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63" r:id="rId3"/>
    <p:sldId id="264" r:id="rId4"/>
    <p:sldId id="265" r:id="rId5"/>
    <p:sldId id="266" r:id="rId6"/>
    <p:sldId id="267" r:id="rId7"/>
    <p:sldId id="268" r:id="rId8"/>
    <p:sldId id="270" r:id="rId9"/>
  </p:sldIdLst>
  <p:sldSz cx="10688638" cy="7562850"/>
  <p:notesSz cx="9144000" cy="6858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19"/>
    <a:srgbClr val="C80019"/>
    <a:srgbClr val="560000"/>
    <a:srgbClr val="6C0000"/>
    <a:srgbClr val="980000"/>
    <a:srgbClr val="BA0000"/>
    <a:srgbClr val="FE4D0B"/>
    <a:srgbClr val="DA5126"/>
    <a:srgbClr val="E3E5E4"/>
    <a:srgbClr val="DC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91" autoAdjust="0"/>
  </p:normalViewPr>
  <p:slideViewPr>
    <p:cSldViewPr>
      <p:cViewPr>
        <p:scale>
          <a:sx n="68" d="100"/>
          <a:sy n="68" d="100"/>
        </p:scale>
        <p:origin x="-1260" y="-66"/>
      </p:cViewPr>
      <p:guideLst>
        <p:guide orient="horz" pos="2382"/>
        <p:guide pos="3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792" y="-7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221ABC-D321-1A4C-94F0-594394B641A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5495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1613" y="533400"/>
            <a:ext cx="3660775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テキストの書式設定</a:t>
            </a:r>
            <a:endParaRPr lang="en-US" altLang="ja-JP" noProof="0" smtClean="0"/>
          </a:p>
          <a:p>
            <a:pPr lvl="1"/>
            <a:r>
              <a:rPr lang="ja-JP" altLang="en-US" noProof="0" smtClean="0"/>
              <a:t>第</a:t>
            </a:r>
            <a:r>
              <a:rPr lang="en-US" altLang="ja-JP" noProof="0" smtClean="0"/>
              <a:t> 2 </a:t>
            </a:r>
            <a:r>
              <a:rPr lang="ja-JP" altLang="en-US" noProof="0" smtClean="0"/>
              <a:t>レベル</a:t>
            </a:r>
            <a:endParaRPr lang="en-US" altLang="ja-JP" noProof="0" smtClean="0"/>
          </a:p>
          <a:p>
            <a:pPr lvl="2"/>
            <a:r>
              <a:rPr lang="ja-JP" altLang="en-US" noProof="0" smtClean="0"/>
              <a:t>第</a:t>
            </a:r>
            <a:r>
              <a:rPr lang="en-US" altLang="ja-JP" noProof="0" smtClean="0"/>
              <a:t> 3 </a:t>
            </a:r>
            <a:r>
              <a:rPr lang="ja-JP" altLang="en-US" noProof="0" smtClean="0"/>
              <a:t>レベル</a:t>
            </a:r>
            <a:endParaRPr lang="en-US" altLang="ja-JP" noProof="0" smtClean="0"/>
          </a:p>
          <a:p>
            <a:pPr lvl="3"/>
            <a:r>
              <a:rPr lang="ja-JP" altLang="en-US" noProof="0" smtClean="0"/>
              <a:t>第</a:t>
            </a:r>
            <a:r>
              <a:rPr lang="en-US" altLang="ja-JP" noProof="0" smtClean="0"/>
              <a:t> 4 </a:t>
            </a:r>
            <a:r>
              <a:rPr lang="ja-JP" altLang="en-US" noProof="0" smtClean="0"/>
              <a:t>レベル</a:t>
            </a:r>
            <a:endParaRPr lang="en-US" altLang="ja-JP" noProof="0" smtClean="0"/>
          </a:p>
          <a:p>
            <a:pPr lvl="4"/>
            <a:r>
              <a:rPr lang="ja-JP" altLang="en-US" noProof="0" smtClean="0"/>
              <a:t>第</a:t>
            </a:r>
            <a:r>
              <a:rPr lang="en-US" altLang="ja-JP" noProof="0" smtClean="0"/>
              <a:t> 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723DA6-D818-4549-B045-EF54C4FD8A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5546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694988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93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4988" y="1765300"/>
            <a:ext cx="9618662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5C01-062F-1143-A644-C628F7EAC4EE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68834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50175" y="303213"/>
            <a:ext cx="2403475" cy="6453187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2787" cy="6453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41781-62B4-DE4C-BAE8-B811A39CA4BB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112854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4988" y="1765300"/>
            <a:ext cx="9618662" cy="499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27584-83FA-E447-BB1D-418AA05E5D6D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387500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B0674-4743-DE40-9273-E9E16C1B2541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220197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4988" y="1765300"/>
            <a:ext cx="4732337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19725" y="1765300"/>
            <a:ext cx="4733925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FDEFD-C039-B14D-9788-5A9D391D3770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133095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F825C-C981-BA44-853D-8B18ED889359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3770557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10A54-0E5B-5747-A6EF-908DD01C190B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312419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7604-068A-F248-8023-4EE86C1CC5EC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6756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E7890-7DDD-A545-A266-E4D59A5CC16E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411149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8166-D695-AA45-A5D8-737D36E3270A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60750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2" descr="0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694988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7" name="Rectangle 4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34600" y="7086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Times New Roman" charset="0"/>
              </a:defRPr>
            </a:lvl1pPr>
          </a:lstStyle>
          <a:p>
            <a:pPr>
              <a:defRPr/>
            </a:pPr>
            <a:fld id="{9522FCE8-60F2-AE48-94FC-77A335D19836}" type="slidenum">
              <a:rPr lang="en-US" altLang="ja-JP"/>
              <a:pPr>
                <a:defRPr/>
              </a:pPr>
              <a:t>‹#›</a:t>
            </a:fld>
            <a:endParaRPr lang="en-US" altLang="ja-JP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defTabSz="995363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defTabSz="995363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2pPr>
      <a:lvl3pPr algn="l" defTabSz="995363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3pPr>
      <a:lvl4pPr algn="l" defTabSz="995363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4pPr>
      <a:lvl5pPr algn="l" defTabSz="995363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defTabSz="995363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995363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995363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995363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3063" indent="-373063" algn="l" defTabSz="995363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11150" algn="l" defTabSz="995363" rtl="0" eaLnBrk="0" fontAlgn="base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44600" indent="-249238" algn="l" defTabSz="995363" rtl="0" eaLnBrk="0" fontAlgn="base" hangingPunct="0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41488" indent="-247650" algn="l" defTabSz="995363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39963" indent="-249238" algn="l" defTabSz="995363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97163" indent="-249238" algn="l" defTabSz="995363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54363" indent="-249238" algn="l" defTabSz="995363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11563" indent="-249238" algn="l" defTabSz="995363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68763" indent="-249238" algn="l" defTabSz="995363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9"/>
          <p:cNvSpPr>
            <a:spLocks noChangeArrowheads="1"/>
          </p:cNvSpPr>
          <p:nvPr/>
        </p:nvSpPr>
        <p:spPr bwMode="auto">
          <a:xfrm>
            <a:off x="1335832" y="2845322"/>
            <a:ext cx="801697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95363"/>
            <a:r>
              <a:rPr kumimoji="0" lang="en-US" altLang="ja-JP" sz="3000" b="1" dirty="0">
                <a:latin typeface="+mn-lt"/>
                <a:cs typeface="Stencil"/>
              </a:rPr>
              <a:t>Where will science </a:t>
            </a:r>
            <a:r>
              <a:rPr kumimoji="0" lang="en-US" altLang="ja-JP" sz="3000" b="1" dirty="0" smtClean="0">
                <a:latin typeface="+mn-lt"/>
                <a:cs typeface="Stencil"/>
              </a:rPr>
              <a:t>lead me </a:t>
            </a:r>
            <a:r>
              <a:rPr kumimoji="0" lang="en-US" altLang="ja-JP" sz="3000" b="1" dirty="0">
                <a:latin typeface="+mn-lt"/>
                <a:cs typeface="Stencil"/>
              </a:rPr>
              <a:t>in the future?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/>
          <p:cNvSpPr/>
          <p:nvPr/>
        </p:nvSpPr>
        <p:spPr bwMode="auto">
          <a:xfrm>
            <a:off x="0" y="0"/>
            <a:ext cx="10688638" cy="973113"/>
          </a:xfrm>
          <a:prstGeom prst="round1Rect">
            <a:avLst>
              <a:gd name="adj" fmla="val 0"/>
            </a:avLst>
          </a:prstGeom>
          <a:solidFill>
            <a:srgbClr val="980019"/>
          </a:solidFill>
          <a:ln w="9525" cap="flat" cmpd="sng" algn="ctr">
            <a:gradFill flip="none" rotWithShape="1">
              <a:gsLst>
                <a:gs pos="33000">
                  <a:srgbClr val="560000"/>
                </a:gs>
                <a:gs pos="69000">
                  <a:srgbClr val="800000"/>
                </a:gs>
                <a:gs pos="100000">
                  <a:srgbClr val="980000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5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AAD8BD-74F3-7445-B8AD-268B546DE259}" type="slidenum">
              <a:rPr lang="en-US" altLang="ja-JP" sz="900">
                <a:latin typeface="Times New Roman" charset="0"/>
              </a:rPr>
              <a:pPr eaLnBrk="1" hangingPunct="1"/>
              <a:t>1</a:t>
            </a:fld>
            <a:endParaRPr lang="en-US" altLang="ja-JP" sz="1400">
              <a:latin typeface="Times New Roman" charset="0"/>
            </a:endParaRPr>
          </a:p>
        </p:txBody>
      </p:sp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6400800" y="7086600"/>
            <a:ext cx="3581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kumimoji="0" lang="en-US" altLang="ja-JP" sz="900">
                <a:latin typeface="Times New Roman" charset="0"/>
              </a:rPr>
              <a:t>Presentation Venue / Date &amp; Time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1402501" y="181025"/>
            <a:ext cx="788363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95363">
              <a:lnSpc>
                <a:spcPct val="140000"/>
              </a:lnSpc>
            </a:pPr>
            <a:r>
              <a:rPr kumimoji="0" lang="en-US" altLang="ja-JP" sz="2000" b="1" dirty="0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kumimoji="0" lang="en-US" altLang="ja-JP" sz="2000" b="1" dirty="0" smtClean="0">
                <a:solidFill>
                  <a:schemeClr val="bg1"/>
                </a:solidFill>
                <a:latin typeface="Arial"/>
                <a:cs typeface="Arial"/>
              </a:rPr>
              <a:t>reat </a:t>
            </a:r>
            <a:r>
              <a:rPr kumimoji="0" lang="en-US" altLang="ja-JP" sz="2000" b="1" dirty="0">
                <a:solidFill>
                  <a:schemeClr val="bg1"/>
                </a:solidFill>
                <a:latin typeface="Arial"/>
                <a:cs typeface="Arial"/>
              </a:rPr>
              <a:t>strides are being made in genetic </a:t>
            </a:r>
            <a:r>
              <a:rPr kumimoji="0" lang="en-US" altLang="ja-JP" sz="2000" b="1" dirty="0" smtClean="0">
                <a:solidFill>
                  <a:schemeClr val="bg1"/>
                </a:solidFill>
                <a:latin typeface="Arial"/>
                <a:cs typeface="Arial"/>
              </a:rPr>
              <a:t>sequencing. </a:t>
            </a:r>
            <a:endParaRPr kumimoji="0" lang="en-US" altLang="ja-JP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023" r="833"/>
          <a:stretch/>
        </p:blipFill>
        <p:spPr>
          <a:xfrm>
            <a:off x="231751" y="1333153"/>
            <a:ext cx="323979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59743" y="3565401"/>
            <a:ext cx="3096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World’s first sequenced coral </a:t>
            </a:r>
            <a:r>
              <a:rPr lang="en-US" sz="1600" dirty="0" smtClean="0"/>
              <a:t>on </a:t>
            </a:r>
          </a:p>
          <a:p>
            <a:r>
              <a:rPr lang="en-US" sz="1600" dirty="0" smtClean="0"/>
              <a:t>display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527" y="1333153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7144519" y="3565401"/>
            <a:ext cx="33434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Sequencing genomes reveals the </a:t>
            </a:r>
            <a:endParaRPr lang="en-US" sz="1600" dirty="0" smtClean="0"/>
          </a:p>
          <a:p>
            <a:r>
              <a:rPr lang="en-US" sz="1600" dirty="0" smtClean="0"/>
              <a:t>relatedness </a:t>
            </a:r>
            <a:r>
              <a:rPr lang="en-US" sz="1600" dirty="0"/>
              <a:t>of marine animals, as </a:t>
            </a:r>
            <a:endParaRPr lang="en-US" sz="1600" dirty="0" smtClean="0"/>
          </a:p>
          <a:p>
            <a:r>
              <a:rPr lang="en-US" sz="1600" dirty="0" smtClean="0"/>
              <a:t>well </a:t>
            </a:r>
            <a:r>
              <a:rPr lang="en-US" sz="1600" dirty="0"/>
              <a:t>as their vulnerability to climate </a:t>
            </a:r>
            <a:endParaRPr lang="en-US" sz="1600" dirty="0" smtClean="0"/>
          </a:p>
          <a:p>
            <a:r>
              <a:rPr lang="en-US" sz="1600" dirty="0" smtClean="0"/>
              <a:t>change</a:t>
            </a:r>
            <a:endParaRPr lang="en-US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3832151" y="2341265"/>
            <a:ext cx="30434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Marine Genomics Unit of </a:t>
            </a:r>
            <a:endParaRPr lang="en-US" sz="1600" dirty="0" smtClean="0"/>
          </a:p>
          <a:p>
            <a:r>
              <a:rPr lang="en-US" sz="1600" dirty="0" smtClean="0"/>
              <a:t>OIST has </a:t>
            </a:r>
            <a:r>
              <a:rPr lang="en-US" sz="1600" dirty="0"/>
              <a:t>decoded the genome </a:t>
            </a:r>
            <a:endParaRPr lang="en-US" sz="1600" dirty="0" smtClean="0"/>
          </a:p>
          <a:p>
            <a:r>
              <a:rPr lang="en-US" sz="1600" dirty="0" smtClean="0"/>
              <a:t>of </a:t>
            </a:r>
            <a:r>
              <a:rPr lang="en-US" sz="1600" dirty="0"/>
              <a:t>the </a:t>
            </a:r>
            <a:r>
              <a:rPr lang="en-US" sz="1600" dirty="0" smtClean="0"/>
              <a:t>Algae </a:t>
            </a:r>
            <a:r>
              <a:rPr lang="en-US" sz="1600" i="1" dirty="0" err="1" smtClean="0"/>
              <a:t>Symbiodinium</a:t>
            </a:r>
            <a:r>
              <a:rPr lang="en-US" sz="1600" i="1" dirty="0" smtClean="0"/>
              <a:t> </a:t>
            </a:r>
          </a:p>
          <a:p>
            <a:r>
              <a:rPr lang="en-US" sz="1600" i="1" dirty="0" err="1" smtClean="0"/>
              <a:t>minutum</a:t>
            </a:r>
            <a:r>
              <a:rPr lang="en-US" sz="1600" dirty="0"/>
              <a:t>. </a:t>
            </a:r>
            <a:r>
              <a:rPr lang="en-US" sz="1600" dirty="0" smtClean="0"/>
              <a:t> This is a major </a:t>
            </a:r>
          </a:p>
          <a:p>
            <a:r>
              <a:rPr lang="en-US" sz="1600" dirty="0" smtClean="0"/>
              <a:t>advance in understanding the </a:t>
            </a:r>
          </a:p>
          <a:p>
            <a:r>
              <a:rPr lang="en-US" sz="1600" dirty="0" smtClean="0"/>
              <a:t>complex ecology of coral reefs.</a:t>
            </a:r>
            <a:endParaRPr lang="en-US" sz="1600" dirty="0"/>
          </a:p>
        </p:txBody>
      </p:sp>
      <p:pic>
        <p:nvPicPr>
          <p:cNvPr id="5" name="Picture 4" descr="Alga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51" y="3925441"/>
            <a:ext cx="2883216" cy="216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000">
        <p:split orient="vert"/>
      </p:transition>
    </mc:Choice>
    <mc:Fallback xmlns="">
      <p:transition xmlns:p14="http://schemas.microsoft.com/office/powerpoint/2010/main" spd="slow" advClick="0" advTm="2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3" grpId="0"/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9AF60E-1F26-5447-AB2D-0694482B1F98}" type="slidenum">
              <a:rPr lang="en-US" altLang="ja-JP" sz="900">
                <a:latin typeface="Times New Roman" charset="0"/>
              </a:rPr>
              <a:pPr eaLnBrk="1" hangingPunct="1"/>
              <a:t>2</a:t>
            </a:fld>
            <a:endParaRPr lang="en-US" altLang="ja-JP" sz="1400">
              <a:latin typeface="Times New Roman" charset="0"/>
            </a:endParaRPr>
          </a:p>
        </p:txBody>
      </p:sp>
      <p:sp>
        <p:nvSpPr>
          <p:cNvPr id="17410" name="Rectangle 9"/>
          <p:cNvSpPr>
            <a:spLocks noChangeArrowheads="1"/>
          </p:cNvSpPr>
          <p:nvPr/>
        </p:nvSpPr>
        <p:spPr bwMode="auto">
          <a:xfrm>
            <a:off x="378384" y="3517181"/>
            <a:ext cx="9862479" cy="52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95363">
              <a:spcAft>
                <a:spcPts val="1200"/>
              </a:spcAft>
            </a:pPr>
            <a:r>
              <a:rPr kumimoji="0" lang="en-US" altLang="ja-JP" b="1" dirty="0" smtClean="0">
                <a:latin typeface="Arial"/>
                <a:cs typeface="Arial"/>
              </a:rPr>
              <a:t>In </a:t>
            </a:r>
            <a:r>
              <a:rPr kumimoji="0" lang="en-US" altLang="ja-JP" b="1" dirty="0">
                <a:latin typeface="Arial"/>
                <a:cs typeface="Arial"/>
              </a:rPr>
              <a:t>the future, this </a:t>
            </a:r>
            <a:r>
              <a:rPr kumimoji="0" lang="en-US" altLang="ja-JP" b="1" dirty="0" smtClean="0">
                <a:latin typeface="Arial"/>
                <a:cs typeface="Arial"/>
              </a:rPr>
              <a:t>will </a:t>
            </a:r>
            <a:r>
              <a:rPr kumimoji="0" lang="en-US" altLang="ja-JP" b="1" dirty="0">
                <a:latin typeface="Arial"/>
                <a:cs typeface="Arial"/>
              </a:rPr>
              <a:t>lead </a:t>
            </a:r>
            <a:r>
              <a:rPr kumimoji="0" lang="en-US" altLang="ja-JP" b="1" dirty="0" smtClean="0">
                <a:latin typeface="Arial"/>
                <a:cs typeface="Arial"/>
              </a:rPr>
              <a:t>to…</a:t>
            </a:r>
            <a:endParaRPr kumimoji="0" lang="en-US" altLang="ja-JP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/>
        </p:nvSpPr>
        <p:spPr bwMode="auto">
          <a:xfrm>
            <a:off x="0" y="0"/>
            <a:ext cx="10688638" cy="973113"/>
          </a:xfrm>
          <a:prstGeom prst="round1Rect">
            <a:avLst>
              <a:gd name="adj" fmla="val 0"/>
            </a:avLst>
          </a:prstGeom>
          <a:solidFill>
            <a:srgbClr val="980019"/>
          </a:solidFill>
          <a:ln w="9525" cap="flat" cmpd="sng" algn="ctr">
            <a:gradFill flip="none" rotWithShape="1">
              <a:gsLst>
                <a:gs pos="33000">
                  <a:srgbClr val="560000"/>
                </a:gs>
                <a:gs pos="69000">
                  <a:srgbClr val="800000"/>
                </a:gs>
                <a:gs pos="100000">
                  <a:srgbClr val="980000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27584-83FA-E447-BB1D-418AA05E5D6D}" type="slidenum">
              <a:rPr lang="en-US" altLang="ja-JP" smtClean="0"/>
              <a:pPr>
                <a:defRPr/>
              </a:pPr>
              <a:t>3</a:t>
            </a:fld>
            <a:endParaRPr lang="en-US" altLang="ja-JP" sz="140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8384" y="181025"/>
            <a:ext cx="993187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lvl="1" algn="ctr" defTabSz="995363">
              <a:lnSpc>
                <a:spcPct val="140000"/>
              </a:lnSpc>
              <a:spcAft>
                <a:spcPts val="120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/>
                <a:cs typeface="Arial"/>
              </a:rPr>
              <a:t>Diseases being treated with personalized treatment programs</a:t>
            </a:r>
            <a:endParaRPr kumimoji="0" lang="en-US" altLang="ja-JP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 descr="MP900422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35" y="1477169"/>
            <a:ext cx="6928495" cy="461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5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/>
        </p:nvSpPr>
        <p:spPr bwMode="auto">
          <a:xfrm>
            <a:off x="0" y="0"/>
            <a:ext cx="10688638" cy="973113"/>
          </a:xfrm>
          <a:prstGeom prst="round1Rect">
            <a:avLst>
              <a:gd name="adj" fmla="val 0"/>
            </a:avLst>
          </a:prstGeom>
          <a:solidFill>
            <a:srgbClr val="980019"/>
          </a:solidFill>
          <a:ln w="9525" cap="flat" cmpd="sng" algn="ctr">
            <a:gradFill flip="none" rotWithShape="1">
              <a:gsLst>
                <a:gs pos="33000">
                  <a:srgbClr val="560000"/>
                </a:gs>
                <a:gs pos="69000">
                  <a:srgbClr val="800000"/>
                </a:gs>
                <a:gs pos="100000">
                  <a:srgbClr val="980000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27584-83FA-E447-BB1D-418AA05E5D6D}" type="slidenum">
              <a:rPr lang="en-US" altLang="ja-JP" smtClean="0"/>
              <a:pPr>
                <a:defRPr/>
              </a:pPr>
              <a:t>4</a:t>
            </a:fld>
            <a:endParaRPr lang="en-US" altLang="ja-JP" sz="140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8384" y="35818"/>
            <a:ext cx="9931871" cy="8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lvl="1" algn="ctr" defTabSz="995363">
              <a:lnSpc>
                <a:spcPct val="120000"/>
              </a:lnSpc>
              <a:spcAft>
                <a:spcPts val="120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/>
                <a:cs typeface="Arial"/>
              </a:rPr>
              <a:t>The likelihood of contracting a disease will be determined so steps can be taken to lower risk through changes in lifestyle and/or environment. </a:t>
            </a:r>
            <a:endParaRPr kumimoji="0" lang="en-US" altLang="ja-JP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MP9004225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7" y="1909217"/>
            <a:ext cx="3200897" cy="320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MP9004023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3" y="3421385"/>
            <a:ext cx="2496312" cy="312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MP9004485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51" y="1621185"/>
            <a:ext cx="2904993" cy="4357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9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9000">
        <p14:honeycomb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/>
        </p:nvSpPr>
        <p:spPr bwMode="auto">
          <a:xfrm>
            <a:off x="0" y="0"/>
            <a:ext cx="10688638" cy="973113"/>
          </a:xfrm>
          <a:prstGeom prst="round1Rect">
            <a:avLst>
              <a:gd name="adj" fmla="val 0"/>
            </a:avLst>
          </a:prstGeom>
          <a:solidFill>
            <a:srgbClr val="980019"/>
          </a:solidFill>
          <a:ln w="9525" cap="flat" cmpd="sng" algn="ctr">
            <a:gradFill flip="none" rotWithShape="1">
              <a:gsLst>
                <a:gs pos="33000">
                  <a:srgbClr val="560000"/>
                </a:gs>
                <a:gs pos="69000">
                  <a:srgbClr val="800000"/>
                </a:gs>
                <a:gs pos="100000">
                  <a:srgbClr val="980000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27584-83FA-E447-BB1D-418AA05E5D6D}" type="slidenum">
              <a:rPr lang="en-US" altLang="ja-JP" smtClean="0"/>
              <a:pPr>
                <a:defRPr/>
              </a:pPr>
              <a:t>5</a:t>
            </a:fld>
            <a:endParaRPr lang="en-US" altLang="ja-JP" sz="140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8384" y="35818"/>
            <a:ext cx="9931871" cy="9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lvl="1" algn="ctr" defTabSz="995363">
              <a:lnSpc>
                <a:spcPct val="120000"/>
              </a:lnSpc>
              <a:spcAft>
                <a:spcPts val="120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/>
                <a:cs typeface="Arial"/>
              </a:rPr>
              <a:t>Learning whether individuals or couples are carriers of certain genetic diseases will indicate the chances of their children having the disease. </a:t>
            </a:r>
            <a:endParaRPr kumimoji="0" lang="en-US" altLang="ja-JP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 descr="MP900390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9" y="1952625"/>
            <a:ext cx="2609088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P9004486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55" y="1885318"/>
            <a:ext cx="5056286" cy="379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1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/>
        </p:nvSpPr>
        <p:spPr bwMode="auto">
          <a:xfrm>
            <a:off x="0" y="0"/>
            <a:ext cx="10688638" cy="973113"/>
          </a:xfrm>
          <a:prstGeom prst="round1Rect">
            <a:avLst>
              <a:gd name="adj" fmla="val 0"/>
            </a:avLst>
          </a:prstGeom>
          <a:solidFill>
            <a:srgbClr val="980019"/>
          </a:solidFill>
          <a:ln w="9525" cap="flat" cmpd="sng" algn="ctr">
            <a:gradFill flip="none" rotWithShape="1">
              <a:gsLst>
                <a:gs pos="33000">
                  <a:srgbClr val="560000"/>
                </a:gs>
                <a:gs pos="69000">
                  <a:srgbClr val="800000"/>
                </a:gs>
                <a:gs pos="100000">
                  <a:srgbClr val="980000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27584-83FA-E447-BB1D-418AA05E5D6D}" type="slidenum">
              <a:rPr lang="en-US" altLang="ja-JP" smtClean="0"/>
              <a:pPr>
                <a:defRPr/>
              </a:pPr>
              <a:t>6</a:t>
            </a:fld>
            <a:endParaRPr lang="en-US" altLang="ja-JP" sz="140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8384" y="228600"/>
            <a:ext cx="9931871" cy="60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lvl="1" algn="ctr" defTabSz="995363">
              <a:lnSpc>
                <a:spcPct val="120000"/>
              </a:lnSpc>
              <a:spcAft>
                <a:spcPts val="120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/>
                <a:cs typeface="Arial"/>
              </a:rPr>
              <a:t>A better understanding of evolution and how all living things are related.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85" y="1269336"/>
            <a:ext cx="7122269" cy="502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568455" y="6445721"/>
            <a:ext cx="2448272" cy="21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dirty="0">
                <a:latin typeface="Arial" charset="0"/>
              </a:rPr>
              <a:t>©2006 by National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26646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prism isInverted="1"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27584-83FA-E447-BB1D-418AA05E5D6D}" type="slidenum">
              <a:rPr lang="en-US" altLang="ja-JP" smtClean="0"/>
              <a:pPr>
                <a:defRPr/>
              </a:pPr>
              <a:t>7</a:t>
            </a:fld>
            <a:endParaRPr lang="en-US" altLang="ja-JP" sz="1400"/>
          </a:p>
        </p:txBody>
      </p:sp>
      <p:pic>
        <p:nvPicPr>
          <p:cNvPr id="5" name="Acropora digitifera spawn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895" y="1837209"/>
            <a:ext cx="7635354" cy="4291130"/>
          </a:xfrm>
          <a:prstGeom prst="rect">
            <a:avLst/>
          </a:prstGeom>
        </p:spPr>
      </p:pic>
      <p:sp>
        <p:nvSpPr>
          <p:cNvPr id="6" name="Round Single Corner Rectangle 5"/>
          <p:cNvSpPr/>
          <p:nvPr/>
        </p:nvSpPr>
        <p:spPr bwMode="auto">
          <a:xfrm>
            <a:off x="0" y="0"/>
            <a:ext cx="10688638" cy="973113"/>
          </a:xfrm>
          <a:prstGeom prst="round1Rect">
            <a:avLst>
              <a:gd name="adj" fmla="val 0"/>
            </a:avLst>
          </a:prstGeom>
          <a:solidFill>
            <a:srgbClr val="980019"/>
          </a:solidFill>
          <a:ln w="9525" cap="flat" cmpd="sng" algn="ctr">
            <a:gradFill flip="none" rotWithShape="1">
              <a:gsLst>
                <a:gs pos="33000">
                  <a:srgbClr val="560000"/>
                </a:gs>
                <a:gs pos="69000">
                  <a:srgbClr val="800000"/>
                </a:gs>
                <a:gs pos="100000">
                  <a:srgbClr val="980000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31751" y="35818"/>
            <a:ext cx="10297144" cy="8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lvl="1" algn="ctr" defTabSz="995363">
              <a:lnSpc>
                <a:spcPct val="120000"/>
              </a:lnSpc>
              <a:spcAft>
                <a:spcPts val="120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/>
                <a:cs typeface="Arial"/>
              </a:rPr>
              <a:t>In conclusion, science will take us to new and exciting innovations that will change the way we all live </a:t>
            </a:r>
            <a:r>
              <a:rPr kumimoji="0" lang="en-US" altLang="ja-JP" sz="2000" b="1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kumimoji="0" lang="en-US" altLang="ja-JP" sz="2000" b="1" smtClean="0">
                <a:solidFill>
                  <a:srgbClr val="FFFFFF"/>
                </a:solidFill>
                <a:latin typeface="Arial"/>
                <a:cs typeface="Arial"/>
              </a:rPr>
              <a:t>perceive </a:t>
            </a:r>
            <a:r>
              <a:rPr kumimoji="0" lang="en-US" altLang="ja-JP" sz="2000" b="1" dirty="0" smtClean="0">
                <a:solidFill>
                  <a:srgbClr val="FFFFFF"/>
                </a:solidFill>
                <a:latin typeface="Arial"/>
                <a:cs typeface="Arial"/>
              </a:rPr>
              <a:t>the world.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355987" y="1117129"/>
            <a:ext cx="597666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lvl="1" algn="ctr" defTabSz="995363">
              <a:lnSpc>
                <a:spcPct val="120000"/>
              </a:lnSpc>
              <a:spcAft>
                <a:spcPts val="1200"/>
              </a:spcAft>
            </a:pPr>
            <a:r>
              <a:rPr kumimoji="0" lang="en-US" altLang="ja-JP" sz="3000" b="1" dirty="0" smtClean="0">
                <a:latin typeface="Arial"/>
                <a:cs typeface="Arial"/>
              </a:rPr>
              <a:t>To the future…</a:t>
            </a:r>
          </a:p>
        </p:txBody>
      </p:sp>
    </p:spTree>
    <p:extLst>
      <p:ext uri="{BB962C8B-B14F-4D97-AF65-F5344CB8AC3E}">
        <p14:creationId xmlns:p14="http://schemas.microsoft.com/office/powerpoint/2010/main" val="6408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100000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8" grpId="1"/>
    </p:bldLst>
  </p:timing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3151</TotalTime>
  <Words>195</Words>
  <Application>Microsoft Office PowerPoint</Application>
  <PresentationFormat>ユーザー設定</PresentationFormat>
  <Paragraphs>30</Paragraphs>
  <Slides>8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新しいプレゼンテーション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提案書（表紙）</dc:title>
  <dc:creator>Taisuke Hibino</dc:creator>
  <cp:lastModifiedBy>Taisuke Hibino</cp:lastModifiedBy>
  <cp:revision>135</cp:revision>
  <cp:lastPrinted>2011-09-08T13:28:29Z</cp:lastPrinted>
  <dcterms:created xsi:type="dcterms:W3CDTF">2007-09-04T09:28:18Z</dcterms:created>
  <dcterms:modified xsi:type="dcterms:W3CDTF">2014-12-02T07:25:32Z</dcterms:modified>
</cp:coreProperties>
</file>