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sa Sato" userId="aaa0c351-d487-4d7d-95fe-c21922b8b898" providerId="ADAL" clId="{220E23EF-2331-4212-BB7B-C03BE4ED727C}"/>
    <pc:docChg chg="custSel modSld">
      <pc:chgData name="Risa Sato" userId="aaa0c351-d487-4d7d-95fe-c21922b8b898" providerId="ADAL" clId="{220E23EF-2331-4212-BB7B-C03BE4ED727C}" dt="2025-01-22T01:48:30.594" v="0" actId="27636"/>
      <pc:docMkLst>
        <pc:docMk/>
      </pc:docMkLst>
      <pc:sldChg chg="modSp mod">
        <pc:chgData name="Risa Sato" userId="aaa0c351-d487-4d7d-95fe-c21922b8b898" providerId="ADAL" clId="{220E23EF-2331-4212-BB7B-C03BE4ED727C}" dt="2025-01-22T01:48:30.594" v="0" actId="27636"/>
        <pc:sldMkLst>
          <pc:docMk/>
          <pc:sldMk cId="0" sldId="258"/>
        </pc:sldMkLst>
        <pc:spChg chg="mod">
          <ac:chgData name="Risa Sato" userId="aaa0c351-d487-4d7d-95fe-c21922b8b898" providerId="ADAL" clId="{220E23EF-2331-4212-BB7B-C03BE4ED727C}" dt="2025-01-22T01:48:30.594" v="0" actId="27636"/>
          <ac:spMkLst>
            <pc:docMk/>
            <pc:sldMk cId="0" sldId="258"/>
            <ac:spMk id="2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游ゴシック"/>
      </a:defRPr>
    </a:lvl1pPr>
    <a:lvl2pPr indent="228600" latinLnBrk="0">
      <a:defRPr sz="1200">
        <a:latin typeface="+mn-lt"/>
        <a:ea typeface="+mn-ea"/>
        <a:cs typeface="+mn-cs"/>
        <a:sym typeface="游ゴシック"/>
      </a:defRPr>
    </a:lvl2pPr>
    <a:lvl3pPr indent="457200" latinLnBrk="0">
      <a:defRPr sz="1200">
        <a:latin typeface="+mn-lt"/>
        <a:ea typeface="+mn-ea"/>
        <a:cs typeface="+mn-cs"/>
        <a:sym typeface="游ゴシック"/>
      </a:defRPr>
    </a:lvl3pPr>
    <a:lvl4pPr indent="685800" latinLnBrk="0">
      <a:defRPr sz="1200">
        <a:latin typeface="+mn-lt"/>
        <a:ea typeface="+mn-ea"/>
        <a:cs typeface="+mn-cs"/>
        <a:sym typeface="游ゴシック"/>
      </a:defRPr>
    </a:lvl4pPr>
    <a:lvl5pPr indent="914400" latinLnBrk="0">
      <a:defRPr sz="1200">
        <a:latin typeface="+mn-lt"/>
        <a:ea typeface="+mn-ea"/>
        <a:cs typeface="+mn-cs"/>
        <a:sym typeface="游ゴシック"/>
      </a:defRPr>
    </a:lvl5pPr>
    <a:lvl6pPr indent="1143000" latinLnBrk="0">
      <a:defRPr sz="1200">
        <a:latin typeface="+mn-lt"/>
        <a:ea typeface="+mn-ea"/>
        <a:cs typeface="+mn-cs"/>
        <a:sym typeface="游ゴシック"/>
      </a:defRPr>
    </a:lvl6pPr>
    <a:lvl7pPr indent="1371600" latinLnBrk="0">
      <a:defRPr sz="1200">
        <a:latin typeface="+mn-lt"/>
        <a:ea typeface="+mn-ea"/>
        <a:cs typeface="+mn-cs"/>
        <a:sym typeface="游ゴシック"/>
      </a:defRPr>
    </a:lvl7pPr>
    <a:lvl8pPr indent="1600200" latinLnBrk="0">
      <a:defRPr sz="1200">
        <a:latin typeface="+mn-lt"/>
        <a:ea typeface="+mn-ea"/>
        <a:cs typeface="+mn-cs"/>
        <a:sym typeface="游ゴシック"/>
      </a:defRPr>
    </a:lvl8pPr>
    <a:lvl9pPr indent="1828800" latinLnBrk="0">
      <a:defRPr sz="1200">
        <a:latin typeface="+mn-lt"/>
        <a:ea typeface="+mn-ea"/>
        <a:cs typeface="+mn-cs"/>
        <a:sym typeface="游ゴシック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</a:pPr>
            <a:r>
              <a:t>Our overarching aim is to </a:t>
            </a:r>
            <a:r>
              <a:rPr b="1"/>
              <a:t>convey and integrate the student perspective and insight into the policy-making processes by different sections to enhance student life and wellbeing.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</a:pPr>
            <a:r>
              <a:t>Continued discussions with the respective sections, data collection and dissemination based on the principles of honesty, fairness and transparency. 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SzPct val="100000"/>
              <a:buFont typeface="Helvetica"/>
              <a:buChar char="•"/>
            </a:pPr>
            <a:r>
              <a:t>Surveys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SzPct val="100000"/>
              <a:buFont typeface="Helvetica"/>
              <a:buChar char="•"/>
            </a:pPr>
            <a:r>
              <a:t>Open discussion sessions with invited representatives from GS, FC and BFM.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SzPct val="100000"/>
              <a:buFont typeface="Helvetica"/>
              <a:buChar char="o"/>
            </a:pPr>
            <a:r>
              <a:t>We also help organize and/or host events both social and academic! 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SzPct val="100000"/>
              <a:buFont typeface="Helvetica"/>
              <a:buChar char="•"/>
            </a:pPr>
            <a:r>
              <a:t>Graduation Ball, Welcome BBQ 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SzPct val="100000"/>
              <a:buFont typeface="Helvetica"/>
              <a:buChar char="•"/>
            </a:pPr>
            <a:r>
              <a:t>Information sessions, students' choice teaching awards etc.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SzPct val="100000"/>
              <a:buFont typeface="Helvetica"/>
              <a:buChar char="o"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図 2" descr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77" y="-162331"/>
            <a:ext cx="12191140" cy="726656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346" y="-1337742"/>
            <a:ext cx="12867950" cy="858576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1561629" y="3314286"/>
            <a:ext cx="9144001" cy="1282445"/>
          </a:xfrm>
          <a:prstGeom prst="rect">
            <a:avLst/>
          </a:prstGeom>
        </p:spPr>
        <p:txBody>
          <a:bodyPr/>
          <a:lstStyle/>
          <a:p>
            <a:r>
              <a:t>Student Council</a:t>
            </a:r>
          </a:p>
        </p:txBody>
      </p:sp>
      <p:sp>
        <p:nvSpPr>
          <p:cNvPr id="194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1900296" y="6445403"/>
            <a:ext cx="9144001" cy="10983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Research Intern Orientation</a:t>
            </a:r>
            <a:r>
              <a:rPr b="0"/>
              <a:t> Summer 2024</a:t>
            </a:r>
          </a:p>
        </p:txBody>
      </p:sp>
      <p:pic>
        <p:nvPicPr>
          <p:cNvPr id="19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9907"/>
            <a:ext cx="10653205" cy="65288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1"/>
          <p:cNvSpPr txBox="1"/>
          <p:nvPr/>
        </p:nvSpPr>
        <p:spPr>
          <a:xfrm>
            <a:off x="1805846" y="4796013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</a:defRPr>
            </a:pPr>
            <a:r>
              <a:t>We are a </a:t>
            </a:r>
            <a:r>
              <a:rPr b="1"/>
              <a:t>non-executive advisory body</a:t>
            </a:r>
            <a:r>
              <a:t> at the University that gathers information and advocates for students and interns.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6"/>
          <p:cNvSpPr txBox="1"/>
          <p:nvPr/>
        </p:nvSpPr>
        <p:spPr>
          <a:xfrm>
            <a:off x="3757598" y="6260127"/>
            <a:ext cx="468723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0563C1"/>
                </a:solidFill>
              </a:defRPr>
            </a:lvl1pPr>
          </a:lstStyle>
          <a:p>
            <a:r>
              <a:t>studentcouncil@oist.jp</a:t>
            </a:r>
          </a:p>
        </p:txBody>
      </p:sp>
      <p:sp>
        <p:nvSpPr>
          <p:cNvPr id="199" name="テキスト ボックス 8"/>
          <p:cNvSpPr txBox="1"/>
          <p:nvPr/>
        </p:nvSpPr>
        <p:spPr>
          <a:xfrm>
            <a:off x="3899410" y="508256"/>
            <a:ext cx="1390580" cy="40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Chair</a:t>
            </a:r>
          </a:p>
        </p:txBody>
      </p:sp>
      <p:sp>
        <p:nvSpPr>
          <p:cNvPr id="200" name="テキスト ボックス 9"/>
          <p:cNvSpPr txBox="1"/>
          <p:nvPr/>
        </p:nvSpPr>
        <p:spPr>
          <a:xfrm>
            <a:off x="6775538" y="5604941"/>
            <a:ext cx="1390580" cy="40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GEDI</a:t>
            </a:r>
          </a:p>
        </p:txBody>
      </p:sp>
      <p:sp>
        <p:nvSpPr>
          <p:cNvPr id="201" name="テキスト ボックス 11"/>
          <p:cNvSpPr txBox="1"/>
          <p:nvPr/>
        </p:nvSpPr>
        <p:spPr>
          <a:xfrm>
            <a:off x="6775538" y="331799"/>
            <a:ext cx="1390580" cy="75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Academic</a:t>
            </a:r>
          </a:p>
          <a:p>
            <a:r>
              <a:t>Officer</a:t>
            </a:r>
          </a:p>
        </p:txBody>
      </p:sp>
      <p:sp>
        <p:nvSpPr>
          <p:cNvPr id="202" name="テキスト ボックス 12"/>
          <p:cNvSpPr txBox="1"/>
          <p:nvPr/>
        </p:nvSpPr>
        <p:spPr>
          <a:xfrm>
            <a:off x="4882151" y="5604941"/>
            <a:ext cx="1970989" cy="110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Facult Assembly Representative</a:t>
            </a:r>
          </a:p>
        </p:txBody>
      </p:sp>
      <p:sp>
        <p:nvSpPr>
          <p:cNvPr id="203" name="テキスト ボックス 13"/>
          <p:cNvSpPr txBox="1"/>
          <p:nvPr/>
        </p:nvSpPr>
        <p:spPr>
          <a:xfrm>
            <a:off x="8142102" y="5604941"/>
            <a:ext cx="1970988" cy="40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IT Officer</a:t>
            </a:r>
          </a:p>
        </p:txBody>
      </p:sp>
      <p:sp>
        <p:nvSpPr>
          <p:cNvPr id="204" name="テキスト ボックス 15"/>
          <p:cNvSpPr txBox="1"/>
          <p:nvPr/>
        </p:nvSpPr>
        <p:spPr>
          <a:xfrm>
            <a:off x="2993546" y="5604941"/>
            <a:ext cx="1970988" cy="75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Constitutional </a:t>
            </a:r>
          </a:p>
          <a:p>
            <a:r>
              <a:t>Officer</a:t>
            </a:r>
          </a:p>
        </p:txBody>
      </p:sp>
      <p:sp>
        <p:nvSpPr>
          <p:cNvPr id="205" name="テキスト ボックス 16"/>
          <p:cNvSpPr txBox="1"/>
          <p:nvPr/>
        </p:nvSpPr>
        <p:spPr>
          <a:xfrm>
            <a:off x="8142102" y="508256"/>
            <a:ext cx="1970988" cy="40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Diversity Officer</a:t>
            </a:r>
          </a:p>
        </p:txBody>
      </p:sp>
      <p:sp>
        <p:nvSpPr>
          <p:cNvPr id="206" name="テキスト ボックス 19"/>
          <p:cNvSpPr txBox="1"/>
          <p:nvPr/>
        </p:nvSpPr>
        <p:spPr>
          <a:xfrm>
            <a:off x="2439802" y="331799"/>
            <a:ext cx="1970988" cy="75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Welfare</a:t>
            </a:r>
          </a:p>
          <a:p>
            <a:r>
              <a:t>Officer</a:t>
            </a:r>
          </a:p>
        </p:txBody>
      </p:sp>
      <p:sp>
        <p:nvSpPr>
          <p:cNvPr id="207" name="テキスト ボックス 20"/>
          <p:cNvSpPr txBox="1"/>
          <p:nvPr/>
        </p:nvSpPr>
        <p:spPr>
          <a:xfrm>
            <a:off x="5290952" y="508256"/>
            <a:ext cx="1970988" cy="40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/>
          <a:lstStyle/>
          <a:p>
            <a:r>
              <a:t>Secretary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593" y="952535"/>
            <a:ext cx="6910106" cy="4610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10"/>
          <p:cNvSpPr/>
          <p:nvPr/>
        </p:nvSpPr>
        <p:spPr>
          <a:xfrm>
            <a:off x="3048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3"/>
          <a:srcRect t="5436"/>
          <a:stretch>
            <a:fillRect/>
          </a:stretch>
        </p:blipFill>
        <p:spPr>
          <a:xfrm>
            <a:off x="2522355" y="10"/>
            <a:ext cx="9669644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 12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7000"/>
                </a:srgbClr>
              </a:gs>
              <a:gs pos="4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Title 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3822191" cy="1899912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Some of the things we do...</a:t>
            </a:r>
          </a:p>
        </p:txBody>
      </p:sp>
      <p:sp>
        <p:nvSpPr>
          <p:cNvPr id="21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11384" y="2170794"/>
            <a:ext cx="4349005" cy="3742762"/>
          </a:xfrm>
          <a:prstGeom prst="rect">
            <a:avLst/>
          </a:prstGeom>
        </p:spPr>
        <p:txBody>
          <a:bodyPr/>
          <a:lstStyle/>
          <a:p>
            <a:pPr marL="332613" indent="-332613" defTabSz="886968">
              <a:spcBef>
                <a:spcPts val="900"/>
              </a:spcBef>
              <a:defRPr sz="2328"/>
            </a:pPr>
            <a:r>
              <a:t>Gather and communicate student/intern concerns to management and executives</a:t>
            </a:r>
          </a:p>
          <a:p>
            <a:pPr marL="221742" indent="-221742" defTabSz="886968">
              <a:spcBef>
                <a:spcPts val="900"/>
              </a:spcBef>
              <a:defRPr sz="2328"/>
            </a:pPr>
            <a:r>
              <a:t>Advise on student-related changes around campus</a:t>
            </a:r>
          </a:p>
          <a:p>
            <a:pPr marL="221742" indent="-221742" defTabSz="886968">
              <a:spcBef>
                <a:spcPts val="900"/>
              </a:spcBef>
              <a:defRPr sz="2328"/>
            </a:pPr>
            <a:r>
              <a:t>Communicate what leadership bodies at OIST are working on to the student assembly</a:t>
            </a:r>
          </a:p>
          <a:p>
            <a:pPr marL="221742" indent="-221742" defTabSz="886968">
              <a:spcBef>
                <a:spcPts val="900"/>
              </a:spcBef>
              <a:defRPr sz="2328"/>
            </a:pPr>
            <a:r>
              <a:t>Organize academic, extracurricular, and social events</a:t>
            </a:r>
          </a:p>
        </p:txBody>
      </p:sp>
      <p:sp>
        <p:nvSpPr>
          <p:cNvPr id="215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>
            <a:lvl1pPr>
              <a:spcBef>
                <a:spcPts val="6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>
            <a:spLocks noGrp="1"/>
          </p:cNvSpPr>
          <p:nvPr>
            <p:ph type="title"/>
          </p:nvPr>
        </p:nvSpPr>
        <p:spPr>
          <a:xfrm>
            <a:off x="685799" y="500062"/>
            <a:ext cx="5862347" cy="132556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Communication Channels</a:t>
            </a:r>
          </a:p>
        </p:txBody>
      </p:sp>
      <p:sp>
        <p:nvSpPr>
          <p:cNvPr id="220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2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660" y="4488191"/>
            <a:ext cx="2000427" cy="205073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7"/>
          <p:cNvSpPr txBox="1"/>
          <p:nvPr/>
        </p:nvSpPr>
        <p:spPr>
          <a:xfrm>
            <a:off x="8274991" y="3853191"/>
            <a:ext cx="2651761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t>OIST Student Assembly </a:t>
            </a:r>
            <a:r>
              <a:rPr u="sng"/>
              <a:t>Slack</a:t>
            </a:r>
            <a:r>
              <a:t>:</a:t>
            </a:r>
          </a:p>
        </p:txBody>
      </p:sp>
      <p:sp>
        <p:nvSpPr>
          <p:cNvPr id="22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40644" y="1825625"/>
            <a:ext cx="6094118" cy="475585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b="1"/>
            </a:pPr>
            <a:r>
              <a:t>Slack Channel</a:t>
            </a:r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2400">
                <a:solidFill>
                  <a:schemeClr val="accent1"/>
                </a:solidFill>
              </a:defRPr>
            </a:pPr>
            <a:r>
              <a:t>oiststudentassembly.slack.com</a:t>
            </a:r>
          </a:p>
          <a:p>
            <a:pPr>
              <a:lnSpc>
                <a:spcPct val="81000"/>
              </a:lnSpc>
              <a:defRPr b="1"/>
            </a:pPr>
            <a:r>
              <a:t>Instagram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t>@oiststudentcouncil</a:t>
            </a:r>
          </a:p>
          <a:p>
            <a:pPr>
              <a:lnSpc>
                <a:spcPct val="81000"/>
              </a:lnSpc>
              <a:defRPr b="1"/>
            </a:pPr>
            <a:r>
              <a:t>Monday Mailout</a:t>
            </a:r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2400"/>
            </a:pPr>
            <a:r>
              <a:t>Includes weekly events, announcements, volunteer opportunities, etc. </a:t>
            </a:r>
          </a:p>
          <a:p>
            <a:pPr>
              <a:lnSpc>
                <a:spcPct val="81000"/>
              </a:lnSpc>
              <a:defRPr b="1"/>
            </a:pPr>
            <a:r>
              <a:t>Website</a:t>
            </a:r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2400">
                <a:solidFill>
                  <a:schemeClr val="accent1"/>
                </a:solidFill>
              </a:defRPr>
            </a:pPr>
            <a:r>
              <a:t>https://groups.oist.jp/sac</a:t>
            </a:r>
          </a:p>
          <a:p>
            <a:pPr>
              <a:lnSpc>
                <a:spcPct val="81000"/>
              </a:lnSpc>
              <a:defRPr b="1"/>
            </a:pPr>
            <a:r>
              <a:t>Email</a:t>
            </a:r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2400">
                <a:solidFill>
                  <a:schemeClr val="accent1"/>
                </a:solidFill>
              </a:defRPr>
            </a:pPr>
            <a:r>
              <a:t>studentcouncil@oist.jp </a:t>
            </a:r>
          </a:p>
        </p:txBody>
      </p:sp>
      <p:pic>
        <p:nvPicPr>
          <p:cNvPr id="224" name="図 2" descr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966" y="1159358"/>
            <a:ext cx="5477981" cy="2672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>
            <a:spLocks noGrp="1"/>
          </p:cNvSpPr>
          <p:nvPr>
            <p:ph type="title"/>
          </p:nvPr>
        </p:nvSpPr>
        <p:spPr>
          <a:xfrm>
            <a:off x="593606" y="176977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Sustainable Living</a:t>
            </a:r>
          </a:p>
        </p:txBody>
      </p:sp>
      <p:sp>
        <p:nvSpPr>
          <p:cNvPr id="227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28" name="TextBox 1"/>
          <p:cNvSpPr txBox="1"/>
          <p:nvPr/>
        </p:nvSpPr>
        <p:spPr>
          <a:xfrm>
            <a:off x="5894513" y="6349134"/>
            <a:ext cx="60063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https://groups.oist.jp/resource-center/green-okinawa</a:t>
            </a:r>
          </a:p>
        </p:txBody>
      </p:sp>
      <p:sp>
        <p:nvSpPr>
          <p:cNvPr id="229" name="Content Placeholder 2"/>
          <p:cNvSpPr txBox="1"/>
          <p:nvPr/>
        </p:nvSpPr>
        <p:spPr>
          <a:xfrm>
            <a:off x="347698" y="1430515"/>
            <a:ext cx="5908605" cy="212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/>
            </a:pPr>
            <a:r>
              <a:t>Bike Sharing Club (normal and electric)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/>
            </a:pPr>
            <a:r>
              <a:t>Beach Cleaning Club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/>
            </a:pPr>
            <a:r>
              <a:t>Eco Club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/>
            </a:pPr>
            <a:r>
              <a:t>Power Club (Promotion of Okinawa's Welfare, Economy, and Resources)</a:t>
            </a:r>
          </a:p>
        </p:txBody>
      </p:sp>
      <p:pic>
        <p:nvPicPr>
          <p:cNvPr id="23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436" y="458856"/>
            <a:ext cx="4822238" cy="2534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78" y="3990504"/>
            <a:ext cx="3324226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16" y="3456046"/>
            <a:ext cx="3590926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Box 1"/>
          <p:cNvSpPr txBox="1"/>
          <p:nvPr/>
        </p:nvSpPr>
        <p:spPr>
          <a:xfrm>
            <a:off x="7935919" y="36763"/>
            <a:ext cx="3325221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Onna no eki:</a:t>
            </a:r>
            <a:r>
              <a:rPr b="0"/>
              <a:t> local farmer's market</a:t>
            </a:r>
          </a:p>
        </p:txBody>
      </p:sp>
      <p:sp>
        <p:nvSpPr>
          <p:cNvPr id="234" name="TextBox 1"/>
          <p:cNvSpPr txBox="1"/>
          <p:nvPr/>
        </p:nvSpPr>
        <p:spPr>
          <a:xfrm>
            <a:off x="8321623" y="5803505"/>
            <a:ext cx="332522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Second hand shops: </a:t>
            </a:r>
            <a:r>
              <a:rPr b="0"/>
              <a:t>used items</a:t>
            </a:r>
          </a:p>
        </p:txBody>
      </p:sp>
      <p:pic>
        <p:nvPicPr>
          <p:cNvPr id="235" name="Picture 13" descr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19" y="3918036"/>
            <a:ext cx="4210756" cy="242741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extBox 1"/>
          <p:cNvSpPr txBox="1"/>
          <p:nvPr/>
        </p:nvSpPr>
        <p:spPr>
          <a:xfrm>
            <a:off x="1040290" y="6414985"/>
            <a:ext cx="3325221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Tida: </a:t>
            </a:r>
            <a:r>
              <a:rPr b="0"/>
              <a:t>OIST marketplace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Peer Supporters</a:t>
            </a:r>
          </a:p>
        </p:txBody>
      </p:sp>
      <p:sp>
        <p:nvSpPr>
          <p:cNvPr id="239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40" name="TextBox 2"/>
          <p:cNvSpPr txBox="1"/>
          <p:nvPr/>
        </p:nvSpPr>
        <p:spPr>
          <a:xfrm>
            <a:off x="276521" y="1695221"/>
            <a:ext cx="5674933" cy="352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500"/>
            </a:pPr>
            <a:r>
              <a:t>Need someone (confidential) to talk to?</a:t>
            </a:r>
          </a:p>
          <a:p>
            <a:pPr lvl="1">
              <a:defRPr sz="2500"/>
            </a:pPr>
            <a:endParaRPr/>
          </a:p>
          <a:p>
            <a:pPr>
              <a:lnSpc>
                <a:spcPct val="90000"/>
              </a:lnSpc>
              <a:spcBef>
                <a:spcPts val="600"/>
              </a:spcBef>
              <a:defRPr sz="2500"/>
            </a:pPr>
            <a:r>
              <a:t>Having trouble and want to talk to a peer about it?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500" i="1"/>
            </a:pPr>
            <a:endParaRPr/>
          </a:p>
          <a:p>
            <a:pPr>
              <a:lnSpc>
                <a:spcPct val="90000"/>
              </a:lnSpc>
              <a:spcBef>
                <a:spcPts val="600"/>
              </a:spcBef>
              <a:defRPr sz="2500">
                <a:solidFill>
                  <a:schemeClr val="accent1"/>
                </a:solidFill>
              </a:defRPr>
            </a:pPr>
            <a:r>
              <a:t>https://groups.oist.jp/sac/peer-supporters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500"/>
            </a:pPr>
            <a:endParaRPr/>
          </a:p>
        </p:txBody>
      </p:sp>
      <p:pic>
        <p:nvPicPr>
          <p:cNvPr id="24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845" y="4268141"/>
            <a:ext cx="2178756" cy="217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31" y="299155"/>
            <a:ext cx="4539565" cy="6419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Clubs</a:t>
            </a:r>
          </a:p>
        </p:txBody>
      </p:sp>
      <p:sp>
        <p:nvSpPr>
          <p:cNvPr id="24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17830" y="117892"/>
            <a:ext cx="5256858" cy="484897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t>https://groups.oist.jp/recreation/club-categories</a:t>
            </a:r>
          </a:p>
        </p:txBody>
      </p:sp>
      <p:pic>
        <p:nvPicPr>
          <p:cNvPr id="246" name="Content Placeholder 6" descr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885" y="578854"/>
            <a:ext cx="2131191" cy="2131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48" name="TextBox 7"/>
          <p:cNvSpPr txBox="1"/>
          <p:nvPr/>
        </p:nvSpPr>
        <p:spPr>
          <a:xfrm>
            <a:off x="1071126" y="1282478"/>
            <a:ext cx="3295227" cy="407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/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Aerial Skills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Basketball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Climbing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Ultimate Frisbee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OIST Haarii Club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OIST Football Club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Tennis Club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Volleyball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Karate 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    Iaido</a:t>
            </a:r>
          </a:p>
        </p:txBody>
      </p:sp>
      <p:sp>
        <p:nvSpPr>
          <p:cNvPr id="249" name="TextBox 157"/>
          <p:cNvSpPr txBox="1"/>
          <p:nvPr/>
        </p:nvSpPr>
        <p:spPr>
          <a:xfrm>
            <a:off x="4770120" y="1698287"/>
            <a:ext cx="2651761" cy="370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Char char="•"/>
              <a:defRPr sz="2400"/>
            </a:pPr>
            <a:r>
              <a:t>    Kickboxing​</a:t>
            </a:r>
          </a:p>
          <a:p>
            <a:pPr>
              <a:buSzPct val="100000"/>
              <a:buChar char="•"/>
              <a:defRPr sz="2400"/>
            </a:pPr>
            <a:r>
              <a:t>    Akido​</a:t>
            </a:r>
          </a:p>
          <a:p>
            <a:pPr>
              <a:buSzPct val="100000"/>
              <a:buChar char="•"/>
              <a:defRPr sz="2400"/>
            </a:pPr>
            <a:r>
              <a:t>    Capoeira​</a:t>
            </a:r>
          </a:p>
          <a:p>
            <a:pPr>
              <a:buSzPct val="100000"/>
              <a:buChar char="•"/>
              <a:defRPr sz="2400"/>
            </a:pPr>
            <a:r>
              <a:t>    Orators Club​</a:t>
            </a:r>
          </a:p>
          <a:p>
            <a:pPr>
              <a:buSzPct val="100000"/>
              <a:buChar char="•"/>
              <a:defRPr sz="2400"/>
            </a:pPr>
            <a:r>
              <a:t>    LGBTQ and Allies​</a:t>
            </a:r>
          </a:p>
          <a:p>
            <a:pPr>
              <a:buSzPct val="100000"/>
              <a:buChar char="•"/>
              <a:defRPr sz="2400"/>
            </a:pPr>
            <a:r>
              <a:t>    ECO Club​</a:t>
            </a:r>
          </a:p>
          <a:p>
            <a:pPr>
              <a:buSzPct val="100000"/>
              <a:buChar char="•"/>
              <a:defRPr sz="2400"/>
            </a:pPr>
            <a:r>
              <a:t>    Gardening Club​</a:t>
            </a:r>
          </a:p>
          <a:p>
            <a:pPr>
              <a:buSzPct val="100000"/>
              <a:buChar char="•"/>
              <a:defRPr sz="2400"/>
            </a:pPr>
            <a:r>
              <a:t>    OIST Bike Share​</a:t>
            </a:r>
          </a:p>
          <a:p>
            <a:pPr>
              <a:buSzPct val="100000"/>
              <a:buChar char="•"/>
              <a:defRPr sz="2400"/>
            </a:pPr>
            <a:r>
              <a:t>     + more</a:t>
            </a:r>
          </a:p>
        </p:txBody>
      </p:sp>
      <p:pic>
        <p:nvPicPr>
          <p:cNvPr id="25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727" y="5227258"/>
            <a:ext cx="1957874" cy="1558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28" y="5184033"/>
            <a:ext cx="2743201" cy="1544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600" y="5047696"/>
            <a:ext cx="2525487" cy="166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094" y="2851279"/>
            <a:ext cx="2743201" cy="205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タイトル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Events and activities</a:t>
            </a:r>
          </a:p>
        </p:txBody>
      </p:sp>
      <p:sp>
        <p:nvSpPr>
          <p:cNvPr id="256" name="スライド番号プレースホルダー 5"/>
          <p:cNvSpPr txBox="1">
            <a:spLocks noGrp="1"/>
          </p:cNvSpPr>
          <p:nvPr>
            <p:ph type="sldNum" sz="quarter" idx="2"/>
          </p:nvPr>
        </p:nvSpPr>
        <p:spPr>
          <a:xfrm>
            <a:off x="11170557" y="6414760"/>
            <a:ext cx="18324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57" name="図 7" descr="図 7"/>
          <p:cNvPicPr>
            <a:picLocks noChangeAspect="1"/>
          </p:cNvPicPr>
          <p:nvPr/>
        </p:nvPicPr>
        <p:blipFill>
          <a:blip r:embed="rId2"/>
          <a:srcRect b="42015"/>
          <a:stretch>
            <a:fillRect/>
          </a:stretch>
        </p:blipFill>
        <p:spPr>
          <a:xfrm>
            <a:off x="3483259" y="2147189"/>
            <a:ext cx="4098036" cy="336885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テキスト ボックス 10"/>
          <p:cNvSpPr txBox="1"/>
          <p:nvPr/>
        </p:nvSpPr>
        <p:spPr>
          <a:xfrm>
            <a:off x="3221623" y="5703027"/>
            <a:ext cx="5264317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r>
              <a:t>Weekly classes; free trial anytime!</a:t>
            </a:r>
          </a:p>
        </p:txBody>
      </p:sp>
      <p:sp>
        <p:nvSpPr>
          <p:cNvPr id="259" name="テキスト ボックス 11"/>
          <p:cNvSpPr txBox="1"/>
          <p:nvPr/>
        </p:nvSpPr>
        <p:spPr>
          <a:xfrm>
            <a:off x="3223716" y="1626361"/>
            <a:ext cx="5998381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Uprock street dance studio (Ishikawa)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495852" y="541820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Upcoming Events</a:t>
            </a:r>
          </a:p>
        </p:txBody>
      </p:sp>
      <p:sp>
        <p:nvSpPr>
          <p:cNvPr id="262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170557" y="6414760"/>
            <a:ext cx="18324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63" name="図 6" descr="図 6"/>
          <p:cNvPicPr>
            <a:picLocks noChangeAspect="1"/>
          </p:cNvPicPr>
          <p:nvPr/>
        </p:nvPicPr>
        <p:blipFill>
          <a:blip r:embed="rId2"/>
          <a:srcRect r="74632"/>
          <a:stretch>
            <a:fillRect/>
          </a:stretch>
        </p:blipFill>
        <p:spPr>
          <a:xfrm rot="5400000">
            <a:off x="1956593" y="-158170"/>
            <a:ext cx="741216" cy="411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EventsPoster_2025_01_Jan.png" descr="EventsPoster_2025_01_Jan.png"/>
          <p:cNvPicPr>
            <a:picLocks noChangeAspect="1"/>
          </p:cNvPicPr>
          <p:nvPr/>
        </p:nvPicPr>
        <p:blipFill>
          <a:blip r:embed="rId3"/>
          <a:srcRect l="26725" t="44829" b="8035"/>
          <a:stretch>
            <a:fillRect/>
          </a:stretch>
        </p:blipFill>
        <p:spPr>
          <a:xfrm>
            <a:off x="5471429" y="2112598"/>
            <a:ext cx="4894237" cy="4435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EventsPoster_2025_01_Jan.png" descr="EventsPoster_2025_01_Jan.png"/>
          <p:cNvPicPr>
            <a:picLocks noChangeAspect="1"/>
          </p:cNvPicPr>
          <p:nvPr/>
        </p:nvPicPr>
        <p:blipFill>
          <a:blip r:embed="rId3"/>
          <a:srcRect l="26725" b="60815"/>
          <a:stretch>
            <a:fillRect/>
          </a:stretch>
        </p:blipFill>
        <p:spPr>
          <a:xfrm>
            <a:off x="325342" y="2313020"/>
            <a:ext cx="5253837" cy="395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游ゴシック"/>
        <a:ea typeface="游ゴシック"/>
        <a:cs typeface="游ゴシック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游ゴシック"/>
        <a:ea typeface="游ゴシック"/>
        <a:cs typeface="游ゴシック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ワイド画面</PresentationFormat>
  <Paragraphs>88</Paragraphs>
  <Slides>9</Slides>
  <Notes>1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游ゴシック</vt:lpstr>
      <vt:lpstr>Arial</vt:lpstr>
      <vt:lpstr>Calibri</vt:lpstr>
      <vt:lpstr>Calibri Light</vt:lpstr>
      <vt:lpstr>Helvetica</vt:lpstr>
      <vt:lpstr>office theme</vt:lpstr>
      <vt:lpstr>Student Council</vt:lpstr>
      <vt:lpstr>PowerPoint プレゼンテーション</vt:lpstr>
      <vt:lpstr>Some of the things we do...</vt:lpstr>
      <vt:lpstr>Communication Channels</vt:lpstr>
      <vt:lpstr>Sustainable Living</vt:lpstr>
      <vt:lpstr>Peer Supporters</vt:lpstr>
      <vt:lpstr>Clubs</vt:lpstr>
      <vt:lpstr>Events and activities</vt:lpstr>
      <vt:lpstr>Upcoming Events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Risa Sato</dc:creator>
  <cp:lastModifiedBy>Risa Sato</cp:lastModifiedBy>
  <cp:revision>1</cp:revision>
  <dcterms:modified xsi:type="dcterms:W3CDTF">2025-01-22T01:48:34Z</dcterms:modified>
</cp:coreProperties>
</file>