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17" r:id="rId2"/>
    <p:sldId id="363" r:id="rId3"/>
    <p:sldId id="454" r:id="rId4"/>
    <p:sldId id="455" r:id="rId5"/>
    <p:sldId id="392" r:id="rId6"/>
    <p:sldId id="456" r:id="rId7"/>
    <p:sldId id="458" r:id="rId8"/>
    <p:sldId id="459" r:id="rId9"/>
    <p:sldId id="457" r:id="rId10"/>
    <p:sldId id="447" r:id="rId11"/>
    <p:sldId id="448" r:id="rId12"/>
    <p:sldId id="450" r:id="rId13"/>
    <p:sldId id="451" r:id="rId14"/>
    <p:sldId id="452" r:id="rId15"/>
    <p:sldId id="453" r:id="rId16"/>
    <p:sldId id="460" r:id="rId17"/>
    <p:sldId id="449" r:id="rId18"/>
    <p:sldId id="327" r:id="rId19"/>
    <p:sldId id="440" r:id="rId20"/>
    <p:sldId id="318" r:id="rId21"/>
    <p:sldId id="367" r:id="rId22"/>
    <p:sldId id="366" r:id="rId23"/>
    <p:sldId id="479" r:id="rId24"/>
    <p:sldId id="480" r:id="rId25"/>
    <p:sldId id="435" r:id="rId26"/>
    <p:sldId id="414" r:id="rId27"/>
    <p:sldId id="415" r:id="rId28"/>
    <p:sldId id="416" r:id="rId29"/>
    <p:sldId id="417" r:id="rId30"/>
    <p:sldId id="436" r:id="rId31"/>
    <p:sldId id="437" r:id="rId32"/>
    <p:sldId id="438" r:id="rId33"/>
    <p:sldId id="418" r:id="rId34"/>
    <p:sldId id="426" r:id="rId35"/>
    <p:sldId id="427" r:id="rId36"/>
    <p:sldId id="420" r:id="rId37"/>
    <p:sldId id="428" r:id="rId38"/>
    <p:sldId id="478" r:id="rId39"/>
    <p:sldId id="470" r:id="rId40"/>
    <p:sldId id="461" r:id="rId41"/>
    <p:sldId id="472" r:id="rId42"/>
    <p:sldId id="473" r:id="rId43"/>
    <p:sldId id="474" r:id="rId44"/>
    <p:sldId id="475" r:id="rId45"/>
    <p:sldId id="476" r:id="rId46"/>
    <p:sldId id="477" r:id="rId47"/>
    <p:sldId id="481" r:id="rId48"/>
    <p:sldId id="482" r:id="rId49"/>
    <p:sldId id="483" r:id="rId50"/>
    <p:sldId id="485" r:id="rId51"/>
  </p:sldIdLst>
  <p:sldSz cx="9144000" cy="6858000" type="screen4x3"/>
  <p:notesSz cx="6735763" cy="98663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BDD"/>
    <a:srgbClr val="953D78"/>
    <a:srgbClr val="CCCCFF"/>
    <a:srgbClr val="E6B9B8"/>
    <a:srgbClr val="FF0000"/>
    <a:srgbClr val="DDDDDD"/>
    <a:srgbClr val="B2B2B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0" autoAdjust="0"/>
    <p:restoredTop sz="90815" autoAdjust="0"/>
  </p:normalViewPr>
  <p:slideViewPr>
    <p:cSldViewPr>
      <p:cViewPr varScale="1">
        <p:scale>
          <a:sx n="81" d="100"/>
          <a:sy n="81" d="100"/>
        </p:scale>
        <p:origin x="-141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de-AT"/>
          </a:p>
        </p:txBody>
      </p:sp>
      <p:sp>
        <p:nvSpPr>
          <p:cNvPr id="3" name="Datumsplatzhalter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BF11CC40-DC38-4BBB-9B9A-784F3CD8013E}" type="datetimeFigureOut">
              <a:rPr lang="de-AT" smtClean="0"/>
              <a:t>08.02.2016</a:t>
            </a:fld>
            <a:endParaRPr lang="de-AT"/>
          </a:p>
        </p:txBody>
      </p:sp>
      <p:sp>
        <p:nvSpPr>
          <p:cNvPr id="4" name="Fußzeilenplatzhalter 3"/>
          <p:cNvSpPr>
            <a:spLocks noGrp="1"/>
          </p:cNvSpPr>
          <p:nvPr>
            <p:ph type="ftr" sz="quarter" idx="2"/>
          </p:nvPr>
        </p:nvSpPr>
        <p:spPr>
          <a:xfrm>
            <a:off x="0" y="9370868"/>
            <a:ext cx="2919565" cy="493867"/>
          </a:xfrm>
          <a:prstGeom prst="rect">
            <a:avLst/>
          </a:prstGeom>
        </p:spPr>
        <p:txBody>
          <a:bodyPr vert="horz" lIns="90763" tIns="45382" rIns="90763" bIns="45382" rtlCol="0" anchor="b"/>
          <a:lstStyle>
            <a:lvl1pPr algn="l">
              <a:defRPr sz="1200"/>
            </a:lvl1pPr>
          </a:lstStyle>
          <a:p>
            <a:endParaRPr lang="de-AT"/>
          </a:p>
        </p:txBody>
      </p:sp>
      <p:sp>
        <p:nvSpPr>
          <p:cNvPr id="5" name="Foliennummernplatzhalter 4"/>
          <p:cNvSpPr>
            <a:spLocks noGrp="1"/>
          </p:cNvSpPr>
          <p:nvPr>
            <p:ph type="sldNum" sz="quarter" idx="3"/>
          </p:nvPr>
        </p:nvSpPr>
        <p:spPr>
          <a:xfrm>
            <a:off x="3814626" y="9370868"/>
            <a:ext cx="2919565" cy="493867"/>
          </a:xfrm>
          <a:prstGeom prst="rect">
            <a:avLst/>
          </a:prstGeom>
        </p:spPr>
        <p:txBody>
          <a:bodyPr vert="horz" lIns="90763" tIns="45382" rIns="90763" bIns="45382" rtlCol="0" anchor="b"/>
          <a:lstStyle>
            <a:lvl1pPr algn="r">
              <a:defRPr sz="1200"/>
            </a:lvl1pPr>
          </a:lstStyle>
          <a:p>
            <a:fld id="{11C505D7-EADB-47EA-A0EC-36C6FEE56E1F}" type="slidenum">
              <a:rPr lang="de-AT" smtClean="0"/>
              <a:t>‹#›</a:t>
            </a:fld>
            <a:endParaRPr lang="de-AT"/>
          </a:p>
        </p:txBody>
      </p:sp>
    </p:spTree>
    <p:extLst>
      <p:ext uri="{BB962C8B-B14F-4D97-AF65-F5344CB8AC3E}">
        <p14:creationId xmlns:p14="http://schemas.microsoft.com/office/powerpoint/2010/main" val="40331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0763" tIns="45382" rIns="90763" bIns="45382" rtlCol="0"/>
          <a:lstStyle>
            <a:lvl1pPr algn="l" fontAlgn="auto">
              <a:spcBef>
                <a:spcPts val="0"/>
              </a:spcBef>
              <a:spcAft>
                <a:spcPts val="0"/>
              </a:spcAft>
              <a:defRPr sz="1200">
                <a:latin typeface="+mn-lt"/>
              </a:defRPr>
            </a:lvl1pPr>
          </a:lstStyle>
          <a:p>
            <a:pPr>
              <a:defRPr/>
            </a:pPr>
            <a:endParaRPr lang="de-AT"/>
          </a:p>
        </p:txBody>
      </p:sp>
      <p:sp>
        <p:nvSpPr>
          <p:cNvPr id="3" name="Datumsplatzhalter 2"/>
          <p:cNvSpPr>
            <a:spLocks noGrp="1"/>
          </p:cNvSpPr>
          <p:nvPr>
            <p:ph type="dt" idx="1"/>
          </p:nvPr>
        </p:nvSpPr>
        <p:spPr>
          <a:xfrm>
            <a:off x="3815375" y="0"/>
            <a:ext cx="2918830" cy="493316"/>
          </a:xfrm>
          <a:prstGeom prst="rect">
            <a:avLst/>
          </a:prstGeom>
        </p:spPr>
        <p:txBody>
          <a:bodyPr vert="horz" lIns="90763" tIns="45382" rIns="90763" bIns="45382" rtlCol="0"/>
          <a:lstStyle>
            <a:lvl1pPr algn="r" fontAlgn="auto">
              <a:spcBef>
                <a:spcPts val="0"/>
              </a:spcBef>
              <a:spcAft>
                <a:spcPts val="0"/>
              </a:spcAft>
              <a:defRPr sz="1200">
                <a:latin typeface="+mn-lt"/>
              </a:defRPr>
            </a:lvl1pPr>
          </a:lstStyle>
          <a:p>
            <a:pPr>
              <a:defRPr/>
            </a:pPr>
            <a:fld id="{55FB8FBE-F431-4180-9518-AA21BDDBCC64}" type="datetimeFigureOut">
              <a:rPr lang="de-AT"/>
              <a:pPr>
                <a:defRPr/>
              </a:pPr>
              <a:t>08.02.2016</a:t>
            </a:fld>
            <a:endParaRPr lang="de-AT"/>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pPr lvl="0"/>
            <a:endParaRPr lang="de-AT" noProof="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0763" tIns="45382" rIns="90763" bIns="45382"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fontAlgn="auto">
              <a:spcBef>
                <a:spcPts val="0"/>
              </a:spcBef>
              <a:spcAft>
                <a:spcPts val="0"/>
              </a:spcAft>
              <a:defRPr sz="1200">
                <a:latin typeface="+mn-lt"/>
              </a:defRPr>
            </a:lvl1pPr>
          </a:lstStyle>
          <a:p>
            <a:pPr>
              <a:defRPr/>
            </a:pPr>
            <a:endParaRPr lang="de-AT"/>
          </a:p>
        </p:txBody>
      </p:sp>
      <p:sp>
        <p:nvSpPr>
          <p:cNvPr id="7" name="Foliennummernplatzhalter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fontAlgn="auto">
              <a:spcBef>
                <a:spcPts val="0"/>
              </a:spcBef>
              <a:spcAft>
                <a:spcPts val="0"/>
              </a:spcAft>
              <a:defRPr sz="1200">
                <a:latin typeface="+mn-lt"/>
              </a:defRPr>
            </a:lvl1pPr>
          </a:lstStyle>
          <a:p>
            <a:pPr>
              <a:defRPr/>
            </a:pPr>
            <a:fld id="{A3A9B50E-FFA1-469F-AAEB-2096F4F63E5A}" type="slidenum">
              <a:rPr lang="de-AT"/>
              <a:pPr>
                <a:defRPr/>
              </a:pPr>
              <a:t>‹#›</a:t>
            </a:fld>
            <a:endParaRPr lang="de-AT"/>
          </a:p>
        </p:txBody>
      </p:sp>
    </p:spTree>
    <p:extLst>
      <p:ext uri="{BB962C8B-B14F-4D97-AF65-F5344CB8AC3E}">
        <p14:creationId xmlns:p14="http://schemas.microsoft.com/office/powerpoint/2010/main" val="1273532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A9B50E-FFA1-469F-AAEB-2096F4F63E5A}" type="slidenum">
              <a:rPr lang="de-AT" smtClean="0"/>
              <a:pPr>
                <a:defRPr/>
              </a:pPr>
              <a:t>2</a:t>
            </a:fld>
            <a:endParaRPr lang="de-AT"/>
          </a:p>
        </p:txBody>
      </p:sp>
    </p:spTree>
    <p:extLst>
      <p:ext uri="{BB962C8B-B14F-4D97-AF65-F5344CB8AC3E}">
        <p14:creationId xmlns:p14="http://schemas.microsoft.com/office/powerpoint/2010/main" val="37976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A9B50E-FFA1-469F-AAEB-2096F4F63E5A}" type="slidenum">
              <a:rPr lang="de-AT" smtClean="0"/>
              <a:pPr>
                <a:defRPr/>
              </a:pPr>
              <a:t>20</a:t>
            </a:fld>
            <a:endParaRPr lang="de-AT"/>
          </a:p>
        </p:txBody>
      </p:sp>
    </p:spTree>
    <p:extLst>
      <p:ext uri="{BB962C8B-B14F-4D97-AF65-F5344CB8AC3E}">
        <p14:creationId xmlns:p14="http://schemas.microsoft.com/office/powerpoint/2010/main" val="265798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1F1F08-A83F-4201-A9EA-4B0F886AD9CF}" type="slidenum">
              <a:rPr lang="de-DE" smtClean="0"/>
              <a:t>21</a:t>
            </a:fld>
            <a:endParaRPr lang="de-DE"/>
          </a:p>
        </p:txBody>
      </p:sp>
    </p:spTree>
    <p:extLst>
      <p:ext uri="{BB962C8B-B14F-4D97-AF65-F5344CB8AC3E}">
        <p14:creationId xmlns:p14="http://schemas.microsoft.com/office/powerpoint/2010/main" val="2987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A9B50E-FFA1-469F-AAEB-2096F4F63E5A}" type="slidenum">
              <a:rPr lang="de-AT" smtClean="0"/>
              <a:pPr>
                <a:defRPr/>
              </a:pPr>
              <a:t>29</a:t>
            </a:fld>
            <a:endParaRPr lang="de-AT"/>
          </a:p>
        </p:txBody>
      </p:sp>
    </p:spTree>
    <p:extLst>
      <p:ext uri="{BB962C8B-B14F-4D97-AF65-F5344CB8AC3E}">
        <p14:creationId xmlns:p14="http://schemas.microsoft.com/office/powerpoint/2010/main" val="334665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A9B50E-FFA1-469F-AAEB-2096F4F63E5A}" type="slidenum">
              <a:rPr lang="de-AT" smtClean="0"/>
              <a:pPr>
                <a:defRPr/>
              </a:pPr>
              <a:t>35</a:t>
            </a:fld>
            <a:endParaRPr lang="de-AT"/>
          </a:p>
        </p:txBody>
      </p:sp>
    </p:spTree>
    <p:extLst>
      <p:ext uri="{BB962C8B-B14F-4D97-AF65-F5344CB8AC3E}">
        <p14:creationId xmlns:p14="http://schemas.microsoft.com/office/powerpoint/2010/main" val="356273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A9B50E-FFA1-469F-AAEB-2096F4F63E5A}" type="slidenum">
              <a:rPr lang="de-AT" smtClean="0"/>
              <a:pPr>
                <a:defRPr/>
              </a:pPr>
              <a:t>39</a:t>
            </a:fld>
            <a:endParaRPr lang="de-AT"/>
          </a:p>
        </p:txBody>
      </p:sp>
    </p:spTree>
    <p:extLst>
      <p:ext uri="{BB962C8B-B14F-4D97-AF65-F5344CB8AC3E}">
        <p14:creationId xmlns:p14="http://schemas.microsoft.com/office/powerpoint/2010/main" val="305984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9D1814C1-D701-4EAB-9F0D-7E05EEA7FF50}" type="datetime1">
              <a:rPr lang="de-AT"/>
              <a:pPr>
                <a:defRPr/>
              </a:pPr>
              <a:t>08.02.2016</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B27AA4F-065C-4286-B9EF-D08705A2102B}" type="slidenum">
              <a:rPr lang="de-AT"/>
              <a:pPr>
                <a:defRPr/>
              </a:pPr>
              <a:t>‹#›</a:t>
            </a:fld>
            <a:endParaRPr lang="de-AT"/>
          </a:p>
        </p:txBody>
      </p:sp>
    </p:spTree>
    <p:extLst>
      <p:ext uri="{BB962C8B-B14F-4D97-AF65-F5344CB8AC3E}">
        <p14:creationId xmlns:p14="http://schemas.microsoft.com/office/powerpoint/2010/main" val="186372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BAA874E-6089-47B3-948F-A90B985A9305}" type="datetime1">
              <a:rPr lang="de-AT"/>
              <a:pPr>
                <a:defRPr/>
              </a:pPr>
              <a:t>08.02.2016</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60CF60EA-B492-41A6-B2C7-FEB955EE0736}" type="slidenum">
              <a:rPr lang="de-AT"/>
              <a:pPr>
                <a:defRPr/>
              </a:pPr>
              <a:t>‹#›</a:t>
            </a:fld>
            <a:endParaRPr lang="de-AT"/>
          </a:p>
        </p:txBody>
      </p:sp>
    </p:spTree>
    <p:extLst>
      <p:ext uri="{BB962C8B-B14F-4D97-AF65-F5344CB8AC3E}">
        <p14:creationId xmlns:p14="http://schemas.microsoft.com/office/powerpoint/2010/main" val="101689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1618BD35-323F-42FD-9F9B-FB52A788A280}" type="datetime1">
              <a:rPr lang="de-AT"/>
              <a:pPr>
                <a:defRPr/>
              </a:pPr>
              <a:t>08.02.2016</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44CB695-E136-4FA7-A461-4D2F160F0C29}" type="slidenum">
              <a:rPr lang="de-AT"/>
              <a:pPr>
                <a:defRPr/>
              </a:pPr>
              <a:t>‹#›</a:t>
            </a:fld>
            <a:endParaRPr lang="de-AT"/>
          </a:p>
        </p:txBody>
      </p:sp>
    </p:spTree>
    <p:extLst>
      <p:ext uri="{BB962C8B-B14F-4D97-AF65-F5344CB8AC3E}">
        <p14:creationId xmlns:p14="http://schemas.microsoft.com/office/powerpoint/2010/main" val="345992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AB0F379A-E3BD-44B1-AC73-5D38CCFC0FAE}" type="datetime1">
              <a:rPr lang="de-AT"/>
              <a:pPr>
                <a:defRPr/>
              </a:pPr>
              <a:t>08.02.2016</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09FBF955-E4DE-4A4F-B015-BBBDC80E99CC}" type="slidenum">
              <a:rPr lang="de-AT"/>
              <a:pPr>
                <a:defRPr/>
              </a:pPr>
              <a:t>‹#›</a:t>
            </a:fld>
            <a:endParaRPr lang="de-AT"/>
          </a:p>
        </p:txBody>
      </p:sp>
    </p:spTree>
    <p:extLst>
      <p:ext uri="{BB962C8B-B14F-4D97-AF65-F5344CB8AC3E}">
        <p14:creationId xmlns:p14="http://schemas.microsoft.com/office/powerpoint/2010/main" val="174413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5CC02A12-EE4F-4BBF-A640-1FA4A0116EAA}" type="datetime1">
              <a:rPr lang="de-AT"/>
              <a:pPr>
                <a:defRPr/>
              </a:pPr>
              <a:t>08.02.2016</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0659655E-DF21-474A-A2B1-205D235ACC08}" type="slidenum">
              <a:rPr lang="de-AT"/>
              <a:pPr>
                <a:defRPr/>
              </a:pPr>
              <a:t>‹#›</a:t>
            </a:fld>
            <a:endParaRPr lang="de-AT"/>
          </a:p>
        </p:txBody>
      </p:sp>
    </p:spTree>
    <p:extLst>
      <p:ext uri="{BB962C8B-B14F-4D97-AF65-F5344CB8AC3E}">
        <p14:creationId xmlns:p14="http://schemas.microsoft.com/office/powerpoint/2010/main" val="16549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F67B4048-02CB-4AA0-8621-179235B28740}" type="datetime1">
              <a:rPr lang="de-AT"/>
              <a:pPr>
                <a:defRPr/>
              </a:pPr>
              <a:t>08.02.2016</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6881760-B3F1-4A5A-A6A3-D1F0FCE6D3A4}" type="slidenum">
              <a:rPr lang="de-AT"/>
              <a:pPr>
                <a:defRPr/>
              </a:pPr>
              <a:t>‹#›</a:t>
            </a:fld>
            <a:endParaRPr lang="de-AT"/>
          </a:p>
        </p:txBody>
      </p:sp>
    </p:spTree>
    <p:extLst>
      <p:ext uri="{BB962C8B-B14F-4D97-AF65-F5344CB8AC3E}">
        <p14:creationId xmlns:p14="http://schemas.microsoft.com/office/powerpoint/2010/main" val="134259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BCB9D083-F4F9-4AC2-A789-89736E5BDCE1}" type="datetime1">
              <a:rPr lang="de-AT"/>
              <a:pPr>
                <a:defRPr/>
              </a:pPr>
              <a:t>08.02.2016</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472ACE34-10CB-4885-B7D3-8B13C82C4E99}" type="slidenum">
              <a:rPr lang="de-AT"/>
              <a:pPr>
                <a:defRPr/>
              </a:pPr>
              <a:t>‹#›</a:t>
            </a:fld>
            <a:endParaRPr lang="de-AT"/>
          </a:p>
        </p:txBody>
      </p:sp>
    </p:spTree>
    <p:extLst>
      <p:ext uri="{BB962C8B-B14F-4D97-AF65-F5344CB8AC3E}">
        <p14:creationId xmlns:p14="http://schemas.microsoft.com/office/powerpoint/2010/main" val="154528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99BE77FB-E0C1-473D-ABB3-AD35F9DA22A0}" type="datetime1">
              <a:rPr lang="de-AT"/>
              <a:pPr>
                <a:defRPr/>
              </a:pPr>
              <a:t>08.02.2016</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8A2C92F5-E6C6-43B8-A3D9-00B95450D142}" type="slidenum">
              <a:rPr lang="de-AT"/>
              <a:pPr>
                <a:defRPr/>
              </a:pPr>
              <a:t>‹#›</a:t>
            </a:fld>
            <a:endParaRPr lang="de-AT"/>
          </a:p>
        </p:txBody>
      </p:sp>
    </p:spTree>
    <p:extLst>
      <p:ext uri="{BB962C8B-B14F-4D97-AF65-F5344CB8AC3E}">
        <p14:creationId xmlns:p14="http://schemas.microsoft.com/office/powerpoint/2010/main" val="98687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7309F6A-1CF7-4609-B34C-55BC25C650D2}" type="datetime1">
              <a:rPr lang="de-AT"/>
              <a:pPr>
                <a:defRPr/>
              </a:pPr>
              <a:t>08.02.2016</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6914AE69-6536-441C-B122-D7087205615A}" type="slidenum">
              <a:rPr lang="de-AT"/>
              <a:pPr>
                <a:defRPr/>
              </a:pPr>
              <a:t>‹#›</a:t>
            </a:fld>
            <a:endParaRPr lang="de-AT"/>
          </a:p>
        </p:txBody>
      </p:sp>
    </p:spTree>
    <p:extLst>
      <p:ext uri="{BB962C8B-B14F-4D97-AF65-F5344CB8AC3E}">
        <p14:creationId xmlns:p14="http://schemas.microsoft.com/office/powerpoint/2010/main" val="281904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9CC62A4D-D29D-456B-B510-E22EF2E58B6D}" type="datetime1">
              <a:rPr lang="de-AT"/>
              <a:pPr>
                <a:defRPr/>
              </a:pPr>
              <a:t>08.02.2016</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72A321F5-5A48-4733-A877-EF7D5ED98B7A}" type="slidenum">
              <a:rPr lang="de-AT"/>
              <a:pPr>
                <a:defRPr/>
              </a:pPr>
              <a:t>‹#›</a:t>
            </a:fld>
            <a:endParaRPr lang="de-AT"/>
          </a:p>
        </p:txBody>
      </p:sp>
    </p:spTree>
    <p:extLst>
      <p:ext uri="{BB962C8B-B14F-4D97-AF65-F5344CB8AC3E}">
        <p14:creationId xmlns:p14="http://schemas.microsoft.com/office/powerpoint/2010/main" val="116858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B2CE894-0B5D-4413-9B9B-0D2954D01F1D}" type="datetime1">
              <a:rPr lang="de-AT"/>
              <a:pPr>
                <a:defRPr/>
              </a:pPr>
              <a:t>08.02.2016</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D5455B71-2B69-4BEE-894F-FF7109C70416}" type="slidenum">
              <a:rPr lang="de-AT"/>
              <a:pPr>
                <a:defRPr/>
              </a:pPr>
              <a:t>‹#›</a:t>
            </a:fld>
            <a:endParaRPr lang="de-AT"/>
          </a:p>
        </p:txBody>
      </p:sp>
    </p:spTree>
    <p:extLst>
      <p:ext uri="{BB962C8B-B14F-4D97-AF65-F5344CB8AC3E}">
        <p14:creationId xmlns:p14="http://schemas.microsoft.com/office/powerpoint/2010/main" val="44117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8739AE-47D2-4ECF-8C82-4752475C13B7}" type="datetime1">
              <a:rPr lang="de-AT"/>
              <a:pPr>
                <a:defRPr/>
              </a:pPr>
              <a:t>08.02.2016</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4D0B61-DDB5-41DE-BC4D-2242EB67D599}"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sf.or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1500" y="6308725"/>
            <a:ext cx="3297238" cy="261938"/>
          </a:xfrm>
          <a:prstGeom prst="rect">
            <a:avLst/>
          </a:prstGeom>
        </p:spPr>
        <p:txBody>
          <a:bodyPr wrap="none">
            <a:spAutoFit/>
          </a:bodyPr>
          <a:lstStyle/>
          <a:p>
            <a:pPr fontAlgn="auto">
              <a:spcBef>
                <a:spcPts val="0"/>
              </a:spcBef>
              <a:spcAft>
                <a:spcPts val="0"/>
              </a:spcAft>
              <a:defRPr/>
            </a:pPr>
            <a:r>
              <a:rPr lang="en-GB" sz="1100" b="1" cap="all" spc="300" dirty="0" smtClean="0">
                <a:solidFill>
                  <a:srgbClr val="FFFFFF"/>
                </a:solidFill>
                <a:latin typeface="+mn-lt"/>
              </a:rPr>
              <a:t>22/10/12、Brussels </a:t>
            </a:r>
            <a:r>
              <a:rPr lang="en-GB" sz="1100" b="1" cap="all" spc="300" dirty="0">
                <a:solidFill>
                  <a:srgbClr val="FFFFFF"/>
                </a:solidFill>
                <a:latin typeface="+mn-lt"/>
              </a:rPr>
              <a:t>– Belgium</a:t>
            </a:r>
            <a:endParaRPr lang="fr-LU" sz="1100" b="1" cap="all" spc="300" dirty="0">
              <a:solidFill>
                <a:srgbClr val="FFFFFF"/>
              </a:solidFill>
              <a:latin typeface="+mn-lt"/>
            </a:endParaRPr>
          </a:p>
        </p:txBody>
      </p:sp>
      <p:sp>
        <p:nvSpPr>
          <p:cNvPr id="2" name="Foliennummernplatzhalter 1"/>
          <p:cNvSpPr>
            <a:spLocks noGrp="1"/>
          </p:cNvSpPr>
          <p:nvPr>
            <p:ph type="sldNum" sz="quarter" idx="12"/>
          </p:nvPr>
        </p:nvSpPr>
        <p:spPr/>
        <p:txBody>
          <a:bodyPr/>
          <a:lstStyle/>
          <a:p>
            <a:pPr>
              <a:defRPr/>
            </a:pPr>
            <a:fld id="{90A612CD-BFDF-4037-87C1-3108FBE5F086}" type="slidenum">
              <a:rPr lang="de-AT" smtClean="0"/>
              <a:pPr>
                <a:defRPr/>
              </a:pPr>
              <a:t>1</a:t>
            </a:fld>
            <a:endParaRPr lang="de-AT"/>
          </a:p>
        </p:txBody>
      </p:sp>
      <p:sp>
        <p:nvSpPr>
          <p:cNvPr id="2052" name="Rechteck 2"/>
          <p:cNvSpPr>
            <a:spLocks noChangeArrowheads="1"/>
          </p:cNvSpPr>
          <p:nvPr/>
        </p:nvSpPr>
        <p:spPr bwMode="auto">
          <a:xfrm>
            <a:off x="899319" y="2444695"/>
            <a:ext cx="720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4000" b="1" dirty="0" smtClean="0">
                <a:solidFill>
                  <a:srgbClr val="953D78"/>
                </a:solidFill>
                <a:latin typeface="Calibri" pitchFamily="34" charset="0"/>
              </a:rPr>
              <a:t>欧州における研究公正の推進</a:t>
            </a:r>
            <a:endParaRPr lang="en-US" sz="4000" b="1" dirty="0" smtClean="0">
              <a:solidFill>
                <a:srgbClr val="953D78"/>
              </a:solidFill>
              <a:latin typeface="Calibri" pitchFamily="34" charset="0"/>
            </a:endParaRPr>
          </a:p>
          <a:p>
            <a:pPr algn="ctr"/>
            <a:endParaRPr lang="de-AT" sz="4000" dirty="0">
              <a:solidFill>
                <a:srgbClr val="953D78"/>
              </a:solidFill>
            </a:endParaRPr>
          </a:p>
        </p:txBody>
      </p:sp>
      <p:sp>
        <p:nvSpPr>
          <p:cNvPr id="2053" name="Textfeld 1"/>
          <p:cNvSpPr txBox="1">
            <a:spLocks noChangeArrowheads="1"/>
          </p:cNvSpPr>
          <p:nvPr/>
        </p:nvSpPr>
        <p:spPr bwMode="auto">
          <a:xfrm>
            <a:off x="2521339" y="5949280"/>
            <a:ext cx="3922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ja-JP" sz="1600" dirty="0" smtClean="0">
                <a:latin typeface="Calibri" pitchFamily="34" charset="0"/>
              </a:rPr>
              <a:t>2016</a:t>
            </a:r>
            <a:r>
              <a:rPr lang="ja-JP" altLang="en-US" sz="1600" dirty="0" smtClean="0">
                <a:latin typeface="Calibri" pitchFamily="34" charset="0"/>
              </a:rPr>
              <a:t>年</a:t>
            </a:r>
            <a:r>
              <a:rPr lang="en-US" altLang="ja-JP" sz="1600" dirty="0" smtClean="0">
                <a:latin typeface="Calibri" pitchFamily="34" charset="0"/>
              </a:rPr>
              <a:t>2</a:t>
            </a:r>
            <a:r>
              <a:rPr lang="ja-JP" altLang="en-US" sz="1600" dirty="0" smtClean="0">
                <a:latin typeface="Calibri" pitchFamily="34" charset="0"/>
              </a:rPr>
              <a:t>月</a:t>
            </a:r>
            <a:r>
              <a:rPr lang="en-US" altLang="ja-JP" sz="1600" dirty="0" smtClean="0">
                <a:latin typeface="Calibri" pitchFamily="34" charset="0"/>
              </a:rPr>
              <a:t>12</a:t>
            </a:r>
            <a:r>
              <a:rPr lang="ja-JP" altLang="en-US" sz="1600" dirty="0" smtClean="0">
                <a:latin typeface="Calibri" pitchFamily="34" charset="0"/>
              </a:rPr>
              <a:t>日　沖縄科学技術大学院大学</a:t>
            </a:r>
            <a:endParaRPr lang="de-AT" sz="1600" dirty="0">
              <a:latin typeface="Calibri" pitchFamily="34" charset="0"/>
            </a:endParaRPr>
          </a:p>
        </p:txBody>
      </p:sp>
      <p:sp>
        <p:nvSpPr>
          <p:cNvPr id="2054" name="Rechteck 6"/>
          <p:cNvSpPr>
            <a:spLocks noChangeArrowheads="1"/>
          </p:cNvSpPr>
          <p:nvPr/>
        </p:nvSpPr>
        <p:spPr bwMode="auto">
          <a:xfrm>
            <a:off x="2590432" y="4411761"/>
            <a:ext cx="3818673"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pPr>
            <a:r>
              <a:rPr lang="ja-JP" altLang="en-US" b="1" dirty="0">
                <a:latin typeface="Calibri" pitchFamily="34" charset="0"/>
              </a:rPr>
              <a:t>欧州研究公正局ネットワーク（</a:t>
            </a:r>
            <a:r>
              <a:rPr lang="en-US" altLang="ja-JP" b="1" dirty="0" err="1">
                <a:latin typeface="Calibri" pitchFamily="34" charset="0"/>
              </a:rPr>
              <a:t>ENRIO</a:t>
            </a:r>
            <a:r>
              <a:rPr lang="ja-JP" altLang="en-US" b="1" dirty="0">
                <a:latin typeface="Calibri" pitchFamily="34" charset="0"/>
              </a:rPr>
              <a:t>）</a:t>
            </a:r>
            <a:endParaRPr lang="en-US" altLang="ja-JP" b="1" dirty="0">
              <a:latin typeface="Calibri" pitchFamily="34" charset="0"/>
            </a:endParaRPr>
          </a:p>
          <a:p>
            <a:pPr algn="ctr">
              <a:spcBef>
                <a:spcPct val="20000"/>
              </a:spcBef>
            </a:pPr>
            <a:r>
              <a:rPr lang="ja-JP" altLang="en-US" b="1" dirty="0">
                <a:latin typeface="Calibri" pitchFamily="34" charset="0"/>
              </a:rPr>
              <a:t>オーストリア研究公正機構</a:t>
            </a:r>
            <a:endParaRPr lang="en-US" altLang="ja-JP" b="1" dirty="0">
              <a:latin typeface="Calibri" pitchFamily="34" charset="0"/>
            </a:endParaRPr>
          </a:p>
          <a:p>
            <a:pPr algn="ctr">
              <a:spcBef>
                <a:spcPct val="20000"/>
              </a:spcBef>
              <a:buFont typeface="Arial" charset="0"/>
              <a:buNone/>
            </a:pPr>
            <a:r>
              <a:rPr lang="ja-JP" altLang="en-US" b="1" dirty="0" smtClean="0">
                <a:latin typeface="Calibri" pitchFamily="34" charset="0"/>
              </a:rPr>
              <a:t>ニコール</a:t>
            </a:r>
            <a:r>
              <a:rPr lang="ja-JP" altLang="en-US" b="1" dirty="0">
                <a:latin typeface="Calibri" pitchFamily="34" charset="0"/>
              </a:rPr>
              <a:t>・</a:t>
            </a:r>
            <a:r>
              <a:rPr lang="ja-JP" altLang="en-US" b="1" dirty="0" smtClean="0">
                <a:latin typeface="Calibri" pitchFamily="34" charset="0"/>
              </a:rPr>
              <a:t>フェジャー</a:t>
            </a:r>
            <a:endParaRPr lang="en-US" b="1" dirty="0">
              <a:latin typeface="Calibri" pitchFamily="34" charset="0"/>
            </a:endParaRPr>
          </a:p>
        </p:txBody>
      </p:sp>
      <p:pic>
        <p:nvPicPr>
          <p:cNvPr id="8" name="Grafik 3" descr="OeAWI-klein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0452"/>
            <a:ext cx="4343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546" y="188640"/>
            <a:ext cx="206492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10</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236678" y="684292"/>
            <a:ext cx="4941737" cy="1077218"/>
          </a:xfrm>
          <a:prstGeom prst="rect">
            <a:avLst/>
          </a:prstGeom>
          <a:solidFill>
            <a:schemeClr val="tx2">
              <a:lumMod val="20000"/>
              <a:lumOff val="80000"/>
            </a:schemeClr>
          </a:solidFill>
        </p:spPr>
        <p:txBody>
          <a:bodyPr wrap="none" rtlCol="0">
            <a:spAutoFit/>
          </a:bodyPr>
          <a:lstStyle/>
          <a:p>
            <a:pPr algn="ctr"/>
            <a:r>
              <a:rPr lang="ja-JP" altLang="en-US" sz="3200" b="1" dirty="0">
                <a:latin typeface="+mn-lt"/>
              </a:rPr>
              <a:t>理想</a:t>
            </a:r>
            <a:r>
              <a:rPr lang="ja-JP" altLang="en-US" sz="3200" b="1" dirty="0" smtClean="0">
                <a:latin typeface="+mn-lt"/>
              </a:rPr>
              <a:t>と</a:t>
            </a:r>
            <a:r>
              <a:rPr lang="ja-JP" altLang="en-US" sz="3200" b="1" dirty="0">
                <a:latin typeface="+mn-lt"/>
              </a:rPr>
              <a:t>する</a:t>
            </a:r>
            <a:r>
              <a:rPr lang="ja-JP" altLang="en-US" sz="3200" b="1" dirty="0" smtClean="0">
                <a:latin typeface="+mn-lt"/>
              </a:rPr>
              <a:t>研究実践（</a:t>
            </a:r>
            <a:r>
              <a:rPr lang="en-US" altLang="ja-JP" sz="3200" b="1" dirty="0">
                <a:latin typeface="+mn-lt"/>
              </a:rPr>
              <a:t>1</a:t>
            </a:r>
            <a:r>
              <a:rPr lang="ja-JP" altLang="en-US" sz="3200" b="1" dirty="0" smtClean="0">
                <a:latin typeface="+mn-lt"/>
              </a:rPr>
              <a:t>）</a:t>
            </a:r>
            <a:endParaRPr lang="en-US" altLang="ja-JP" sz="3200" b="1" dirty="0" smtClean="0">
              <a:latin typeface="+mn-lt"/>
            </a:endParaRPr>
          </a:p>
          <a:p>
            <a:r>
              <a:rPr lang="ja-JP" altLang="en-US" sz="3200" b="1" dirty="0" smtClean="0">
                <a:latin typeface="+mn-lt"/>
              </a:rPr>
              <a:t>（</a:t>
            </a:r>
            <a:r>
              <a:rPr lang="de-AT" sz="3200" b="1" dirty="0" smtClean="0">
                <a:latin typeface="+mn-lt"/>
              </a:rPr>
              <a:t>Good research practices*</a:t>
            </a:r>
            <a:r>
              <a:rPr lang="ja-JP" altLang="en-US" sz="3200" b="1" dirty="0" smtClean="0">
                <a:latin typeface="+mn-lt"/>
              </a:rPr>
              <a:t>）</a:t>
            </a:r>
            <a:endParaRPr lang="de-AT" sz="3200" b="1" dirty="0">
              <a:latin typeface="+mn-lt"/>
            </a:endParaRPr>
          </a:p>
        </p:txBody>
      </p:sp>
      <p:sp>
        <p:nvSpPr>
          <p:cNvPr id="5" name="Textfeld 4"/>
          <p:cNvSpPr txBox="1"/>
          <p:nvPr/>
        </p:nvSpPr>
        <p:spPr>
          <a:xfrm>
            <a:off x="467544" y="1772815"/>
            <a:ext cx="7342075" cy="3785652"/>
          </a:xfrm>
          <a:prstGeom prst="rect">
            <a:avLst/>
          </a:prstGeom>
          <a:noFill/>
        </p:spPr>
        <p:txBody>
          <a:bodyPr wrap="none" rtlCol="0">
            <a:spAutoFit/>
          </a:bodyPr>
          <a:lstStyle/>
          <a:p>
            <a:pPr>
              <a:lnSpc>
                <a:spcPct val="150000"/>
              </a:lnSpc>
            </a:pPr>
            <a:r>
              <a:rPr lang="ja-JP" altLang="en-US" sz="2400" b="1" dirty="0" smtClean="0">
                <a:solidFill>
                  <a:srgbClr val="953D78"/>
                </a:solidFill>
                <a:latin typeface="+mn-lt"/>
              </a:rPr>
              <a:t>データ</a:t>
            </a:r>
            <a:endParaRPr lang="de-AT" sz="2000" b="1" dirty="0" smtClean="0">
              <a:solidFill>
                <a:srgbClr val="953D78"/>
              </a:solidFill>
              <a:latin typeface="+mn-lt"/>
            </a:endParaRPr>
          </a:p>
          <a:p>
            <a:pPr>
              <a:lnSpc>
                <a:spcPct val="150000"/>
              </a:lnSpc>
            </a:pPr>
            <a:endParaRPr lang="de-AT" sz="1600" dirty="0">
              <a:latin typeface="+mn-lt"/>
            </a:endParaRPr>
          </a:p>
          <a:p>
            <a:pPr>
              <a:lnSpc>
                <a:spcPct val="150000"/>
              </a:lnSpc>
            </a:pPr>
            <a:r>
              <a:rPr lang="ja-JP" altLang="en-US" sz="2400" b="1" dirty="0" smtClean="0">
                <a:latin typeface="+mn-lt"/>
              </a:rPr>
              <a:t>全てのデータは、</a:t>
            </a:r>
            <a:endParaRPr lang="de-AT" sz="2400" b="1" dirty="0" smtClean="0">
              <a:latin typeface="+mn-lt"/>
            </a:endParaRPr>
          </a:p>
          <a:p>
            <a:pPr>
              <a:lnSpc>
                <a:spcPct val="150000"/>
              </a:lnSpc>
            </a:pPr>
            <a:r>
              <a:rPr lang="ja-JP" altLang="en-US" sz="2400" b="1" dirty="0" smtClean="0">
                <a:solidFill>
                  <a:srgbClr val="953D78"/>
                </a:solidFill>
                <a:latin typeface="+mn-lt"/>
              </a:rPr>
              <a:t>安全かつ利用可能な形式</a:t>
            </a:r>
            <a:r>
              <a:rPr lang="ja-JP" altLang="en-US" sz="2400" b="1" dirty="0" smtClean="0">
                <a:latin typeface="+mn-lt"/>
              </a:rPr>
              <a:t>で</a:t>
            </a:r>
            <a:r>
              <a:rPr lang="ja-JP" altLang="en-US" sz="2400" b="1" dirty="0">
                <a:solidFill>
                  <a:srgbClr val="953D78"/>
                </a:solidFill>
                <a:latin typeface="+mn-lt"/>
              </a:rPr>
              <a:t>保</a:t>
            </a:r>
            <a:r>
              <a:rPr lang="ja-JP" altLang="en-US" sz="2400" b="1" dirty="0" smtClean="0">
                <a:solidFill>
                  <a:srgbClr val="953D78"/>
                </a:solidFill>
                <a:latin typeface="+mn-lt"/>
              </a:rPr>
              <a:t>存し</a:t>
            </a:r>
            <a:r>
              <a:rPr lang="de-AT" sz="2400" dirty="0" smtClean="0">
                <a:latin typeface="+mn-lt"/>
              </a:rPr>
              <a:t>、</a:t>
            </a:r>
          </a:p>
          <a:p>
            <a:pPr>
              <a:lnSpc>
                <a:spcPct val="150000"/>
              </a:lnSpc>
            </a:pPr>
            <a:r>
              <a:rPr lang="ja-JP" altLang="en-US" sz="2400" b="1" dirty="0" smtClean="0">
                <a:solidFill>
                  <a:srgbClr val="953D78"/>
                </a:solidFill>
                <a:latin typeface="+mn-lt"/>
              </a:rPr>
              <a:t>文書化し</a:t>
            </a:r>
            <a:r>
              <a:rPr lang="de-AT" sz="2400" b="1" dirty="0" smtClean="0">
                <a:solidFill>
                  <a:srgbClr val="953D78"/>
                </a:solidFill>
                <a:latin typeface="+mn-lt"/>
              </a:rPr>
              <a:t> </a:t>
            </a:r>
            <a:r>
              <a:rPr lang="ja-JP" altLang="en-US" sz="2400" b="1" dirty="0">
                <a:latin typeface="+mn-lt"/>
              </a:rPr>
              <a:t>たうえ</a:t>
            </a:r>
            <a:r>
              <a:rPr lang="ja-JP" altLang="en-US" sz="2400" b="1" dirty="0" smtClean="0">
                <a:latin typeface="+mn-lt"/>
              </a:rPr>
              <a:t>で、</a:t>
            </a:r>
            <a:r>
              <a:rPr lang="de-AT" sz="2400" b="1" dirty="0" smtClean="0">
                <a:latin typeface="+mn-lt"/>
              </a:rPr>
              <a:t> </a:t>
            </a:r>
          </a:p>
          <a:p>
            <a:pPr>
              <a:lnSpc>
                <a:spcPct val="150000"/>
              </a:lnSpc>
            </a:pPr>
            <a:r>
              <a:rPr lang="ja-JP" altLang="en-US" sz="2400" b="1" dirty="0">
                <a:solidFill>
                  <a:srgbClr val="953D78"/>
                </a:solidFill>
                <a:latin typeface="+mn-lt"/>
              </a:rPr>
              <a:t>かなり</a:t>
            </a:r>
            <a:r>
              <a:rPr lang="ja-JP" altLang="en-US" sz="2400" b="1" dirty="0" smtClean="0">
                <a:solidFill>
                  <a:srgbClr val="953D78"/>
                </a:solidFill>
                <a:latin typeface="+mn-lt"/>
              </a:rPr>
              <a:t>の期間保管</a:t>
            </a:r>
            <a:r>
              <a:rPr lang="de-AT" altLang="ja-JP" sz="2400" b="1" dirty="0">
                <a:latin typeface="+mn-lt"/>
              </a:rPr>
              <a:t>（</a:t>
            </a:r>
            <a:r>
              <a:rPr lang="ja-JP" altLang="en-US" sz="2400" b="1" dirty="0">
                <a:latin typeface="+mn-lt"/>
              </a:rPr>
              <a:t>少なくとも</a:t>
            </a:r>
            <a:r>
              <a:rPr lang="en-US" altLang="ja-JP" sz="2400" b="1" dirty="0">
                <a:latin typeface="+mn-lt"/>
              </a:rPr>
              <a:t>5</a:t>
            </a:r>
            <a:r>
              <a:rPr lang="ja-JP" altLang="en-US" sz="2400" b="1" dirty="0">
                <a:latin typeface="+mn-lt"/>
              </a:rPr>
              <a:t>年間、好ましくは</a:t>
            </a:r>
            <a:r>
              <a:rPr lang="en-US" altLang="ja-JP" sz="2400" b="1" dirty="0">
                <a:latin typeface="+mn-lt"/>
              </a:rPr>
              <a:t>10</a:t>
            </a:r>
            <a:r>
              <a:rPr lang="ja-JP" altLang="en-US" sz="2400" b="1" dirty="0" smtClean="0">
                <a:latin typeface="+mn-lt"/>
              </a:rPr>
              <a:t>年間</a:t>
            </a:r>
            <a:r>
              <a:rPr lang="ja-JP" altLang="en-US" sz="2400" b="1" dirty="0">
                <a:latin typeface="+mn-lt"/>
              </a:rPr>
              <a:t>）</a:t>
            </a:r>
            <a:endParaRPr lang="de-AT" altLang="ja-JP" sz="2400" b="1" dirty="0">
              <a:latin typeface="+mn-lt"/>
            </a:endParaRPr>
          </a:p>
          <a:p>
            <a:pPr>
              <a:lnSpc>
                <a:spcPct val="150000"/>
              </a:lnSpc>
            </a:pPr>
            <a:r>
              <a:rPr lang="ja-JP" altLang="en-US" sz="2400" b="1" dirty="0" smtClean="0">
                <a:latin typeface="+mn-lt"/>
              </a:rPr>
              <a:t>す</a:t>
            </a:r>
            <a:r>
              <a:rPr lang="ja-JP" altLang="en-US" sz="2400" b="1" dirty="0">
                <a:latin typeface="+mn-lt"/>
              </a:rPr>
              <a:t>べきで</a:t>
            </a:r>
            <a:r>
              <a:rPr lang="ja-JP" altLang="en-US" sz="2400" b="1" dirty="0" smtClean="0">
                <a:latin typeface="+mn-lt"/>
              </a:rPr>
              <a:t>ある。</a:t>
            </a:r>
            <a:endParaRPr lang="de-AT" sz="2400" dirty="0">
              <a:latin typeface="+mn-lt"/>
            </a:endParaRPr>
          </a:p>
        </p:txBody>
      </p:sp>
      <p:sp>
        <p:nvSpPr>
          <p:cNvPr id="7" name="Textfeld 6"/>
          <p:cNvSpPr txBox="1"/>
          <p:nvPr/>
        </p:nvSpPr>
        <p:spPr>
          <a:xfrm>
            <a:off x="3160428" y="5981218"/>
            <a:ext cx="3499804"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Tree>
    <p:extLst>
      <p:ext uri="{BB962C8B-B14F-4D97-AF65-F5344CB8AC3E}">
        <p14:creationId xmlns:p14="http://schemas.microsoft.com/office/powerpoint/2010/main" val="8487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11</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251520" y="1556792"/>
            <a:ext cx="7980070" cy="5170646"/>
          </a:xfrm>
          <a:prstGeom prst="rect">
            <a:avLst/>
          </a:prstGeom>
          <a:noFill/>
        </p:spPr>
        <p:txBody>
          <a:bodyPr wrap="none" rtlCol="0">
            <a:spAutoFit/>
          </a:bodyPr>
          <a:lstStyle/>
          <a:p>
            <a:pPr>
              <a:lnSpc>
                <a:spcPct val="150000"/>
              </a:lnSpc>
            </a:pPr>
            <a:r>
              <a:rPr lang="ja-JP" altLang="en-US" sz="2400" b="1" dirty="0" smtClean="0">
                <a:solidFill>
                  <a:srgbClr val="953D78"/>
                </a:solidFill>
                <a:latin typeface="+mn-lt"/>
              </a:rPr>
              <a:t>手続き</a:t>
            </a:r>
            <a:endParaRPr lang="de-AT" sz="2400" b="1" dirty="0" smtClean="0">
              <a:solidFill>
                <a:srgbClr val="953D78"/>
              </a:solidFill>
              <a:latin typeface="+mn-lt"/>
            </a:endParaRPr>
          </a:p>
          <a:p>
            <a:pPr>
              <a:lnSpc>
                <a:spcPct val="150000"/>
              </a:lnSpc>
            </a:pPr>
            <a:endParaRPr lang="de-AT" sz="1600" dirty="0">
              <a:latin typeface="+mn-lt"/>
            </a:endParaRPr>
          </a:p>
          <a:p>
            <a:pPr marL="342900" indent="-342900">
              <a:lnSpc>
                <a:spcPct val="150000"/>
              </a:lnSpc>
              <a:buFont typeface="Arial" panose="020B0604020202020204" pitchFamily="34" charset="0"/>
              <a:buChar char="•"/>
            </a:pPr>
            <a:r>
              <a:rPr lang="ja-JP" altLang="en-US" sz="2000" b="1" dirty="0" smtClean="0">
                <a:latin typeface="+mn-lt"/>
              </a:rPr>
              <a:t>全ての研究は、</a:t>
            </a:r>
            <a:r>
              <a:rPr lang="ja-JP" altLang="en-US" sz="2000" b="1" dirty="0">
                <a:solidFill>
                  <a:srgbClr val="953D78"/>
                </a:solidFill>
                <a:latin typeface="+mn-lt"/>
              </a:rPr>
              <a:t>怠慢、拙速、軽率及び</a:t>
            </a:r>
            <a:r>
              <a:rPr lang="ja-JP" altLang="en-US" sz="2000" b="1" dirty="0" smtClean="0">
                <a:solidFill>
                  <a:srgbClr val="953D78"/>
                </a:solidFill>
                <a:latin typeface="+mn-lt"/>
              </a:rPr>
              <a:t>不注意</a:t>
            </a:r>
            <a:r>
              <a:rPr lang="ja-JP" altLang="en-US" sz="2000" b="1" dirty="0">
                <a:solidFill>
                  <a:srgbClr val="953D78"/>
                </a:solidFill>
                <a:latin typeface="+mn-lt"/>
              </a:rPr>
              <a:t>を回避する</a:t>
            </a:r>
            <a:r>
              <a:rPr lang="ja-JP" altLang="en-US" sz="2000" dirty="0" smtClean="0">
                <a:latin typeface="+mn-lt"/>
              </a:rPr>
              <a:t>よう</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dirty="0" smtClean="0">
                <a:latin typeface="+mn-lt"/>
              </a:rPr>
              <a:t>設計され、実施されるべき。</a:t>
            </a:r>
            <a:endParaRPr lang="de-AT" sz="2000" dirty="0" smtClean="0">
              <a:latin typeface="+mn-lt"/>
            </a:endParaRPr>
          </a:p>
          <a:p>
            <a:pPr marL="342900" indent="-342900">
              <a:lnSpc>
                <a:spcPct val="150000"/>
              </a:lnSpc>
              <a:buFont typeface="Arial" panose="020B0604020202020204" pitchFamily="34" charset="0"/>
              <a:buChar char="•"/>
            </a:pPr>
            <a:r>
              <a:rPr lang="ja-JP" altLang="en-US" sz="2000" b="1" dirty="0" smtClean="0">
                <a:latin typeface="+mn-lt"/>
              </a:rPr>
              <a:t>研究者は、</a:t>
            </a:r>
            <a:r>
              <a:rPr lang="ja-JP" altLang="en-US" sz="2000" b="1" dirty="0" smtClean="0">
                <a:solidFill>
                  <a:srgbClr val="953D78"/>
                </a:solidFill>
                <a:latin typeface="+mn-lt"/>
              </a:rPr>
              <a:t>環境に対する影響を最小化するとともに、資源を効率的に</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使用</a:t>
            </a:r>
            <a:r>
              <a:rPr lang="ja-JP" altLang="en-US" sz="2000" b="1" dirty="0" smtClean="0">
                <a:latin typeface="+mn-lt"/>
              </a:rPr>
              <a:t>すべき。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latin typeface="+mn-lt"/>
              </a:rPr>
              <a:t>依頼者及び／または資金提供者</a:t>
            </a:r>
            <a:r>
              <a:rPr lang="ja-JP" altLang="en-US" sz="2000" b="1" dirty="0">
                <a:latin typeface="+mn-lt"/>
              </a:rPr>
              <a:t>は、研究者</a:t>
            </a:r>
            <a:r>
              <a:rPr lang="ja-JP" altLang="en-US" sz="2000" b="1" dirty="0" smtClean="0">
                <a:latin typeface="+mn-lt"/>
              </a:rPr>
              <a:t>の</a:t>
            </a:r>
            <a:r>
              <a:rPr lang="ja-JP" altLang="en-US" sz="2000" b="1" dirty="0" smtClean="0">
                <a:solidFill>
                  <a:srgbClr val="953D78"/>
                </a:solidFill>
                <a:latin typeface="+mn-lt"/>
              </a:rPr>
              <a:t>倫理的</a:t>
            </a:r>
            <a:r>
              <a:rPr lang="ja-JP" altLang="en-US" sz="2000" b="1" dirty="0">
                <a:solidFill>
                  <a:srgbClr val="953D78"/>
                </a:solidFill>
                <a:latin typeface="+mn-lt"/>
              </a:rPr>
              <a:t>及び法的義務</a:t>
            </a:r>
            <a:endParaRPr lang="de-AT" sz="2000" b="1" dirty="0" smtClean="0">
              <a:solidFill>
                <a:srgbClr val="953D78"/>
              </a:solidFill>
              <a:latin typeface="+mn-lt"/>
            </a:endParaRPr>
          </a:p>
          <a:p>
            <a:pPr>
              <a:lnSpc>
                <a:spcPct val="150000"/>
              </a:lnSpc>
            </a:pPr>
            <a:r>
              <a:rPr lang="de-AT" sz="2000" b="1" dirty="0" smtClean="0">
                <a:latin typeface="+mn-lt"/>
              </a:rPr>
              <a:t>	</a:t>
            </a:r>
            <a:r>
              <a:rPr lang="ja-JP" altLang="en-US" sz="2000" b="1" dirty="0" smtClean="0">
                <a:latin typeface="+mn-lt"/>
              </a:rPr>
              <a:t>について予め</a:t>
            </a:r>
            <a:r>
              <a:rPr lang="ja-JP" altLang="en-US" sz="2000" b="1" dirty="0">
                <a:latin typeface="+mn-lt"/>
              </a:rPr>
              <a:t>警告</a:t>
            </a:r>
            <a:r>
              <a:rPr lang="ja-JP" altLang="en-US" sz="2000" b="1" dirty="0" smtClean="0">
                <a:latin typeface="+mn-lt"/>
              </a:rPr>
              <a:t>されているべき。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latin typeface="+mn-lt"/>
              </a:rPr>
              <a:t>依頼者</a:t>
            </a:r>
            <a:r>
              <a:rPr lang="ja-JP" altLang="en-US" sz="2000" b="1" dirty="0"/>
              <a:t>及び／または</a:t>
            </a:r>
            <a:r>
              <a:rPr lang="ja-JP" altLang="en-US" sz="2000" b="1" dirty="0" smtClean="0">
                <a:latin typeface="+mn-lt"/>
              </a:rPr>
              <a:t>資金提供者</a:t>
            </a:r>
            <a:r>
              <a:rPr lang="ja-JP" altLang="en-US" sz="2000" b="1" dirty="0">
                <a:latin typeface="+mn-lt"/>
              </a:rPr>
              <a:t>は、研究</a:t>
            </a:r>
            <a:r>
              <a:rPr lang="ja-JP" altLang="en-US" sz="2000" b="1" dirty="0" smtClean="0">
                <a:latin typeface="+mn-lt"/>
              </a:rPr>
              <a:t>結果の</a:t>
            </a:r>
            <a:r>
              <a:rPr lang="ja-JP" altLang="en-US" sz="2000" b="1" dirty="0">
                <a:solidFill>
                  <a:srgbClr val="953D78"/>
                </a:solidFill>
                <a:latin typeface="+mn-lt"/>
              </a:rPr>
              <a:t>公表</a:t>
            </a:r>
            <a:r>
              <a:rPr lang="ja-JP" altLang="en-US" sz="2000" b="1" dirty="0" smtClean="0">
                <a:solidFill>
                  <a:srgbClr val="953D78"/>
                </a:solidFill>
                <a:latin typeface="+mn-lt"/>
              </a:rPr>
              <a:t>が</a:t>
            </a:r>
            <a:r>
              <a:rPr lang="ja-JP" altLang="en-US" sz="2000" b="1" dirty="0">
                <a:solidFill>
                  <a:srgbClr val="953D78"/>
                </a:solidFill>
                <a:latin typeface="+mn-lt"/>
              </a:rPr>
              <a:t>極めて重要</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であること</a:t>
            </a:r>
            <a:r>
              <a:rPr lang="ja-JP" altLang="en-US" sz="2000" b="1" dirty="0" smtClean="0">
                <a:latin typeface="+mn-lt"/>
              </a:rPr>
              <a:t>について知らされているべき。</a:t>
            </a:r>
            <a:endParaRPr lang="de-AT" sz="2000" b="1" dirty="0" smtClean="0">
              <a:latin typeface="+mn-lt"/>
            </a:endParaRPr>
          </a:p>
          <a:p>
            <a:pPr>
              <a:lnSpc>
                <a:spcPct val="150000"/>
              </a:lnSpc>
            </a:pPr>
            <a:endParaRPr lang="de-AT" sz="2000" dirty="0">
              <a:latin typeface="+mn-lt"/>
            </a:endParaRPr>
          </a:p>
        </p:txBody>
      </p:sp>
      <p:sp>
        <p:nvSpPr>
          <p:cNvPr id="7" name="Textfeld 6"/>
          <p:cNvSpPr txBox="1"/>
          <p:nvPr/>
        </p:nvSpPr>
        <p:spPr>
          <a:xfrm>
            <a:off x="2987824" y="6341258"/>
            <a:ext cx="3499804"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
        <p:nvSpPr>
          <p:cNvPr id="8" name="Textfeld 3"/>
          <p:cNvSpPr txBox="1"/>
          <p:nvPr/>
        </p:nvSpPr>
        <p:spPr>
          <a:xfrm>
            <a:off x="2210370" y="684292"/>
            <a:ext cx="4896020" cy="1077218"/>
          </a:xfrm>
          <a:prstGeom prst="rect">
            <a:avLst/>
          </a:prstGeom>
          <a:solidFill>
            <a:schemeClr val="tx2">
              <a:lumMod val="20000"/>
              <a:lumOff val="80000"/>
            </a:schemeClr>
          </a:solidFill>
        </p:spPr>
        <p:txBody>
          <a:bodyPr wrap="none" rtlCol="0">
            <a:spAutoFit/>
          </a:bodyPr>
          <a:lstStyle/>
          <a:p>
            <a:pPr algn="ctr"/>
            <a:r>
              <a:rPr lang="ja-JP" altLang="en-US" sz="3200" b="1" dirty="0" smtClean="0"/>
              <a:t>理想</a:t>
            </a:r>
            <a:r>
              <a:rPr lang="ja-JP" altLang="en-US" sz="3200" b="1" dirty="0"/>
              <a:t>とする</a:t>
            </a:r>
            <a:r>
              <a:rPr lang="ja-JP" altLang="en-US" sz="3200" b="1" dirty="0" smtClean="0"/>
              <a:t>研究実践（２）</a:t>
            </a:r>
            <a:endParaRPr lang="en-US" altLang="ja-JP" sz="3200" b="1" dirty="0" smtClean="0">
              <a:latin typeface="+mn-lt"/>
            </a:endParaRPr>
          </a:p>
          <a:p>
            <a:r>
              <a:rPr lang="ja-JP" altLang="en-US" sz="3200" b="1" dirty="0" smtClean="0">
                <a:latin typeface="+mn-lt"/>
              </a:rPr>
              <a:t>（</a:t>
            </a:r>
            <a:r>
              <a:rPr lang="de-AT" sz="3200" b="1" dirty="0" smtClean="0">
                <a:latin typeface="+mn-lt"/>
              </a:rPr>
              <a:t>Good research practices*</a:t>
            </a:r>
            <a:r>
              <a:rPr lang="ja-JP" altLang="en-US" sz="3200" b="1" dirty="0" smtClean="0">
                <a:latin typeface="+mn-lt"/>
              </a:rPr>
              <a:t>）</a:t>
            </a:r>
            <a:endParaRPr lang="de-AT" sz="3200" b="1" dirty="0">
              <a:latin typeface="+mn-lt"/>
            </a:endParaRPr>
          </a:p>
        </p:txBody>
      </p:sp>
    </p:spTree>
    <p:extLst>
      <p:ext uri="{BB962C8B-B14F-4D97-AF65-F5344CB8AC3E}">
        <p14:creationId xmlns:p14="http://schemas.microsoft.com/office/powerpoint/2010/main" val="34823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12</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539552" y="1340768"/>
            <a:ext cx="7606570" cy="4893647"/>
          </a:xfrm>
          <a:prstGeom prst="rect">
            <a:avLst/>
          </a:prstGeom>
          <a:noFill/>
        </p:spPr>
        <p:txBody>
          <a:bodyPr wrap="none" rtlCol="0">
            <a:spAutoFit/>
          </a:bodyPr>
          <a:lstStyle/>
          <a:p>
            <a:pPr>
              <a:lnSpc>
                <a:spcPct val="150000"/>
              </a:lnSpc>
            </a:pPr>
            <a:r>
              <a:rPr lang="ja-JP" altLang="en-US" sz="2800" b="1" dirty="0" smtClean="0">
                <a:solidFill>
                  <a:srgbClr val="953D78"/>
                </a:solidFill>
                <a:latin typeface="+mn-lt"/>
              </a:rPr>
              <a:t>責任</a:t>
            </a:r>
            <a:endParaRPr lang="de-AT" sz="2000" b="1" dirty="0" smtClean="0">
              <a:solidFill>
                <a:srgbClr val="953D78"/>
              </a:solidFill>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全ての研究対象</a:t>
            </a:r>
            <a:r>
              <a:rPr lang="de-AT" sz="2000" b="1" dirty="0" smtClean="0">
                <a:solidFill>
                  <a:srgbClr val="953D78"/>
                </a:solidFill>
                <a:latin typeface="+mn-lt"/>
              </a:rPr>
              <a:t> </a:t>
            </a:r>
            <a:r>
              <a:rPr lang="ja-JP" altLang="en-US" sz="2000" dirty="0">
                <a:latin typeface="+mn-lt"/>
              </a:rPr>
              <a:t>は</a:t>
            </a:r>
            <a:r>
              <a:rPr lang="ja-JP" altLang="en-US" sz="2000" dirty="0" smtClean="0">
                <a:latin typeface="+mn-lt"/>
              </a:rPr>
              <a:t>、人</a:t>
            </a:r>
            <a:r>
              <a:rPr lang="de-AT" sz="2000" b="1" dirty="0" smtClean="0">
                <a:latin typeface="+mn-lt"/>
              </a:rPr>
              <a:t>、</a:t>
            </a:r>
            <a:r>
              <a:rPr lang="ja-JP" altLang="en-US" sz="2000" b="1" dirty="0" smtClean="0">
                <a:latin typeface="+mn-lt"/>
              </a:rPr>
              <a:t>動物または非生命体</a:t>
            </a:r>
            <a:r>
              <a:rPr lang="de-AT" sz="2000" b="1" dirty="0" smtClean="0">
                <a:latin typeface="+mn-lt"/>
              </a:rPr>
              <a:t> </a:t>
            </a:r>
            <a:r>
              <a:rPr lang="ja-JP" altLang="en-US" sz="2000" b="1" dirty="0" smtClean="0">
                <a:latin typeface="+mn-lt"/>
              </a:rPr>
              <a:t>を問わず、</a:t>
            </a:r>
            <a:r>
              <a:rPr lang="de-AT" sz="2000" b="1" dirty="0" smtClean="0">
                <a:solidFill>
                  <a:srgbClr val="953D78"/>
                </a:solidFill>
                <a:latin typeface="+mn-lt"/>
              </a:rPr>
              <a:t> </a:t>
            </a: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尊重され、</a:t>
            </a:r>
            <a:r>
              <a:rPr lang="ja-JP" altLang="en-US" sz="2000" b="1" dirty="0">
                <a:solidFill>
                  <a:srgbClr val="953D78"/>
                </a:solidFill>
                <a:latin typeface="+mn-lt"/>
              </a:rPr>
              <a:t>丁寧に</a:t>
            </a:r>
            <a:r>
              <a:rPr lang="ja-JP" altLang="en-US" sz="2000" b="1" dirty="0" smtClean="0">
                <a:solidFill>
                  <a:srgbClr val="953D78"/>
                </a:solidFill>
                <a:latin typeface="+mn-lt"/>
              </a:rPr>
              <a:t>取り扱われる</a:t>
            </a:r>
            <a:r>
              <a:rPr lang="ja-JP" altLang="en-US" sz="2000" b="1" dirty="0" smtClean="0">
                <a:latin typeface="+mn-lt"/>
              </a:rPr>
              <a:t>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社会</a:t>
            </a:r>
            <a:r>
              <a:rPr lang="ja-JP" altLang="en-US" sz="2000" b="1" dirty="0" smtClean="0">
                <a:latin typeface="+mn-lt"/>
              </a:rPr>
              <a:t>または</a:t>
            </a:r>
            <a:r>
              <a:rPr lang="ja-JP" altLang="en-US" sz="2000" b="1" dirty="0" smtClean="0">
                <a:solidFill>
                  <a:srgbClr val="953D78"/>
                </a:solidFill>
                <a:latin typeface="+mn-lt"/>
              </a:rPr>
              <a:t>共同研究者</a:t>
            </a:r>
            <a:r>
              <a:rPr lang="ja-JP" altLang="en-US" sz="2000" b="1" dirty="0" smtClean="0">
                <a:latin typeface="+mn-lt"/>
              </a:rPr>
              <a:t>の</a:t>
            </a:r>
            <a:r>
              <a:rPr lang="ja-JP" altLang="en-US" sz="2000" b="1" dirty="0" smtClean="0">
                <a:solidFill>
                  <a:srgbClr val="953D78"/>
                </a:solidFill>
                <a:latin typeface="+mn-lt"/>
              </a:rPr>
              <a:t>健康</a:t>
            </a:r>
            <a:r>
              <a:rPr lang="de-AT" sz="2000" b="1" dirty="0" smtClean="0">
                <a:solidFill>
                  <a:srgbClr val="953D78"/>
                </a:solidFill>
                <a:latin typeface="+mn-lt"/>
              </a:rPr>
              <a:t>、</a:t>
            </a:r>
            <a:r>
              <a:rPr lang="ja-JP" altLang="en-US" sz="2000" b="1" dirty="0" smtClean="0">
                <a:solidFill>
                  <a:srgbClr val="953D78"/>
                </a:solidFill>
                <a:latin typeface="+mn-lt"/>
              </a:rPr>
              <a:t>安全または福祉</a:t>
            </a:r>
            <a:r>
              <a:rPr lang="ja-JP" altLang="en-US" sz="2000" b="1" dirty="0" smtClean="0">
                <a:latin typeface="+mn-lt"/>
              </a:rPr>
              <a:t>が</a:t>
            </a:r>
            <a:r>
              <a:rPr lang="ja-JP" altLang="en-US" sz="2000" b="1" dirty="0" smtClean="0">
                <a:solidFill>
                  <a:srgbClr val="953D78"/>
                </a:solidFill>
                <a:latin typeface="+mn-lt"/>
              </a:rPr>
              <a:t>損なわれる</a:t>
            </a:r>
            <a:endParaRPr lang="de-AT" sz="2000" b="1" dirty="0" smtClean="0">
              <a:solidFill>
                <a:srgbClr val="953D78"/>
              </a:solidFill>
              <a:latin typeface="+mn-lt"/>
            </a:endParaRPr>
          </a:p>
          <a:p>
            <a:pPr lvl="1">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ことがあってはならない</a:t>
            </a:r>
            <a:r>
              <a:rPr lang="ja-JP" altLang="en-US" sz="2000" b="1" dirty="0" smtClean="0">
                <a:latin typeface="+mn-lt"/>
              </a:rPr>
              <a:t>。</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latin typeface="+mn-lt"/>
              </a:rPr>
              <a:t>研究者は、</a:t>
            </a:r>
            <a:r>
              <a:rPr lang="ja-JP" altLang="en-US" sz="2000" b="1" dirty="0" smtClean="0">
                <a:solidFill>
                  <a:srgbClr val="953D78"/>
                </a:solidFill>
                <a:latin typeface="+mn-lt"/>
              </a:rPr>
              <a:t>自己</a:t>
            </a:r>
            <a:r>
              <a:rPr lang="ja-JP" altLang="en-US" sz="2000" b="1" dirty="0">
                <a:solidFill>
                  <a:srgbClr val="953D78"/>
                </a:solidFill>
                <a:latin typeface="+mn-lt"/>
              </a:rPr>
              <a:t>の</a:t>
            </a:r>
            <a:r>
              <a:rPr lang="ja-JP" altLang="en-US" sz="2000" b="1" dirty="0" smtClean="0">
                <a:solidFill>
                  <a:srgbClr val="953D78"/>
                </a:solidFill>
                <a:latin typeface="+mn-lt"/>
              </a:rPr>
              <a:t>研究対象に対し敏感である</a:t>
            </a:r>
            <a:r>
              <a:rPr lang="ja-JP" altLang="en-US" sz="2000" b="1" dirty="0" smtClean="0">
                <a:latin typeface="+mn-lt"/>
              </a:rPr>
              <a:t>べき。</a:t>
            </a:r>
            <a:endParaRPr lang="de-AT" sz="2000" dirty="0" smtClean="0">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人を対象とする場合の研究プロトコルに違反があってはならない。</a:t>
            </a:r>
            <a:endParaRPr lang="de-AT" sz="2000" b="1" dirty="0" smtClean="0">
              <a:solidFill>
                <a:srgbClr val="953D78"/>
              </a:solidFill>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動物</a:t>
            </a:r>
            <a:r>
              <a:rPr lang="ja-JP" altLang="en-US" sz="2000" b="1" dirty="0" smtClean="0">
                <a:latin typeface="+mn-lt"/>
              </a:rPr>
              <a:t>は、</a:t>
            </a:r>
            <a:r>
              <a:rPr lang="ja-JP" altLang="en-US" sz="2000" b="1" dirty="0">
                <a:solidFill>
                  <a:srgbClr val="953D78"/>
                </a:solidFill>
                <a:latin typeface="+mn-lt"/>
              </a:rPr>
              <a:t>他の代替的アプローチ</a:t>
            </a:r>
            <a:r>
              <a:rPr lang="ja-JP" altLang="en-US" sz="2000" b="1" dirty="0" smtClean="0">
                <a:solidFill>
                  <a:srgbClr val="953D78"/>
                </a:solidFill>
                <a:latin typeface="+mn-lt"/>
              </a:rPr>
              <a:t>が不適切</a:t>
            </a:r>
            <a:r>
              <a:rPr lang="ja-JP" altLang="en-US" sz="2000" b="1" dirty="0">
                <a:solidFill>
                  <a:srgbClr val="953D78"/>
                </a:solidFill>
                <a:latin typeface="+mn-lt"/>
              </a:rPr>
              <a:t>である</a:t>
            </a:r>
            <a:r>
              <a:rPr lang="ja-JP" altLang="en-US" sz="2000" b="1" dirty="0" smtClean="0">
                <a:solidFill>
                  <a:srgbClr val="953D78"/>
                </a:solidFill>
                <a:latin typeface="+mn-lt"/>
              </a:rPr>
              <a:t>こと</a:t>
            </a:r>
            <a:r>
              <a:rPr lang="ja-JP" altLang="en-US" sz="2000" b="1" dirty="0">
                <a:solidFill>
                  <a:srgbClr val="953D78"/>
                </a:solidFill>
                <a:latin typeface="+mn-lt"/>
              </a:rPr>
              <a:t>が証明</a:t>
            </a:r>
            <a:r>
              <a:rPr lang="ja-JP" altLang="en-US" sz="2000" b="1" dirty="0" smtClean="0">
                <a:solidFill>
                  <a:srgbClr val="953D78"/>
                </a:solidFill>
                <a:latin typeface="+mn-lt"/>
              </a:rPr>
              <a:t>された</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場合</a:t>
            </a:r>
            <a:r>
              <a:rPr lang="ja-JP" altLang="en-US" sz="2000" b="1" dirty="0">
                <a:solidFill>
                  <a:srgbClr val="953D78"/>
                </a:solidFill>
                <a:latin typeface="+mn-lt"/>
              </a:rPr>
              <a:t>にのみ</a:t>
            </a:r>
            <a:r>
              <a:rPr lang="ja-JP" altLang="en-US" sz="2000" b="1" dirty="0" smtClean="0">
                <a:latin typeface="+mn-lt"/>
              </a:rPr>
              <a:t>、研究に使用されるべき。</a:t>
            </a:r>
            <a:endParaRPr lang="de-AT" sz="2000" b="1" dirty="0" smtClean="0">
              <a:latin typeface="+mn-lt"/>
            </a:endParaRPr>
          </a:p>
          <a:p>
            <a:pPr>
              <a:lnSpc>
                <a:spcPct val="150000"/>
              </a:lnSpc>
            </a:pPr>
            <a:endParaRPr lang="de-AT" sz="2000" dirty="0">
              <a:latin typeface="+mn-lt"/>
            </a:endParaRPr>
          </a:p>
        </p:txBody>
      </p:sp>
      <p:sp>
        <p:nvSpPr>
          <p:cNvPr id="7" name="Textfeld 6"/>
          <p:cNvSpPr txBox="1"/>
          <p:nvPr/>
        </p:nvSpPr>
        <p:spPr>
          <a:xfrm>
            <a:off x="3016412" y="6197242"/>
            <a:ext cx="3499804"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
        <p:nvSpPr>
          <p:cNvPr id="8" name="Textfeld 3"/>
          <p:cNvSpPr txBox="1"/>
          <p:nvPr/>
        </p:nvSpPr>
        <p:spPr>
          <a:xfrm>
            <a:off x="2162280" y="272460"/>
            <a:ext cx="4992200" cy="1077218"/>
          </a:xfrm>
          <a:prstGeom prst="rect">
            <a:avLst/>
          </a:prstGeom>
          <a:solidFill>
            <a:schemeClr val="tx2">
              <a:lumMod val="20000"/>
              <a:lumOff val="80000"/>
            </a:schemeClr>
          </a:solidFill>
        </p:spPr>
        <p:txBody>
          <a:bodyPr wrap="none" rtlCol="0">
            <a:spAutoFit/>
          </a:bodyPr>
          <a:lstStyle/>
          <a:p>
            <a:pPr algn="ctr"/>
            <a:r>
              <a:rPr lang="ja-JP" altLang="en-US" sz="3200" b="1" dirty="0" smtClean="0"/>
              <a:t>理想とする研究実践 </a:t>
            </a:r>
            <a:r>
              <a:rPr lang="en-US" altLang="ja-JP" sz="3200" b="1" dirty="0" smtClean="0"/>
              <a:t>(3)</a:t>
            </a:r>
            <a:endParaRPr lang="en-US" altLang="ja-JP" sz="3200" b="1" dirty="0" smtClean="0">
              <a:latin typeface="+mn-lt"/>
            </a:endParaRPr>
          </a:p>
          <a:p>
            <a:r>
              <a:rPr lang="ja-JP" altLang="en-US" sz="3200" b="1" dirty="0" smtClean="0">
                <a:latin typeface="+mn-lt"/>
              </a:rPr>
              <a:t>（</a:t>
            </a:r>
            <a:r>
              <a:rPr lang="de-AT" sz="3200" b="1" dirty="0" smtClean="0">
                <a:latin typeface="+mn-lt"/>
              </a:rPr>
              <a:t>Good research practices*</a:t>
            </a:r>
            <a:r>
              <a:rPr lang="ja-JP" altLang="en-US" sz="3200" b="1" dirty="0" smtClean="0">
                <a:latin typeface="+mn-lt"/>
              </a:rPr>
              <a:t>）</a:t>
            </a:r>
            <a:endParaRPr lang="de-AT" sz="3200" b="1" dirty="0">
              <a:latin typeface="+mn-lt"/>
            </a:endParaRPr>
          </a:p>
        </p:txBody>
      </p:sp>
    </p:spTree>
    <p:extLst>
      <p:ext uri="{BB962C8B-B14F-4D97-AF65-F5344CB8AC3E}">
        <p14:creationId xmlns:p14="http://schemas.microsoft.com/office/powerpoint/2010/main" val="373336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13</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277749" y="1340768"/>
            <a:ext cx="8534709" cy="5078313"/>
          </a:xfrm>
          <a:prstGeom prst="rect">
            <a:avLst/>
          </a:prstGeom>
          <a:noFill/>
        </p:spPr>
        <p:txBody>
          <a:bodyPr wrap="none" rtlCol="0">
            <a:spAutoFit/>
          </a:bodyPr>
          <a:lstStyle/>
          <a:p>
            <a:pPr>
              <a:lnSpc>
                <a:spcPct val="150000"/>
              </a:lnSpc>
            </a:pPr>
            <a:r>
              <a:rPr lang="ja-JP" altLang="en-US" sz="2800" b="1" dirty="0" smtClean="0">
                <a:solidFill>
                  <a:srgbClr val="953D78"/>
                </a:solidFill>
                <a:latin typeface="+mn-lt"/>
              </a:rPr>
              <a:t>公表</a:t>
            </a:r>
            <a:endParaRPr lang="de-AT" sz="2000" b="1" dirty="0" smtClean="0">
              <a:solidFill>
                <a:srgbClr val="953D78"/>
              </a:solidFill>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結果</a:t>
            </a:r>
            <a:r>
              <a:rPr lang="ja-JP" altLang="en-US" sz="2000" b="1" dirty="0" smtClean="0">
                <a:latin typeface="+mn-lt"/>
              </a:rPr>
              <a:t>は、</a:t>
            </a:r>
            <a:r>
              <a:rPr lang="ja-JP" altLang="en-US" sz="2000" dirty="0"/>
              <a:t>知的財産に関する</a:t>
            </a:r>
            <a:r>
              <a:rPr lang="ja-JP" altLang="en-US" sz="2000" dirty="0" smtClean="0"/>
              <a:t>配慮によって遅れが正当化されない限り</a:t>
            </a:r>
            <a:r>
              <a:rPr lang="ja-JP" altLang="en-US" sz="2400" dirty="0" smtClean="0">
                <a:latin typeface="+mn-lt"/>
              </a:rPr>
              <a:t>、</a:t>
            </a:r>
            <a:endParaRPr lang="en-US" altLang="ja-JP" sz="2400" dirty="0" smtClean="0">
              <a:latin typeface="+mn-lt"/>
            </a:endParaRPr>
          </a:p>
          <a:p>
            <a:pPr>
              <a:lnSpc>
                <a:spcPct val="150000"/>
              </a:lnSpc>
            </a:pPr>
            <a:r>
              <a:rPr lang="en-US" altLang="ja-JP" sz="2400" b="1" dirty="0">
                <a:solidFill>
                  <a:srgbClr val="953D78"/>
                </a:solidFill>
                <a:latin typeface="+mn-lt"/>
              </a:rPr>
              <a:t>	</a:t>
            </a:r>
            <a:r>
              <a:rPr lang="ja-JP" altLang="en-US" sz="2000" b="1" dirty="0" smtClean="0">
                <a:solidFill>
                  <a:srgbClr val="953D78"/>
                </a:solidFill>
                <a:latin typeface="+mn-lt"/>
              </a:rPr>
              <a:t>できる限り早く</a:t>
            </a:r>
            <a:r>
              <a:rPr lang="de-AT" altLang="ja-JP" sz="2000" dirty="0" smtClean="0">
                <a:latin typeface="+mn-lt"/>
              </a:rPr>
              <a:t>、</a:t>
            </a:r>
            <a:r>
              <a:rPr lang="ja-JP" altLang="en-US" sz="2000" b="1" dirty="0" smtClean="0">
                <a:solidFill>
                  <a:srgbClr val="953D78"/>
                </a:solidFill>
                <a:latin typeface="+mn-lt"/>
              </a:rPr>
              <a:t>オープンに、透明で、正確に公表される</a:t>
            </a:r>
            <a:r>
              <a:rPr lang="ja-JP" altLang="en-US" sz="2000" b="1" dirty="0" smtClean="0">
                <a:latin typeface="+mn-lt"/>
              </a:rPr>
              <a:t>べき。</a:t>
            </a:r>
            <a:endParaRPr lang="de-AT" b="1" dirty="0" smtClean="0">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全ての著者</a:t>
            </a:r>
            <a:r>
              <a:rPr lang="ja-JP" altLang="en-US" sz="2000" b="1" dirty="0" smtClean="0">
                <a:latin typeface="+mn-lt"/>
              </a:rPr>
              <a:t>は、他に規定されない限り、</a:t>
            </a:r>
            <a:r>
              <a:rPr lang="ja-JP" altLang="en-US" sz="2000" b="1" dirty="0">
                <a:solidFill>
                  <a:srgbClr val="953D78"/>
                </a:solidFill>
                <a:latin typeface="+mn-lt"/>
              </a:rPr>
              <a:t>公表の内容に</a:t>
            </a:r>
            <a:r>
              <a:rPr lang="ja-JP" altLang="en-US" sz="2000" b="1" dirty="0" smtClean="0">
                <a:solidFill>
                  <a:srgbClr val="953D78"/>
                </a:solidFill>
                <a:latin typeface="+mn-lt"/>
              </a:rPr>
              <a:t>ついて</a:t>
            </a:r>
            <a:r>
              <a:rPr lang="ja-JP" altLang="en-US" sz="2000" b="1" dirty="0">
                <a:solidFill>
                  <a:srgbClr val="953D78"/>
                </a:solidFill>
                <a:latin typeface="+mn-lt"/>
              </a:rPr>
              <a:t>完全な責任を</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負う</a:t>
            </a:r>
            <a:r>
              <a:rPr lang="ja-JP" altLang="en-US" sz="2000" b="1" dirty="0" smtClean="0">
                <a:latin typeface="+mn-lt"/>
              </a:rPr>
              <a:t>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a:solidFill>
                  <a:srgbClr val="953D78"/>
                </a:solidFill>
                <a:latin typeface="+mn-lt"/>
              </a:rPr>
              <a:t>他人</a:t>
            </a:r>
            <a:r>
              <a:rPr lang="ja-JP" altLang="en-US" sz="2000" b="1" dirty="0" smtClean="0">
                <a:solidFill>
                  <a:srgbClr val="953D78"/>
                </a:solidFill>
                <a:latin typeface="+mn-lt"/>
              </a:rPr>
              <a:t>の知的貢献</a:t>
            </a:r>
            <a:r>
              <a:rPr lang="ja-JP" altLang="en-US" sz="2000" b="1" dirty="0" smtClean="0">
                <a:latin typeface="+mn-lt"/>
              </a:rPr>
              <a:t>は、</a:t>
            </a:r>
            <a:r>
              <a:rPr lang="ja-JP" altLang="en-US" sz="2000" b="1" dirty="0" smtClean="0">
                <a:solidFill>
                  <a:srgbClr val="953D78"/>
                </a:solidFill>
                <a:latin typeface="+mn-lt"/>
              </a:rPr>
              <a:t>認められ、正しく引用</a:t>
            </a:r>
            <a:r>
              <a:rPr lang="ja-JP" altLang="en-US" sz="2000" b="1" dirty="0">
                <a:latin typeface="+mn-lt"/>
              </a:rPr>
              <a:t>される</a:t>
            </a:r>
            <a:r>
              <a:rPr lang="ja-JP" altLang="en-US" sz="2000" b="1" dirty="0" smtClean="0">
                <a:latin typeface="+mn-lt"/>
              </a:rPr>
              <a:t>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latin typeface="+mn-lt"/>
              </a:rPr>
              <a:t>誠実性と正確性</a:t>
            </a:r>
            <a:r>
              <a:rPr lang="de-AT" sz="2000" b="1" dirty="0" smtClean="0">
                <a:solidFill>
                  <a:srgbClr val="953D78"/>
                </a:solidFill>
                <a:latin typeface="+mn-lt"/>
              </a:rPr>
              <a:t> </a:t>
            </a:r>
            <a:r>
              <a:rPr lang="ja-JP" altLang="en-US" sz="2000" b="1" dirty="0" smtClean="0">
                <a:latin typeface="+mn-lt"/>
              </a:rPr>
              <a:t>は、</a:t>
            </a:r>
            <a:r>
              <a:rPr lang="ja-JP" altLang="en-US" sz="2000" b="1" dirty="0" smtClean="0">
                <a:solidFill>
                  <a:srgbClr val="953D78"/>
                </a:solidFill>
                <a:latin typeface="+mn-lt"/>
              </a:rPr>
              <a:t>一般社会及び大衆メディア</a:t>
            </a:r>
            <a:r>
              <a:rPr lang="ja-JP" altLang="en-US" sz="2000" b="1" dirty="0">
                <a:solidFill>
                  <a:srgbClr val="953D78"/>
                </a:solidFill>
                <a:latin typeface="+mn-lt"/>
              </a:rPr>
              <a:t>と</a:t>
            </a:r>
            <a:r>
              <a:rPr lang="ja-JP" altLang="en-US" sz="2000" b="1" dirty="0" smtClean="0">
                <a:solidFill>
                  <a:srgbClr val="953D78"/>
                </a:solidFill>
                <a:latin typeface="+mn-lt"/>
              </a:rPr>
              <a:t>の</a:t>
            </a:r>
            <a:r>
              <a:rPr lang="ja-JP" altLang="en-US" sz="2000" b="1" dirty="0">
                <a:solidFill>
                  <a:srgbClr val="953D78"/>
                </a:solidFill>
                <a:latin typeface="+mn-lt"/>
              </a:rPr>
              <a:t>コミュニケーション</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において</a:t>
            </a:r>
            <a:r>
              <a:rPr lang="ja-JP" altLang="en-US" sz="2000" b="1" dirty="0" smtClean="0">
                <a:latin typeface="+mn-lt"/>
              </a:rPr>
              <a:t>常に保たれるべき。</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a:latin typeface="+mn-lt"/>
              </a:rPr>
              <a:t>研究に対する</a:t>
            </a:r>
            <a:r>
              <a:rPr lang="ja-JP" altLang="en-US" sz="2000" b="1" dirty="0" smtClean="0">
                <a:solidFill>
                  <a:srgbClr val="953D78"/>
                </a:solidFill>
                <a:latin typeface="+mn-lt"/>
              </a:rPr>
              <a:t>経済的及びその他の支援</a:t>
            </a:r>
            <a:r>
              <a:rPr lang="ja-JP" altLang="en-US" sz="2000" b="1" dirty="0" smtClean="0">
                <a:latin typeface="+mn-lt"/>
              </a:rPr>
              <a:t>には、</a:t>
            </a:r>
            <a:r>
              <a:rPr lang="ja-JP" altLang="en-US" sz="2000" b="1" dirty="0" smtClean="0">
                <a:solidFill>
                  <a:srgbClr val="953D78"/>
                </a:solidFill>
                <a:latin typeface="+mn-lt"/>
              </a:rPr>
              <a:t>謝意を表明</a:t>
            </a:r>
            <a:r>
              <a:rPr lang="ja-JP" altLang="en-US" sz="2000" b="1" dirty="0" smtClean="0"/>
              <a:t>すべき。</a:t>
            </a:r>
            <a:endParaRPr lang="de-AT" sz="2000" dirty="0" smtClean="0">
              <a:latin typeface="+mn-lt"/>
            </a:endParaRPr>
          </a:p>
          <a:p>
            <a:pPr marL="342900" indent="-342900">
              <a:lnSpc>
                <a:spcPct val="150000"/>
              </a:lnSpc>
              <a:buFont typeface="Arial" panose="020B0604020202020204" pitchFamily="34" charset="0"/>
              <a:buChar char="•"/>
            </a:pPr>
            <a:endParaRPr lang="de-AT" sz="2000" dirty="0">
              <a:latin typeface="+mn-lt"/>
            </a:endParaRPr>
          </a:p>
        </p:txBody>
      </p:sp>
      <p:sp>
        <p:nvSpPr>
          <p:cNvPr id="7" name="Textfeld 6"/>
          <p:cNvSpPr txBox="1"/>
          <p:nvPr/>
        </p:nvSpPr>
        <p:spPr>
          <a:xfrm>
            <a:off x="2878680" y="6197242"/>
            <a:ext cx="3565528"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
        <p:nvSpPr>
          <p:cNvPr id="8" name="Textfeld 3"/>
          <p:cNvSpPr txBox="1"/>
          <p:nvPr/>
        </p:nvSpPr>
        <p:spPr>
          <a:xfrm>
            <a:off x="2020655" y="407566"/>
            <a:ext cx="4941737" cy="1077218"/>
          </a:xfrm>
          <a:prstGeom prst="rect">
            <a:avLst/>
          </a:prstGeom>
          <a:solidFill>
            <a:schemeClr val="tx2">
              <a:lumMod val="20000"/>
              <a:lumOff val="80000"/>
            </a:schemeClr>
          </a:solidFill>
        </p:spPr>
        <p:txBody>
          <a:bodyPr wrap="none" rtlCol="0">
            <a:spAutoFit/>
          </a:bodyPr>
          <a:lstStyle/>
          <a:p>
            <a:pPr algn="ctr"/>
            <a:r>
              <a:rPr lang="ja-JP" altLang="en-US" sz="3200" b="1" dirty="0"/>
              <a:t>理想</a:t>
            </a:r>
            <a:r>
              <a:rPr lang="ja-JP" altLang="en-US" sz="3200" b="1" dirty="0" smtClean="0"/>
              <a:t>と</a:t>
            </a:r>
            <a:r>
              <a:rPr lang="ja-JP" altLang="en-US" sz="3200" b="1" dirty="0"/>
              <a:t>する</a:t>
            </a:r>
            <a:r>
              <a:rPr lang="ja-JP" altLang="en-US" sz="3200" b="1" dirty="0" smtClean="0"/>
              <a:t>研究実践 </a:t>
            </a:r>
            <a:r>
              <a:rPr lang="en-US" altLang="ja-JP" sz="3200" b="1" dirty="0" smtClean="0"/>
              <a:t>(4)</a:t>
            </a:r>
            <a:endParaRPr lang="en-US" altLang="ja-JP" sz="3200" b="1" dirty="0" smtClean="0">
              <a:latin typeface="+mn-lt"/>
            </a:endParaRPr>
          </a:p>
          <a:p>
            <a:r>
              <a:rPr lang="ja-JP" altLang="en-US" sz="3200" b="1" dirty="0" smtClean="0">
                <a:latin typeface="+mn-lt"/>
              </a:rPr>
              <a:t>（</a:t>
            </a:r>
            <a:r>
              <a:rPr lang="de-AT" sz="3200" b="1" dirty="0" smtClean="0">
                <a:latin typeface="+mn-lt"/>
              </a:rPr>
              <a:t>Good research practices*</a:t>
            </a:r>
            <a:r>
              <a:rPr lang="ja-JP" altLang="en-US" sz="3200" b="1" dirty="0" smtClean="0">
                <a:latin typeface="+mn-lt"/>
              </a:rPr>
              <a:t>）</a:t>
            </a:r>
            <a:endParaRPr lang="de-AT" sz="3200" b="1" dirty="0">
              <a:latin typeface="+mn-lt"/>
            </a:endParaRPr>
          </a:p>
        </p:txBody>
      </p:sp>
    </p:spTree>
    <p:extLst>
      <p:ext uri="{BB962C8B-B14F-4D97-AF65-F5344CB8AC3E}">
        <p14:creationId xmlns:p14="http://schemas.microsoft.com/office/powerpoint/2010/main" val="26545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14</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96235" y="1631697"/>
            <a:ext cx="8652229" cy="4893647"/>
          </a:xfrm>
          <a:prstGeom prst="rect">
            <a:avLst/>
          </a:prstGeom>
          <a:noFill/>
        </p:spPr>
        <p:txBody>
          <a:bodyPr wrap="square" rtlCol="0">
            <a:spAutoFit/>
          </a:bodyPr>
          <a:lstStyle/>
          <a:p>
            <a:pPr>
              <a:lnSpc>
                <a:spcPct val="150000"/>
              </a:lnSpc>
            </a:pPr>
            <a:r>
              <a:rPr lang="ja-JP" altLang="en-US" sz="2800" b="1" dirty="0" smtClean="0">
                <a:solidFill>
                  <a:srgbClr val="953D78"/>
                </a:solidFill>
                <a:latin typeface="+mn-lt"/>
              </a:rPr>
              <a:t>編集上の責任</a:t>
            </a:r>
            <a:endParaRPr lang="de-AT" sz="2800" b="1" dirty="0" smtClean="0">
              <a:solidFill>
                <a:srgbClr val="953D78"/>
              </a:solidFill>
              <a:latin typeface="+mn-lt"/>
            </a:endParaRPr>
          </a:p>
          <a:p>
            <a:pPr marL="342900" indent="-342900">
              <a:lnSpc>
                <a:spcPct val="150000"/>
              </a:lnSpc>
              <a:buFont typeface="Arial" panose="020B0604020202020204" pitchFamily="34" charset="0"/>
              <a:buChar char="•"/>
            </a:pPr>
            <a:r>
              <a:rPr lang="ja-JP" altLang="en-US" sz="2000" b="1" dirty="0" smtClean="0">
                <a:solidFill>
                  <a:srgbClr val="953D78"/>
                </a:solidFill>
              </a:rPr>
              <a:t>利益相</a:t>
            </a:r>
            <a:r>
              <a:rPr lang="ja-JP" altLang="en-US" sz="2000" b="1" dirty="0">
                <a:solidFill>
                  <a:srgbClr val="953D78"/>
                </a:solidFill>
              </a:rPr>
              <a:t>反の可能性</a:t>
            </a:r>
            <a:r>
              <a:rPr lang="de-AT" altLang="ja-JP" sz="2000" b="1" dirty="0">
                <a:solidFill>
                  <a:srgbClr val="953D78"/>
                </a:solidFill>
              </a:rPr>
              <a:t> </a:t>
            </a:r>
            <a:r>
              <a:rPr lang="ja-JP" altLang="en-US" sz="2000" b="1" dirty="0"/>
              <a:t>のある</a:t>
            </a:r>
            <a:r>
              <a:rPr lang="ja-JP" altLang="en-US" sz="2000" b="1" dirty="0" smtClean="0">
                <a:latin typeface="+mn-lt"/>
              </a:rPr>
              <a:t>編集者または査読者</a:t>
            </a:r>
            <a:r>
              <a:rPr lang="ja-JP" altLang="en-US" sz="2000" b="1" dirty="0">
                <a:latin typeface="+mn-lt"/>
              </a:rPr>
              <a:t>は</a:t>
            </a:r>
            <a:r>
              <a:rPr lang="ja-JP" altLang="en-US" sz="2000" b="1" dirty="0" smtClean="0">
                <a:latin typeface="+mn-lt"/>
              </a:rPr>
              <a:t>、</a:t>
            </a:r>
            <a:r>
              <a:rPr lang="ja-JP" altLang="en-US" b="1" dirty="0">
                <a:latin typeface="+mn-lt"/>
              </a:rPr>
              <a:t>そ</a:t>
            </a:r>
            <a:r>
              <a:rPr lang="ja-JP" altLang="en-US" b="1" dirty="0" smtClean="0">
                <a:latin typeface="+mn-lt"/>
              </a:rPr>
              <a:t>の</a:t>
            </a:r>
            <a:r>
              <a:rPr lang="ja-JP" altLang="en-US" b="1" dirty="0">
                <a:latin typeface="+mn-lt"/>
              </a:rPr>
              <a:t>公表物への関与を</a:t>
            </a:r>
            <a:endParaRPr lang="de-AT" b="1" dirty="0" smtClean="0">
              <a:latin typeface="+mn-lt"/>
            </a:endParaRPr>
          </a:p>
          <a:p>
            <a:pPr>
              <a:lnSpc>
                <a:spcPct val="150000"/>
              </a:lnSpc>
            </a:pPr>
            <a:r>
              <a:rPr lang="de-AT" sz="2000" b="1" dirty="0" smtClean="0">
                <a:latin typeface="+mn-lt"/>
              </a:rPr>
              <a:t>	</a:t>
            </a:r>
            <a:r>
              <a:rPr lang="ja-JP" altLang="en-US" sz="2000" b="1" dirty="0" smtClean="0">
                <a:solidFill>
                  <a:srgbClr val="953D78"/>
                </a:solidFill>
                <a:latin typeface="+mn-lt"/>
              </a:rPr>
              <a:t>辞退する</a:t>
            </a:r>
            <a:r>
              <a:rPr lang="ja-JP" altLang="en-US" sz="2000" b="1" dirty="0" smtClean="0">
                <a:latin typeface="+mn-lt"/>
              </a:rPr>
              <a:t>か、または</a:t>
            </a:r>
            <a:r>
              <a:rPr lang="ja-JP" altLang="en-US" sz="2000" b="1" dirty="0" smtClean="0">
                <a:solidFill>
                  <a:srgbClr val="953D78"/>
                </a:solidFill>
                <a:latin typeface="+mn-lt"/>
              </a:rPr>
              <a:t>その利益相反を</a:t>
            </a:r>
            <a:r>
              <a:rPr lang="ja-JP" altLang="en-US" b="1" dirty="0">
                <a:latin typeface="+mn-lt"/>
              </a:rPr>
              <a:t>読者に対して</a:t>
            </a:r>
            <a:r>
              <a:rPr lang="ja-JP" altLang="en-US" sz="2000" b="1" dirty="0" smtClean="0">
                <a:solidFill>
                  <a:srgbClr val="953D78"/>
                </a:solidFill>
                <a:latin typeface="+mn-lt"/>
              </a:rPr>
              <a:t>開示</a:t>
            </a:r>
            <a:r>
              <a:rPr lang="ja-JP" altLang="en-US" sz="2000" b="1" dirty="0" smtClean="0">
                <a:latin typeface="+mn-lt"/>
              </a:rPr>
              <a:t>すべきである。</a:t>
            </a:r>
            <a:endParaRPr lang="de-AT" sz="2000" b="1" dirty="0" smtClean="0">
              <a:latin typeface="+mn-lt"/>
            </a:endParaRPr>
          </a:p>
          <a:p>
            <a:pPr marL="342900" indent="-342900">
              <a:lnSpc>
                <a:spcPct val="150000"/>
              </a:lnSpc>
              <a:buFont typeface="Arial" panose="020B0604020202020204" pitchFamily="34" charset="0"/>
              <a:buChar char="•"/>
            </a:pPr>
            <a:r>
              <a:rPr lang="ja-JP" altLang="en-US" sz="2000" b="1" dirty="0" smtClean="0">
                <a:latin typeface="+mn-lt"/>
              </a:rPr>
              <a:t>査読者は、</a:t>
            </a:r>
            <a:r>
              <a:rPr lang="ja-JP" altLang="en-US" sz="2000" b="1" dirty="0">
                <a:solidFill>
                  <a:srgbClr val="953D78"/>
                </a:solidFill>
                <a:latin typeface="+mn-lt"/>
              </a:rPr>
              <a:t>正確で</a:t>
            </a:r>
            <a:r>
              <a:rPr lang="ja-JP" altLang="en-US" sz="2000" b="1" dirty="0" smtClean="0">
                <a:solidFill>
                  <a:srgbClr val="953D78"/>
                </a:solidFill>
                <a:latin typeface="+mn-lt"/>
              </a:rPr>
              <a:t>、客観的で</a:t>
            </a:r>
            <a:r>
              <a:rPr lang="de-AT" sz="2000" b="1" dirty="0" smtClean="0">
                <a:solidFill>
                  <a:srgbClr val="953D78"/>
                </a:solidFill>
                <a:latin typeface="+mn-lt"/>
              </a:rPr>
              <a:t>、</a:t>
            </a:r>
            <a:r>
              <a:rPr lang="ja-JP" altLang="en-US" sz="2000" b="1" dirty="0" smtClean="0">
                <a:solidFill>
                  <a:srgbClr val="953D78"/>
                </a:solidFill>
                <a:latin typeface="+mn-lt"/>
              </a:rPr>
              <a:t>立証可能で、かつ正当化可能な評価</a:t>
            </a:r>
            <a:r>
              <a:rPr lang="ja-JP" altLang="en-US" sz="2000" dirty="0" smtClean="0">
                <a:latin typeface="+mn-lt"/>
              </a:rPr>
              <a:t>を</a:t>
            </a:r>
            <a:r>
              <a:rPr lang="ja-JP" altLang="en-US" sz="2000" b="1" dirty="0">
                <a:latin typeface="+mn-lt"/>
              </a:rPr>
              <a:t>提供</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latin typeface="+mn-lt"/>
              </a:rPr>
              <a:t>するとともに、</a:t>
            </a:r>
            <a:r>
              <a:rPr lang="ja-JP" altLang="en-US" sz="2000" b="1" dirty="0">
                <a:solidFill>
                  <a:srgbClr val="953D78"/>
                </a:solidFill>
                <a:latin typeface="+mn-lt"/>
              </a:rPr>
              <a:t>守秘義務</a:t>
            </a:r>
            <a:r>
              <a:rPr lang="ja-JP" altLang="en-US" sz="2000" b="1" dirty="0" smtClean="0">
                <a:solidFill>
                  <a:srgbClr val="953D78"/>
                </a:solidFill>
                <a:latin typeface="+mn-lt"/>
              </a:rPr>
              <a:t>を遵守</a:t>
            </a:r>
            <a:r>
              <a:rPr lang="ja-JP" altLang="en-US" sz="2000" b="1" dirty="0" smtClean="0">
                <a:latin typeface="+mn-lt"/>
              </a:rPr>
              <a:t>すべきである。</a:t>
            </a:r>
            <a:r>
              <a:rPr lang="de-AT" altLang="ja-JP" sz="2000" b="1" dirty="0" smtClean="0">
                <a:latin typeface="+mn-lt"/>
              </a:rPr>
              <a:t> </a:t>
            </a:r>
            <a:endParaRPr lang="de-AT" sz="2000" dirty="0" smtClean="0">
              <a:latin typeface="+mn-lt"/>
            </a:endParaRPr>
          </a:p>
          <a:p>
            <a:pPr marL="342900" indent="-342900">
              <a:lnSpc>
                <a:spcPct val="150000"/>
              </a:lnSpc>
              <a:buFont typeface="Arial" panose="020B0604020202020204" pitchFamily="34" charset="0"/>
              <a:buChar char="•"/>
            </a:pPr>
            <a:r>
              <a:rPr lang="ja-JP" altLang="en-US" sz="2000" b="1" dirty="0" smtClean="0"/>
              <a:t>査読者</a:t>
            </a:r>
            <a:r>
              <a:rPr lang="ja-JP" altLang="en-US" sz="2000" b="1" dirty="0"/>
              <a:t>は</a:t>
            </a:r>
            <a:r>
              <a:rPr lang="ja-JP" altLang="en-US" sz="2000" b="1" dirty="0" smtClean="0"/>
              <a:t>、 </a:t>
            </a:r>
            <a:r>
              <a:rPr lang="ja-JP" altLang="en-US" sz="2000" b="1" dirty="0" smtClean="0">
                <a:solidFill>
                  <a:srgbClr val="953D78"/>
                </a:solidFill>
                <a:latin typeface="+mn-lt"/>
              </a:rPr>
              <a:t>許可を得ることなく、提出</a:t>
            </a:r>
            <a:r>
              <a:rPr lang="ja-JP" altLang="en-US" sz="2000" b="1" dirty="0">
                <a:solidFill>
                  <a:srgbClr val="953D78"/>
                </a:solidFill>
                <a:latin typeface="+mn-lt"/>
              </a:rPr>
              <a:t>された原稿に含まれる材料</a:t>
            </a:r>
            <a:r>
              <a:rPr lang="ja-JP" altLang="en-US" sz="2000" b="1" dirty="0" smtClean="0">
                <a:solidFill>
                  <a:srgbClr val="953D78"/>
                </a:solidFill>
                <a:latin typeface="+mn-lt"/>
              </a:rPr>
              <a:t>を使用</a:t>
            </a:r>
            <a:endParaRPr lang="de-AT" sz="2000" b="1" dirty="0" smtClean="0">
              <a:solidFill>
                <a:srgbClr val="953D78"/>
              </a:solidFill>
              <a:latin typeface="+mn-lt"/>
            </a:endParaRPr>
          </a:p>
          <a:p>
            <a:pPr>
              <a:lnSpc>
                <a:spcPct val="150000"/>
              </a:lnSpc>
            </a:pPr>
            <a:r>
              <a:rPr lang="de-AT" sz="2000" b="1" dirty="0" smtClean="0">
                <a:solidFill>
                  <a:srgbClr val="953D78"/>
                </a:solidFill>
                <a:latin typeface="+mn-lt"/>
              </a:rPr>
              <a:t>	</a:t>
            </a:r>
            <a:r>
              <a:rPr lang="ja-JP" altLang="en-US" sz="2000" b="1" dirty="0" smtClean="0">
                <a:solidFill>
                  <a:srgbClr val="953D78"/>
                </a:solidFill>
                <a:latin typeface="+mn-lt"/>
              </a:rPr>
              <a:t>して</a:t>
            </a:r>
            <a:r>
              <a:rPr lang="ja-JP" altLang="en-US" sz="2000" b="1" dirty="0">
                <a:solidFill>
                  <a:srgbClr val="953D78"/>
                </a:solidFill>
                <a:latin typeface="+mn-lt"/>
              </a:rPr>
              <a:t>は</a:t>
            </a:r>
            <a:r>
              <a:rPr lang="ja-JP" altLang="en-US" sz="2000" b="1" dirty="0" smtClean="0">
                <a:solidFill>
                  <a:srgbClr val="953D78"/>
                </a:solidFill>
                <a:latin typeface="+mn-lt"/>
              </a:rPr>
              <a:t>ならない。</a:t>
            </a:r>
            <a:endParaRPr lang="de-AT" sz="2000" b="1" dirty="0" smtClean="0">
              <a:solidFill>
                <a:srgbClr val="953D78"/>
              </a:solidFill>
              <a:latin typeface="+mn-lt"/>
            </a:endParaRPr>
          </a:p>
          <a:p>
            <a:pPr marL="342900" indent="-342900">
              <a:lnSpc>
                <a:spcPct val="150000"/>
              </a:lnSpc>
              <a:buFont typeface="Arial" panose="020B0604020202020204" pitchFamily="34" charset="0"/>
              <a:buChar char="•"/>
            </a:pPr>
            <a:r>
              <a:rPr lang="ja-JP" altLang="en-US" sz="2000" b="1" dirty="0" smtClean="0"/>
              <a:t>以上の責任は、</a:t>
            </a:r>
            <a:r>
              <a:rPr lang="ja-JP" altLang="en-US" sz="2000" b="1" dirty="0">
                <a:solidFill>
                  <a:srgbClr val="953D78"/>
                </a:solidFill>
                <a:latin typeface="+mn-lt"/>
              </a:rPr>
              <a:t>申請の</a:t>
            </a:r>
            <a:r>
              <a:rPr lang="ja-JP" altLang="en-US" sz="2000" b="1" dirty="0" smtClean="0">
                <a:solidFill>
                  <a:srgbClr val="953D78"/>
                </a:solidFill>
                <a:latin typeface="+mn-lt"/>
              </a:rPr>
              <a:t>査読者、任命、昇進、その他</a:t>
            </a:r>
            <a:r>
              <a:rPr lang="ja-JP" altLang="en-US" sz="2000" b="1" dirty="0">
                <a:solidFill>
                  <a:srgbClr val="953D78"/>
                </a:solidFill>
                <a:latin typeface="+mn-lt"/>
              </a:rPr>
              <a:t>の</a:t>
            </a:r>
            <a:r>
              <a:rPr lang="de-AT" altLang="ja-JP" sz="2000" b="1" dirty="0">
                <a:solidFill>
                  <a:srgbClr val="953D78"/>
                </a:solidFill>
                <a:latin typeface="+mn-lt"/>
              </a:rPr>
              <a:t> </a:t>
            </a:r>
            <a:r>
              <a:rPr lang="ja-JP" altLang="en-US" sz="2000" b="1" dirty="0">
                <a:solidFill>
                  <a:srgbClr val="953D78"/>
                </a:solidFill>
                <a:latin typeface="+mn-lt"/>
              </a:rPr>
              <a:t>評価を受ける</a:t>
            </a:r>
            <a:r>
              <a:rPr lang="ja-JP" altLang="en-US" sz="2000" b="1" dirty="0" smtClean="0">
                <a:solidFill>
                  <a:srgbClr val="953D78"/>
                </a:solidFill>
                <a:latin typeface="+mn-lt"/>
              </a:rPr>
              <a:t>ために</a:t>
            </a:r>
            <a:r>
              <a:rPr lang="de-AT" sz="2000" b="1" dirty="0" smtClean="0">
                <a:solidFill>
                  <a:srgbClr val="953D78"/>
                </a:solidFill>
                <a:latin typeface="+mn-lt"/>
              </a:rPr>
              <a:t>	</a:t>
            </a:r>
            <a:r>
              <a:rPr lang="ja-JP" altLang="en-US" sz="2000" b="1" dirty="0">
                <a:solidFill>
                  <a:srgbClr val="953D78"/>
                </a:solidFill>
              </a:rPr>
              <a:t>個人が</a:t>
            </a:r>
            <a:r>
              <a:rPr lang="ja-JP" altLang="en-US" sz="2000" b="1" dirty="0" smtClean="0">
                <a:solidFill>
                  <a:srgbClr val="953D78"/>
                </a:solidFill>
              </a:rPr>
              <a:t>行う</a:t>
            </a:r>
            <a:r>
              <a:rPr lang="ja-JP" altLang="en-US" sz="2000" b="1" dirty="0" smtClean="0">
                <a:solidFill>
                  <a:srgbClr val="953D78"/>
                </a:solidFill>
                <a:latin typeface="+mn-lt"/>
              </a:rPr>
              <a:t>申請</a:t>
            </a:r>
            <a:r>
              <a:rPr lang="ja-JP" altLang="en-US" sz="2000" b="1" dirty="0" smtClean="0">
                <a:latin typeface="+mn-lt"/>
              </a:rPr>
              <a:t>についても、</a:t>
            </a:r>
            <a:r>
              <a:rPr lang="ja-JP" altLang="en-US" sz="2000" b="1" dirty="0" smtClean="0">
                <a:solidFill>
                  <a:srgbClr val="953D78"/>
                </a:solidFill>
                <a:latin typeface="+mn-lt"/>
              </a:rPr>
              <a:t>同様</a:t>
            </a:r>
            <a:r>
              <a:rPr lang="ja-JP" altLang="en-US" sz="2000" b="1" dirty="0" smtClean="0">
                <a:latin typeface="+mn-lt"/>
              </a:rPr>
              <a:t>に適用する。</a:t>
            </a:r>
            <a:endParaRPr lang="de-AT" sz="2000" b="1" dirty="0" smtClean="0">
              <a:latin typeface="+mn-lt"/>
            </a:endParaRPr>
          </a:p>
          <a:p>
            <a:pPr>
              <a:lnSpc>
                <a:spcPct val="150000"/>
              </a:lnSpc>
            </a:pPr>
            <a:endParaRPr lang="de-AT" sz="2000" dirty="0">
              <a:latin typeface="+mn-lt"/>
            </a:endParaRPr>
          </a:p>
        </p:txBody>
      </p:sp>
      <p:sp>
        <p:nvSpPr>
          <p:cNvPr id="6" name="Textfeld 5"/>
          <p:cNvSpPr txBox="1"/>
          <p:nvPr/>
        </p:nvSpPr>
        <p:spPr>
          <a:xfrm>
            <a:off x="2483768" y="404664"/>
            <a:ext cx="4614533" cy="1077218"/>
          </a:xfrm>
          <a:prstGeom prst="rect">
            <a:avLst/>
          </a:prstGeom>
          <a:solidFill>
            <a:schemeClr val="tx2">
              <a:lumMod val="20000"/>
              <a:lumOff val="80000"/>
            </a:schemeClr>
          </a:solidFill>
        </p:spPr>
        <p:txBody>
          <a:bodyPr wrap="none" rtlCol="0">
            <a:spAutoFit/>
          </a:bodyPr>
          <a:lstStyle/>
          <a:p>
            <a:pPr algn="ctr"/>
            <a:r>
              <a:rPr lang="ja-JP" altLang="en-US" sz="3200" b="1" dirty="0"/>
              <a:t>理想</a:t>
            </a:r>
            <a:r>
              <a:rPr lang="ja-JP" altLang="en-US" sz="3200" b="1" dirty="0" smtClean="0"/>
              <a:t>と</a:t>
            </a:r>
            <a:r>
              <a:rPr lang="ja-JP" altLang="en-US" sz="3200" b="1" dirty="0"/>
              <a:t>す</a:t>
            </a:r>
            <a:r>
              <a:rPr lang="ja-JP" altLang="en-US" sz="3200" b="1" dirty="0" smtClean="0"/>
              <a:t>る</a:t>
            </a:r>
            <a:r>
              <a:rPr lang="ja-JP" altLang="en-US" sz="3200" b="1" dirty="0"/>
              <a:t>研究</a:t>
            </a:r>
            <a:r>
              <a:rPr lang="ja-JP" altLang="en-US" sz="3200" b="1" dirty="0" smtClean="0"/>
              <a:t>実践 </a:t>
            </a:r>
            <a:r>
              <a:rPr lang="en-US" altLang="ja-JP" sz="3200" b="1" dirty="0" smtClean="0"/>
              <a:t>(5)</a:t>
            </a:r>
            <a:endParaRPr lang="de-AT" sz="3200" b="1" dirty="0" smtClean="0">
              <a:latin typeface="+mn-lt"/>
            </a:endParaRPr>
          </a:p>
          <a:p>
            <a:r>
              <a:rPr lang="de-AT" sz="3200" b="1" dirty="0" smtClean="0">
                <a:latin typeface="+mn-lt"/>
              </a:rPr>
              <a:t>Good research practices*</a:t>
            </a:r>
            <a:endParaRPr lang="de-AT" sz="3200" b="1" dirty="0">
              <a:latin typeface="+mn-lt"/>
            </a:endParaRPr>
          </a:p>
        </p:txBody>
      </p:sp>
      <p:sp>
        <p:nvSpPr>
          <p:cNvPr id="7" name="Textfeld 6"/>
          <p:cNvSpPr txBox="1"/>
          <p:nvPr/>
        </p:nvSpPr>
        <p:spPr>
          <a:xfrm>
            <a:off x="3347864" y="6269250"/>
            <a:ext cx="3499804"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Tree>
    <p:extLst>
      <p:ext uri="{BB962C8B-B14F-4D97-AF65-F5344CB8AC3E}">
        <p14:creationId xmlns:p14="http://schemas.microsoft.com/office/powerpoint/2010/main" val="227260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15</a:t>
            </a:fld>
            <a:endParaRPr lang="de-AT" dirty="0"/>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23528" y="1196752"/>
            <a:ext cx="7667484" cy="5147563"/>
          </a:xfrm>
          <a:prstGeom prst="rect">
            <a:avLst/>
          </a:prstGeom>
          <a:noFill/>
        </p:spPr>
        <p:txBody>
          <a:bodyPr wrap="none" rtlCol="0">
            <a:spAutoFit/>
          </a:bodyPr>
          <a:lstStyle/>
          <a:p>
            <a:pPr>
              <a:lnSpc>
                <a:spcPct val="150000"/>
              </a:lnSpc>
            </a:pPr>
            <a:r>
              <a:rPr lang="ja-JP" altLang="en-US" sz="2800" b="1" dirty="0" smtClean="0">
                <a:solidFill>
                  <a:srgbClr val="953D78"/>
                </a:solidFill>
                <a:latin typeface="+mn-lt"/>
              </a:rPr>
              <a:t>不正</a:t>
            </a:r>
            <a:endParaRPr lang="de-AT" sz="2000" b="1" dirty="0" smtClean="0">
              <a:solidFill>
                <a:srgbClr val="953D78"/>
              </a:solidFill>
              <a:latin typeface="+mn-lt"/>
            </a:endParaRPr>
          </a:p>
          <a:p>
            <a:pPr>
              <a:lnSpc>
                <a:spcPct val="150000"/>
              </a:lnSpc>
            </a:pPr>
            <a:endParaRPr lang="de-AT" sz="1100" dirty="0">
              <a:latin typeface="+mn-lt"/>
            </a:endParaRPr>
          </a:p>
          <a:p>
            <a:pPr marL="342900" indent="-342900">
              <a:lnSpc>
                <a:spcPct val="150000"/>
              </a:lnSpc>
              <a:buFont typeface="Arial" pitchFamily="34" charset="0"/>
              <a:buChar char="•"/>
            </a:pPr>
            <a:r>
              <a:rPr lang="ja-JP" altLang="en-US" sz="2000" b="1" dirty="0" smtClean="0">
                <a:latin typeface="+mn-lt"/>
              </a:rPr>
              <a:t>ねつ造</a:t>
            </a:r>
            <a:endParaRPr lang="de-AT" sz="2000" b="1" dirty="0" smtClean="0">
              <a:latin typeface="+mn-lt"/>
            </a:endParaRPr>
          </a:p>
          <a:p>
            <a:pPr marL="342900" indent="-342900">
              <a:lnSpc>
                <a:spcPct val="150000"/>
              </a:lnSpc>
              <a:buFont typeface="Arial" pitchFamily="34" charset="0"/>
              <a:buChar char="•"/>
            </a:pPr>
            <a:r>
              <a:rPr lang="ja-JP" altLang="en-US" sz="2000" b="1" dirty="0" smtClean="0">
                <a:latin typeface="+mn-lt"/>
              </a:rPr>
              <a:t>改ざん</a:t>
            </a:r>
            <a:endParaRPr lang="de-AT" sz="2000" b="1" dirty="0" smtClean="0">
              <a:latin typeface="+mn-lt"/>
            </a:endParaRPr>
          </a:p>
          <a:p>
            <a:pPr marL="342900" indent="-342900">
              <a:lnSpc>
                <a:spcPct val="150000"/>
              </a:lnSpc>
              <a:buFont typeface="Arial" pitchFamily="34" charset="0"/>
              <a:buChar char="•"/>
            </a:pPr>
            <a:r>
              <a:rPr lang="ja-JP" altLang="en-US" sz="2000" b="1" dirty="0" smtClean="0">
                <a:latin typeface="+mn-lt"/>
              </a:rPr>
              <a:t>盗用</a:t>
            </a:r>
            <a:endParaRPr lang="de-AT" sz="2000" b="1" dirty="0" smtClean="0">
              <a:latin typeface="+mn-lt"/>
            </a:endParaRPr>
          </a:p>
          <a:p>
            <a:pPr marL="342900" indent="-342900">
              <a:lnSpc>
                <a:spcPct val="150000"/>
              </a:lnSpc>
              <a:buFont typeface="Arial" pitchFamily="34" charset="0"/>
              <a:buChar char="•"/>
            </a:pPr>
            <a:r>
              <a:rPr lang="ja-JP" altLang="en-US" sz="2000" b="1" dirty="0" smtClean="0">
                <a:latin typeface="+mn-lt"/>
              </a:rPr>
              <a:t>利害関係の虚偽の陳述、守秘義務違反、インフォームドコンセント</a:t>
            </a:r>
            <a:endParaRPr lang="de-AT" sz="2000" b="1" dirty="0" smtClean="0">
              <a:latin typeface="+mn-lt"/>
            </a:endParaRPr>
          </a:p>
          <a:p>
            <a:pPr>
              <a:lnSpc>
                <a:spcPct val="150000"/>
              </a:lnSpc>
            </a:pPr>
            <a:r>
              <a:rPr lang="de-AT" altLang="ja-JP" sz="2000" b="1" dirty="0">
                <a:latin typeface="+mn-lt"/>
              </a:rPr>
              <a:t>	</a:t>
            </a:r>
            <a:r>
              <a:rPr lang="ja-JP" altLang="en-US" sz="2000" b="1" dirty="0" smtClean="0">
                <a:latin typeface="+mn-lt"/>
              </a:rPr>
              <a:t>の欠如、研究対象または研究材料の濫用</a:t>
            </a:r>
            <a:endParaRPr lang="de-AT" sz="2000" b="1" dirty="0" smtClean="0">
              <a:latin typeface="+mn-lt"/>
            </a:endParaRPr>
          </a:p>
          <a:p>
            <a:pPr marL="342900" indent="-342900">
              <a:lnSpc>
                <a:spcPct val="150000"/>
              </a:lnSpc>
              <a:buFont typeface="Arial" pitchFamily="34" charset="0"/>
              <a:buChar char="•"/>
            </a:pPr>
            <a:r>
              <a:rPr lang="ja-JP" altLang="en-US" sz="2000" b="1" dirty="0" smtClean="0">
                <a:latin typeface="+mn-lt"/>
              </a:rPr>
              <a:t>侵害に対する不適切な対応、例えば、不正隠しの試み</a:t>
            </a:r>
            <a:r>
              <a:rPr lang="de-AT" sz="2000" b="1" dirty="0" smtClean="0">
                <a:latin typeface="+mn-lt"/>
              </a:rPr>
              <a:t>、</a:t>
            </a:r>
            <a:r>
              <a:rPr lang="ja-JP" altLang="en-US" sz="2000" b="1" dirty="0" smtClean="0">
                <a:latin typeface="+mn-lt"/>
              </a:rPr>
              <a:t>告発者へ</a:t>
            </a:r>
            <a:endParaRPr lang="en-US" altLang="ja-JP" sz="2000" b="1" dirty="0">
              <a:latin typeface="+mn-lt"/>
            </a:endParaRPr>
          </a:p>
          <a:p>
            <a:pPr>
              <a:lnSpc>
                <a:spcPct val="150000"/>
              </a:lnSpc>
            </a:pPr>
            <a:r>
              <a:rPr lang="en-US" altLang="ja-JP" sz="2000" b="1" dirty="0" smtClean="0">
                <a:latin typeface="+mn-lt"/>
              </a:rPr>
              <a:t>	</a:t>
            </a:r>
            <a:r>
              <a:rPr lang="ja-JP" altLang="en-US" sz="2000" b="1" dirty="0" smtClean="0">
                <a:latin typeface="+mn-lt"/>
              </a:rPr>
              <a:t>の報復</a:t>
            </a:r>
            <a:endParaRPr lang="de-AT" sz="2000" b="1" dirty="0" smtClean="0">
              <a:latin typeface="+mn-lt"/>
            </a:endParaRPr>
          </a:p>
          <a:p>
            <a:pPr>
              <a:lnSpc>
                <a:spcPct val="150000"/>
              </a:lnSpc>
            </a:pPr>
            <a:r>
              <a:rPr lang="de-AT" sz="2000" b="1" dirty="0" smtClean="0">
                <a:latin typeface="+mn-lt"/>
              </a:rPr>
              <a:t>	</a:t>
            </a:r>
          </a:p>
          <a:p>
            <a:pPr>
              <a:lnSpc>
                <a:spcPct val="150000"/>
              </a:lnSpc>
            </a:pPr>
            <a:endParaRPr lang="de-AT" sz="2000" dirty="0">
              <a:latin typeface="+mn-lt"/>
            </a:endParaRPr>
          </a:p>
        </p:txBody>
      </p:sp>
      <p:sp>
        <p:nvSpPr>
          <p:cNvPr id="6" name="Textfeld 5"/>
          <p:cNvSpPr txBox="1"/>
          <p:nvPr/>
        </p:nvSpPr>
        <p:spPr>
          <a:xfrm>
            <a:off x="3635896" y="548679"/>
            <a:ext cx="2037737" cy="584775"/>
          </a:xfrm>
          <a:prstGeom prst="rect">
            <a:avLst/>
          </a:prstGeom>
          <a:solidFill>
            <a:schemeClr val="tx2">
              <a:lumMod val="20000"/>
              <a:lumOff val="80000"/>
            </a:schemeClr>
          </a:solidFill>
        </p:spPr>
        <p:txBody>
          <a:bodyPr wrap="none" rtlCol="0">
            <a:spAutoFit/>
          </a:bodyPr>
          <a:lstStyle/>
          <a:p>
            <a:r>
              <a:rPr lang="ja-JP" altLang="en-US" sz="3200" b="1" dirty="0" smtClean="0">
                <a:latin typeface="+mn-lt"/>
              </a:rPr>
              <a:t>研究不正</a:t>
            </a:r>
            <a:r>
              <a:rPr lang="de-AT" sz="3200" b="1" dirty="0" smtClean="0">
                <a:latin typeface="+mn-lt"/>
              </a:rPr>
              <a:t>*</a:t>
            </a:r>
            <a:endParaRPr lang="de-AT" sz="3200" b="1" dirty="0">
              <a:latin typeface="+mn-lt"/>
            </a:endParaRPr>
          </a:p>
        </p:txBody>
      </p:sp>
      <p:sp>
        <p:nvSpPr>
          <p:cNvPr id="7" name="Textfeld 6"/>
          <p:cNvSpPr txBox="1"/>
          <p:nvPr/>
        </p:nvSpPr>
        <p:spPr>
          <a:xfrm>
            <a:off x="3232436" y="5981218"/>
            <a:ext cx="3499804" cy="400110"/>
          </a:xfrm>
          <a:prstGeom prst="rect">
            <a:avLst/>
          </a:prstGeom>
          <a:solidFill>
            <a:schemeClr val="tx2">
              <a:lumMod val="20000"/>
              <a:lumOff val="80000"/>
            </a:schemeClr>
          </a:solidFill>
        </p:spPr>
        <p:txBody>
          <a:bodyPr wrap="none" rtlCol="0">
            <a:spAutoFit/>
          </a:bodyPr>
          <a:lstStyle/>
          <a:p>
            <a:r>
              <a:rPr lang="de-AT" sz="2000" dirty="0" smtClean="0">
                <a:latin typeface="+mn-lt"/>
              </a:rPr>
              <a:t>*</a:t>
            </a:r>
            <a:r>
              <a:rPr lang="ja-JP" altLang="en-US" sz="2000" dirty="0" smtClean="0">
                <a:latin typeface="+mn-lt"/>
              </a:rPr>
              <a:t>欧州行動規範</a:t>
            </a:r>
            <a:r>
              <a:rPr lang="de-AT" sz="2000" dirty="0" smtClean="0">
                <a:latin typeface="+mn-lt"/>
              </a:rPr>
              <a:t>（ESF/ALLEA）</a:t>
            </a:r>
            <a:endParaRPr lang="de-AT" sz="2000" dirty="0">
              <a:latin typeface="+mn-lt"/>
            </a:endParaRPr>
          </a:p>
        </p:txBody>
      </p:sp>
    </p:spTree>
    <p:extLst>
      <p:ext uri="{BB962C8B-B14F-4D97-AF65-F5344CB8AC3E}">
        <p14:creationId xmlns:p14="http://schemas.microsoft.com/office/powerpoint/2010/main" val="27741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16</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p:nvSpPr>
        <p:spPr>
          <a:xfrm>
            <a:off x="457200" y="270892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ja-JP" altLang="en-US" b="1" dirty="0" smtClean="0">
                <a:solidFill>
                  <a:srgbClr val="953D78"/>
                </a:solidFill>
              </a:rPr>
              <a:t>欧州の多様性</a:t>
            </a:r>
            <a:endParaRPr lang="de-AT" b="1" dirty="0">
              <a:solidFill>
                <a:srgbClr val="953D78"/>
              </a:solidFill>
            </a:endParaRPr>
          </a:p>
        </p:txBody>
      </p:sp>
    </p:spTree>
    <p:extLst>
      <p:ext uri="{BB962C8B-B14F-4D97-AF65-F5344CB8AC3E}">
        <p14:creationId xmlns:p14="http://schemas.microsoft.com/office/powerpoint/2010/main" val="314646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17</a:t>
            </a:fld>
            <a:endParaRPr lang="de-AT"/>
          </a:p>
        </p:txBody>
      </p:sp>
      <p:sp>
        <p:nvSpPr>
          <p:cNvPr id="3" name="Textfeld 2"/>
          <p:cNvSpPr txBox="1"/>
          <p:nvPr/>
        </p:nvSpPr>
        <p:spPr>
          <a:xfrm>
            <a:off x="1331640" y="1044025"/>
            <a:ext cx="1008609" cy="584775"/>
          </a:xfrm>
          <a:prstGeom prst="rect">
            <a:avLst/>
          </a:prstGeom>
          <a:solidFill>
            <a:schemeClr val="tx2">
              <a:lumMod val="20000"/>
              <a:lumOff val="80000"/>
            </a:schemeClr>
          </a:solidFill>
        </p:spPr>
        <p:txBody>
          <a:bodyPr wrap="none" rtlCol="0">
            <a:spAutoFit/>
          </a:bodyPr>
          <a:lstStyle/>
          <a:p>
            <a:r>
              <a:rPr lang="ja-JP" altLang="en-US" sz="3200" b="1" dirty="0" smtClean="0">
                <a:latin typeface="+mn-lt"/>
              </a:rPr>
              <a:t>欧州</a:t>
            </a:r>
            <a:endParaRPr lang="de-AT" sz="3200" b="1" dirty="0">
              <a:latin typeface="+mn-lt"/>
            </a:endParaRP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107504" y="1824930"/>
            <a:ext cx="3400611" cy="4039567"/>
          </a:xfrm>
          <a:prstGeom prst="rect">
            <a:avLst/>
          </a:prstGeom>
          <a:noFill/>
        </p:spPr>
        <p:txBody>
          <a:bodyPr wrap="none" rtlCol="0">
            <a:spAutoFit/>
          </a:bodyPr>
          <a:lstStyle/>
          <a:p>
            <a:pPr>
              <a:lnSpc>
                <a:spcPct val="150000"/>
              </a:lnSpc>
            </a:pPr>
            <a:endParaRPr lang="de-AT" sz="1100" dirty="0">
              <a:solidFill>
                <a:srgbClr val="953D78"/>
              </a:solidFill>
              <a:latin typeface="+mn-lt"/>
            </a:endParaRPr>
          </a:p>
          <a:p>
            <a:pPr marL="342900" indent="-342900">
              <a:lnSpc>
                <a:spcPct val="150000"/>
              </a:lnSpc>
              <a:buFont typeface="Arial" pitchFamily="34" charset="0"/>
              <a:buChar char="•"/>
            </a:pPr>
            <a:r>
              <a:rPr lang="de-AT" sz="2000" b="1" dirty="0" smtClean="0">
                <a:solidFill>
                  <a:srgbClr val="953D78"/>
                </a:solidFill>
                <a:latin typeface="+mn-lt"/>
              </a:rPr>
              <a:t>47</a:t>
            </a:r>
            <a:r>
              <a:rPr lang="ja-JP" altLang="en-US" sz="2000" b="1" dirty="0" smtClean="0">
                <a:solidFill>
                  <a:srgbClr val="953D78"/>
                </a:solidFill>
                <a:latin typeface="+mn-lt"/>
              </a:rPr>
              <a:t>の独立国</a:t>
            </a:r>
            <a:endParaRPr lang="de-AT" sz="2000" b="1" dirty="0" smtClean="0">
              <a:solidFill>
                <a:srgbClr val="953D78"/>
              </a:solidFill>
              <a:latin typeface="+mn-lt"/>
            </a:endParaRPr>
          </a:p>
          <a:p>
            <a:pPr marL="342900" indent="-342900">
              <a:lnSpc>
                <a:spcPct val="150000"/>
              </a:lnSpc>
              <a:buFont typeface="Arial" pitchFamily="34" charset="0"/>
              <a:buChar char="•"/>
            </a:pPr>
            <a:r>
              <a:rPr lang="de-AT" sz="2000" b="1" dirty="0" smtClean="0">
                <a:solidFill>
                  <a:srgbClr val="953D78"/>
                </a:solidFill>
                <a:latin typeface="+mn-lt"/>
              </a:rPr>
              <a:t>150 </a:t>
            </a:r>
            <a:r>
              <a:rPr lang="ja-JP" altLang="en-US" sz="2000" b="1" dirty="0" smtClean="0">
                <a:solidFill>
                  <a:srgbClr val="953D78"/>
                </a:solidFill>
                <a:latin typeface="+mn-lt"/>
              </a:rPr>
              <a:t>を超える言語</a:t>
            </a:r>
            <a:endParaRPr lang="de-AT" sz="2000" b="1" dirty="0" smtClean="0">
              <a:solidFill>
                <a:srgbClr val="953D78"/>
              </a:solidFill>
              <a:latin typeface="+mn-lt"/>
            </a:endParaRPr>
          </a:p>
          <a:p>
            <a:pPr marL="342900" indent="-342900">
              <a:lnSpc>
                <a:spcPct val="150000"/>
              </a:lnSpc>
              <a:buFont typeface="Arial" pitchFamily="34" charset="0"/>
              <a:buChar char="•"/>
            </a:pPr>
            <a:r>
              <a:rPr lang="de-AT" sz="2000" b="1" dirty="0" smtClean="0">
                <a:solidFill>
                  <a:srgbClr val="953D78"/>
                </a:solidFill>
                <a:latin typeface="+mn-lt"/>
              </a:rPr>
              <a:t>7</a:t>
            </a:r>
            <a:r>
              <a:rPr lang="ja-JP" altLang="en-US" sz="2000" b="1" dirty="0">
                <a:solidFill>
                  <a:srgbClr val="953D78"/>
                </a:solidFill>
                <a:latin typeface="+mn-lt"/>
              </a:rPr>
              <a:t>億</a:t>
            </a:r>
            <a:r>
              <a:rPr lang="de-AT" sz="2000" b="1" dirty="0" smtClean="0">
                <a:solidFill>
                  <a:srgbClr val="953D78"/>
                </a:solidFill>
                <a:latin typeface="+mn-lt"/>
              </a:rPr>
              <a:t>4</a:t>
            </a:r>
            <a:r>
              <a:rPr lang="ja-JP" altLang="en-US" sz="2000" b="1" dirty="0" smtClean="0">
                <a:solidFill>
                  <a:srgbClr val="953D78"/>
                </a:solidFill>
                <a:latin typeface="+mn-lt"/>
              </a:rPr>
              <a:t>千万人を超える人口</a:t>
            </a:r>
            <a:endParaRPr lang="de-AT" sz="2000" b="1" dirty="0" smtClean="0">
              <a:solidFill>
                <a:srgbClr val="953D78"/>
              </a:solidFill>
              <a:latin typeface="+mn-lt"/>
            </a:endParaRPr>
          </a:p>
          <a:p>
            <a:pPr marL="342900" indent="-342900">
              <a:lnSpc>
                <a:spcPct val="150000"/>
              </a:lnSpc>
              <a:buFont typeface="Arial" pitchFamily="34" charset="0"/>
              <a:buChar char="•"/>
            </a:pPr>
            <a:r>
              <a:rPr lang="ja-JP" altLang="en-US" sz="2000" b="1" dirty="0" smtClean="0">
                <a:solidFill>
                  <a:srgbClr val="953D78"/>
                </a:solidFill>
                <a:latin typeface="+mn-lt"/>
              </a:rPr>
              <a:t>異なる統治形態</a:t>
            </a:r>
            <a:endParaRPr lang="de-AT" sz="2000" b="1" dirty="0" smtClean="0">
              <a:solidFill>
                <a:srgbClr val="953D78"/>
              </a:solidFill>
              <a:latin typeface="+mn-lt"/>
            </a:endParaRPr>
          </a:p>
          <a:p>
            <a:pPr marL="342900" indent="-342900">
              <a:lnSpc>
                <a:spcPct val="150000"/>
              </a:lnSpc>
              <a:buFont typeface="Arial" pitchFamily="34" charset="0"/>
              <a:buChar char="•"/>
            </a:pPr>
            <a:r>
              <a:rPr lang="ja-JP" altLang="en-US" sz="2000" b="1" dirty="0" smtClean="0">
                <a:solidFill>
                  <a:srgbClr val="953D78"/>
                </a:solidFill>
                <a:latin typeface="+mn-lt"/>
              </a:rPr>
              <a:t>伝統や文化の多様性</a:t>
            </a:r>
            <a:endParaRPr lang="de-AT" sz="2000" b="1" dirty="0" smtClean="0">
              <a:solidFill>
                <a:srgbClr val="953D78"/>
              </a:solidFill>
              <a:latin typeface="+mn-lt"/>
            </a:endParaRPr>
          </a:p>
          <a:p>
            <a:pPr marL="342900" indent="-342900">
              <a:lnSpc>
                <a:spcPct val="150000"/>
              </a:lnSpc>
              <a:buFont typeface="Arial" pitchFamily="34" charset="0"/>
              <a:buChar char="•"/>
            </a:pPr>
            <a:r>
              <a:rPr lang="ja-JP" altLang="en-US" sz="2000" b="1" dirty="0" smtClean="0">
                <a:solidFill>
                  <a:srgbClr val="953D78"/>
                </a:solidFill>
                <a:latin typeface="+mn-lt"/>
              </a:rPr>
              <a:t>等々</a:t>
            </a:r>
            <a:endParaRPr lang="de-AT" sz="2000" b="1" dirty="0" smtClean="0">
              <a:solidFill>
                <a:srgbClr val="953D78"/>
              </a:solidFill>
              <a:latin typeface="+mn-lt"/>
            </a:endParaRPr>
          </a:p>
          <a:p>
            <a:pPr marL="342900" indent="-342900">
              <a:lnSpc>
                <a:spcPct val="150000"/>
              </a:lnSpc>
              <a:buFont typeface="Arial" pitchFamily="34" charset="0"/>
              <a:buChar char="•"/>
            </a:pPr>
            <a:endParaRPr lang="de-AT" sz="2000" b="1" dirty="0" smtClean="0">
              <a:solidFill>
                <a:srgbClr val="953D78"/>
              </a:solidFill>
              <a:latin typeface="+mn-lt"/>
            </a:endParaRPr>
          </a:p>
          <a:p>
            <a:pPr>
              <a:lnSpc>
                <a:spcPct val="150000"/>
              </a:lnSpc>
            </a:pPr>
            <a:endParaRPr lang="de-AT" sz="2000" dirty="0">
              <a:solidFill>
                <a:srgbClr val="953D78"/>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40420"/>
            <a:ext cx="4608512" cy="591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3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CFD6FB4-FDF8-4459-AC6F-658C6ACE5963}" type="slidenum">
              <a:rPr lang="de-AT" smtClean="0"/>
              <a:pPr>
                <a:defRPr/>
              </a:pPr>
              <a:t>18</a:t>
            </a:fld>
            <a:endParaRPr lang="de-AT"/>
          </a:p>
        </p:txBody>
      </p:sp>
      <p:pic>
        <p:nvPicPr>
          <p:cNvPr id="92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68413"/>
            <a:ext cx="4699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415795" y="3861048"/>
            <a:ext cx="1676485" cy="369332"/>
          </a:xfrm>
          <a:prstGeom prst="rect">
            <a:avLst/>
          </a:prstGeom>
          <a:noFill/>
        </p:spPr>
        <p:txBody>
          <a:bodyPr wrap="none" rtlCol="0">
            <a:spAutoFit/>
          </a:bodyPr>
          <a:lstStyle/>
          <a:p>
            <a:r>
              <a:rPr lang="de-AT" b="1" dirty="0" smtClean="0">
                <a:solidFill>
                  <a:srgbClr val="953D78"/>
                </a:solidFill>
              </a:rPr>
              <a:t>www.enrio.eu</a:t>
            </a:r>
            <a:endParaRPr lang="de-AT" b="1" dirty="0">
              <a:solidFill>
                <a:srgbClr val="953D78"/>
              </a:solidFill>
            </a:endParaRPr>
          </a:p>
        </p:txBody>
      </p:sp>
      <p:sp>
        <p:nvSpPr>
          <p:cNvPr id="4" name="Ellipse 3"/>
          <p:cNvSpPr/>
          <p:nvPr/>
        </p:nvSpPr>
        <p:spPr>
          <a:xfrm>
            <a:off x="5004048" y="3645024"/>
            <a:ext cx="252028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19</a:t>
            </a:fld>
            <a:endParaRPr lang="de-AT"/>
          </a:p>
        </p:txBody>
      </p:sp>
      <p:sp>
        <p:nvSpPr>
          <p:cNvPr id="3" name="Textfeld 2"/>
          <p:cNvSpPr txBox="1">
            <a:spLocks noChangeArrowheads="1"/>
          </p:cNvSpPr>
          <p:nvPr/>
        </p:nvSpPr>
        <p:spPr bwMode="auto">
          <a:xfrm>
            <a:off x="1691680" y="755993"/>
            <a:ext cx="5472608" cy="58477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de-AT" sz="3200" b="1" dirty="0" smtClean="0">
                <a:solidFill>
                  <a:srgbClr val="953D78"/>
                </a:solidFill>
                <a:latin typeface="+mj-lt"/>
              </a:rPr>
              <a:t>ENRIO</a:t>
            </a:r>
            <a:r>
              <a:rPr lang="ja-JP" altLang="en-US" sz="3200" b="1" dirty="0" smtClean="0">
                <a:solidFill>
                  <a:srgbClr val="953D78"/>
                </a:solidFill>
                <a:latin typeface="+mj-lt"/>
              </a:rPr>
              <a:t>の「歴史」</a:t>
            </a:r>
            <a:endParaRPr lang="de-AT" sz="3200" b="1" dirty="0" smtClean="0">
              <a:solidFill>
                <a:srgbClr val="953D78"/>
              </a:solidFill>
              <a:latin typeface="+mj-lt"/>
            </a:endParaRPr>
          </a:p>
        </p:txBody>
      </p:sp>
      <p:sp>
        <p:nvSpPr>
          <p:cNvPr id="4" name="Content Placeholder 2"/>
          <p:cNvSpPr txBox="1">
            <a:spLocks/>
          </p:cNvSpPr>
          <p:nvPr/>
        </p:nvSpPr>
        <p:spPr>
          <a:xfrm>
            <a:off x="817115" y="2215405"/>
            <a:ext cx="7787333" cy="3733875"/>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Aft>
                <a:spcPts val="0"/>
              </a:spcAft>
              <a:buFont typeface="Wingdings" panose="05000000000000000000" pitchFamily="2" charset="2"/>
              <a:buChar char="Ø"/>
              <a:defRPr/>
            </a:pPr>
            <a:r>
              <a:rPr lang="fr-LU" sz="2000" b="1" dirty="0" smtClean="0">
                <a:latin typeface="+mj-lt"/>
              </a:rPr>
              <a:t>2007</a:t>
            </a:r>
            <a:r>
              <a:rPr lang="ja-JP" altLang="en-US" sz="2000" b="1" dirty="0">
                <a:latin typeface="+mj-lt"/>
              </a:rPr>
              <a:t>～</a:t>
            </a:r>
            <a:r>
              <a:rPr lang="fr-LU" sz="2000" b="1" dirty="0" smtClean="0">
                <a:latin typeface="+mj-lt"/>
              </a:rPr>
              <a:t>2008</a:t>
            </a:r>
            <a:r>
              <a:rPr lang="ja-JP" altLang="en-US" sz="2000" b="1" dirty="0" smtClean="0"/>
              <a:t>年創設</a:t>
            </a:r>
            <a:r>
              <a:rPr lang="fr-LU" sz="2000" b="1" dirty="0" smtClean="0"/>
              <a:t> </a:t>
            </a:r>
            <a:r>
              <a:rPr lang="fr-LU" sz="2000" dirty="0" smtClean="0"/>
              <a:t>（</a:t>
            </a:r>
            <a:r>
              <a:rPr lang="ja-JP" altLang="en-US" sz="2000" dirty="0" smtClean="0"/>
              <a:t>リスボンでの第</a:t>
            </a:r>
            <a:r>
              <a:rPr lang="en-US" altLang="ja-JP" sz="2000" dirty="0" smtClean="0"/>
              <a:t>1</a:t>
            </a:r>
            <a:r>
              <a:rPr lang="ja-JP" altLang="en-US" sz="2000" dirty="0" smtClean="0"/>
              <a:t>回世界会議の後</a:t>
            </a:r>
            <a:r>
              <a:rPr lang="fr-LU" sz="2000" dirty="0" smtClean="0"/>
              <a:t>）</a:t>
            </a:r>
          </a:p>
          <a:p>
            <a:pPr algn="just" eaLnBrk="1" fontAlgn="auto" hangingPunct="1">
              <a:spcAft>
                <a:spcPts val="0"/>
              </a:spcAft>
              <a:buFont typeface="Wingdings" panose="05000000000000000000" pitchFamily="2" charset="2"/>
              <a:buChar char="Ø"/>
              <a:defRPr/>
            </a:pPr>
            <a:endParaRPr lang="fr-LU" sz="2000" dirty="0"/>
          </a:p>
          <a:p>
            <a:pPr eaLnBrk="1" fontAlgn="auto" hangingPunct="1">
              <a:spcAft>
                <a:spcPts val="0"/>
              </a:spcAft>
              <a:buFont typeface="Wingdings" panose="05000000000000000000" pitchFamily="2" charset="2"/>
              <a:buChar char="Ø"/>
              <a:defRPr/>
            </a:pPr>
            <a:r>
              <a:rPr lang="ja-JP" altLang="en-US" sz="2000" dirty="0" smtClean="0"/>
              <a:t>英国研究公正局（</a:t>
            </a:r>
            <a:r>
              <a:rPr lang="en-US" altLang="ja-JP" sz="2000" dirty="0" err="1" smtClean="0"/>
              <a:t>UKRIO</a:t>
            </a:r>
            <a:r>
              <a:rPr lang="ja-JP" altLang="en-US" sz="2000" dirty="0" smtClean="0"/>
              <a:t>）のイニシアチブ：</a:t>
            </a:r>
            <a:r>
              <a:rPr lang="en-US" altLang="ja-JP" sz="2000" dirty="0" smtClean="0"/>
              <a:t/>
            </a:r>
            <a:br>
              <a:rPr lang="en-US" altLang="ja-JP" sz="2000" dirty="0" smtClean="0"/>
            </a:br>
            <a:r>
              <a:rPr lang="fr-LU" altLang="ja-JP" sz="2000" b="1" dirty="0"/>
              <a:t>8</a:t>
            </a:r>
            <a:r>
              <a:rPr lang="ja-JP" altLang="en-US" sz="2000" b="1" dirty="0" smtClean="0"/>
              <a:t>名の代表による最初の会議　</a:t>
            </a:r>
            <a:r>
              <a:rPr lang="fr-LU" altLang="ja-JP" sz="2000" b="1" dirty="0" smtClean="0"/>
              <a:t>2008</a:t>
            </a:r>
            <a:r>
              <a:rPr lang="ja-JP" altLang="en-US" sz="2000" b="1" dirty="0"/>
              <a:t>年に</a:t>
            </a:r>
            <a:r>
              <a:rPr lang="ja-JP" altLang="en-US" sz="2000" dirty="0" smtClean="0"/>
              <a:t>開催</a:t>
            </a:r>
            <a:endParaRPr lang="fr-LU" sz="2000" dirty="0" smtClean="0"/>
          </a:p>
          <a:p>
            <a:pPr algn="just" eaLnBrk="1" fontAlgn="auto" hangingPunct="1">
              <a:spcAft>
                <a:spcPts val="0"/>
              </a:spcAft>
              <a:buFont typeface="Wingdings" panose="05000000000000000000" pitchFamily="2" charset="2"/>
              <a:buChar char="Ø"/>
              <a:defRPr/>
            </a:pPr>
            <a:endParaRPr lang="fr-LU" sz="2000" dirty="0"/>
          </a:p>
          <a:p>
            <a:pPr algn="just" eaLnBrk="1" fontAlgn="auto" hangingPunct="1">
              <a:spcAft>
                <a:spcPts val="0"/>
              </a:spcAft>
              <a:buFont typeface="Wingdings" panose="05000000000000000000" pitchFamily="2" charset="2"/>
              <a:buChar char="Ø"/>
              <a:defRPr/>
            </a:pPr>
            <a:r>
              <a:rPr lang="fr-LU" sz="2000" b="1" dirty="0" smtClean="0"/>
              <a:t>2016</a:t>
            </a:r>
            <a:r>
              <a:rPr lang="ja-JP" altLang="en-US" sz="2000" b="1" dirty="0" smtClean="0"/>
              <a:t>年</a:t>
            </a:r>
            <a:r>
              <a:rPr lang="en-US" altLang="ja-JP" sz="2000" dirty="0" smtClean="0"/>
              <a:t>1</a:t>
            </a:r>
            <a:r>
              <a:rPr lang="ja-JP" altLang="en-US" sz="2000" dirty="0" smtClean="0"/>
              <a:t>月</a:t>
            </a:r>
            <a:r>
              <a:rPr lang="ja-JP" altLang="en-US" sz="2000" dirty="0"/>
              <a:t>：</a:t>
            </a:r>
            <a:r>
              <a:rPr lang="ja-JP" altLang="en-US" sz="2000" b="1" dirty="0" smtClean="0"/>
              <a:t>欧州</a:t>
            </a:r>
            <a:r>
              <a:rPr lang="fr-LU" sz="2000" b="1" dirty="0" smtClean="0"/>
              <a:t>23</a:t>
            </a:r>
            <a:r>
              <a:rPr lang="ja-JP" altLang="en-US" sz="2000" b="1" dirty="0" smtClean="0"/>
              <a:t>か国</a:t>
            </a:r>
            <a:r>
              <a:rPr lang="ja-JP" altLang="en-US" sz="2000" dirty="0"/>
              <a:t>から</a:t>
            </a:r>
            <a:r>
              <a:rPr lang="ja-JP" altLang="en-US" sz="2000" dirty="0" smtClean="0"/>
              <a:t>参加</a:t>
            </a:r>
            <a:endParaRPr lang="fr-LU" sz="2000" dirty="0" smtClean="0"/>
          </a:p>
          <a:p>
            <a:pPr algn="just" eaLnBrk="1" fontAlgn="auto" hangingPunct="1">
              <a:spcAft>
                <a:spcPts val="0"/>
              </a:spcAft>
              <a:buFont typeface="Wingdings" panose="05000000000000000000" pitchFamily="2" charset="2"/>
              <a:buChar char="Ø"/>
              <a:defRPr/>
            </a:pPr>
            <a:endParaRPr lang="fr-LU" sz="2000" b="1" dirty="0"/>
          </a:p>
          <a:p>
            <a:pPr algn="just" eaLnBrk="1" fontAlgn="auto" hangingPunct="1">
              <a:spcAft>
                <a:spcPts val="0"/>
              </a:spcAft>
              <a:buFont typeface="Wingdings" panose="05000000000000000000" pitchFamily="2" charset="2"/>
              <a:buChar char="Ø"/>
              <a:defRPr/>
            </a:pPr>
            <a:endParaRPr lang="fr-LU" sz="2000" b="1" dirty="0"/>
          </a:p>
          <a:p>
            <a:pPr algn="just" eaLnBrk="1" fontAlgn="auto" hangingPunct="1">
              <a:spcAft>
                <a:spcPts val="0"/>
              </a:spcAft>
              <a:buFont typeface="Wingdings" panose="05000000000000000000" pitchFamily="2" charset="2"/>
              <a:buChar char="Ø"/>
              <a:defRPr/>
            </a:pPr>
            <a:endParaRPr lang="fr-LU" sz="2000" b="1" dirty="0" smtClean="0"/>
          </a:p>
          <a:p>
            <a:pPr marL="114300" indent="0" algn="just" eaLnBrk="1" fontAlgn="auto" hangingPunct="1">
              <a:spcAft>
                <a:spcPts val="0"/>
              </a:spcAft>
              <a:buFont typeface="Arial" pitchFamily="34" charset="0"/>
              <a:buNone/>
              <a:defRPr/>
            </a:pPr>
            <a:endParaRPr lang="fr-LU" sz="2000" u="sng" dirty="0" smtClean="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5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latin typeface="+mj-lt"/>
              </a:rPr>
              <a:pPr>
                <a:defRPr/>
              </a:pPr>
              <a:t>2</a:t>
            </a:fld>
            <a:endParaRPr lang="de-AT">
              <a:latin typeface="+mj-lt"/>
            </a:endParaRPr>
          </a:p>
        </p:txBody>
      </p:sp>
      <p:sp>
        <p:nvSpPr>
          <p:cNvPr id="8" name="Textfeld 7"/>
          <p:cNvSpPr txBox="1"/>
          <p:nvPr/>
        </p:nvSpPr>
        <p:spPr>
          <a:xfrm>
            <a:off x="2051720" y="555575"/>
            <a:ext cx="5515410" cy="584775"/>
          </a:xfrm>
          <a:prstGeom prst="rect">
            <a:avLst/>
          </a:prstGeom>
          <a:noFill/>
        </p:spPr>
        <p:txBody>
          <a:bodyPr wrap="square" rtlCol="0">
            <a:spAutoFit/>
          </a:bodyPr>
          <a:lstStyle/>
          <a:p>
            <a:r>
              <a:rPr lang="ja-JP" altLang="en-US" sz="3200" b="1" dirty="0" smtClean="0">
                <a:solidFill>
                  <a:srgbClr val="953D78"/>
                </a:solidFill>
                <a:latin typeface="+mj-lt"/>
              </a:rPr>
              <a:t>研究公正</a:t>
            </a:r>
            <a:r>
              <a:rPr lang="en-US" altLang="ja-JP" sz="3200" b="1" dirty="0" smtClean="0">
                <a:solidFill>
                  <a:srgbClr val="953D78"/>
                </a:solidFill>
                <a:latin typeface="+mj-lt"/>
              </a:rPr>
              <a:t>(RI)</a:t>
            </a:r>
            <a:r>
              <a:rPr lang="ja-JP" altLang="en-US" sz="3200" b="1" dirty="0" smtClean="0">
                <a:solidFill>
                  <a:srgbClr val="953D78"/>
                </a:solidFill>
                <a:latin typeface="+mj-lt"/>
              </a:rPr>
              <a:t>：国際的な課題</a:t>
            </a:r>
            <a:endParaRPr lang="de-AT" sz="3200" b="1" dirty="0">
              <a:solidFill>
                <a:srgbClr val="953D78"/>
              </a:solidFill>
              <a:latin typeface="+mj-lt"/>
            </a:endParaRPr>
          </a:p>
        </p:txBody>
      </p:sp>
      <p:sp>
        <p:nvSpPr>
          <p:cNvPr id="10" name="Textfeld 9"/>
          <p:cNvSpPr txBox="1"/>
          <p:nvPr/>
        </p:nvSpPr>
        <p:spPr>
          <a:xfrm>
            <a:off x="323528" y="4031336"/>
            <a:ext cx="8493031" cy="2462213"/>
          </a:xfrm>
          <a:prstGeom prst="rect">
            <a:avLst/>
          </a:prstGeom>
          <a:solidFill>
            <a:schemeClr val="bg1"/>
          </a:solidFill>
        </p:spPr>
        <p:txBody>
          <a:bodyPr wrap="none" rtlCol="0">
            <a:spAutoFit/>
          </a:bodyPr>
          <a:lstStyle/>
          <a:p>
            <a:pPr marL="285750" indent="-285750">
              <a:buFont typeface="Wingdings" panose="05000000000000000000" pitchFamily="2" charset="2"/>
              <a:buChar char="Ø"/>
            </a:pPr>
            <a:r>
              <a:rPr lang="ja-JP" altLang="en-US" sz="2200" b="1" dirty="0" smtClean="0">
                <a:solidFill>
                  <a:srgbClr val="953D78"/>
                </a:solidFill>
                <a:latin typeface="+mn-lt"/>
              </a:rPr>
              <a:t>文化の壁</a:t>
            </a:r>
            <a:r>
              <a:rPr lang="en-US" sz="2200" b="1" dirty="0" smtClean="0">
                <a:solidFill>
                  <a:srgbClr val="953D78"/>
                </a:solidFill>
                <a:latin typeface="+mn-lt"/>
              </a:rPr>
              <a:t>、</a:t>
            </a:r>
            <a:r>
              <a:rPr lang="ja-JP" altLang="en-US" sz="2200" b="1" dirty="0" smtClean="0">
                <a:solidFill>
                  <a:srgbClr val="953D78"/>
                </a:solidFill>
                <a:latin typeface="+mn-lt"/>
              </a:rPr>
              <a:t>言葉の壁</a:t>
            </a:r>
            <a:r>
              <a:rPr lang="en-US" sz="2200" b="1" dirty="0" smtClean="0">
                <a:solidFill>
                  <a:srgbClr val="953D78"/>
                </a:solidFill>
                <a:latin typeface="+mn-lt"/>
              </a:rPr>
              <a:t>、</a:t>
            </a:r>
            <a:r>
              <a:rPr lang="ja-JP" altLang="en-US" sz="2200" b="1" dirty="0" smtClean="0">
                <a:solidFill>
                  <a:srgbClr val="953D78"/>
                </a:solidFill>
                <a:latin typeface="+mn-lt"/>
              </a:rPr>
              <a:t>政治の壁</a:t>
            </a:r>
            <a:endParaRPr lang="en-US" sz="2200" b="1" dirty="0" smtClean="0">
              <a:solidFill>
                <a:srgbClr val="953D78"/>
              </a:solidFill>
              <a:latin typeface="+mn-lt"/>
            </a:endParaRPr>
          </a:p>
          <a:p>
            <a:pPr marL="285750" indent="-285750">
              <a:buFont typeface="Wingdings" panose="05000000000000000000" pitchFamily="2" charset="2"/>
              <a:buChar char="Ø"/>
            </a:pPr>
            <a:endParaRPr lang="en-US" sz="2200" dirty="0">
              <a:latin typeface="+mn-lt"/>
            </a:endParaRPr>
          </a:p>
          <a:p>
            <a:pPr marL="285750" indent="-285750">
              <a:buFont typeface="Wingdings" panose="05000000000000000000" pitchFamily="2" charset="2"/>
              <a:buChar char="Ø"/>
            </a:pPr>
            <a:r>
              <a:rPr lang="ja-JP" altLang="en-US" sz="2200" dirty="0" smtClean="0">
                <a:latin typeface="+mn-lt"/>
              </a:rPr>
              <a:t>研究公正：定義</a:t>
            </a:r>
            <a:r>
              <a:rPr lang="de-AT" sz="2200" dirty="0" smtClean="0">
                <a:latin typeface="+mn-lt"/>
              </a:rPr>
              <a:t>、</a:t>
            </a:r>
            <a:r>
              <a:rPr lang="ja-JP" altLang="en-US" sz="2200" dirty="0" smtClean="0">
                <a:latin typeface="+mn-lt"/>
              </a:rPr>
              <a:t>基準、手続き</a:t>
            </a:r>
            <a:r>
              <a:rPr lang="ja-JP" altLang="en-US" sz="2200" b="1" dirty="0">
                <a:solidFill>
                  <a:srgbClr val="953D78"/>
                </a:solidFill>
                <a:latin typeface="+mn-lt"/>
              </a:rPr>
              <a:t>　</a:t>
            </a:r>
            <a:r>
              <a:rPr lang="ja-JP" altLang="en-US" sz="2200" b="1" dirty="0" smtClean="0">
                <a:solidFill>
                  <a:srgbClr val="953D78"/>
                </a:solidFill>
                <a:latin typeface="+mn-lt"/>
              </a:rPr>
              <a:t>共通</a:t>
            </a:r>
            <a:r>
              <a:rPr lang="ja-JP" altLang="en-US" sz="2200" b="1" dirty="0">
                <a:solidFill>
                  <a:srgbClr val="953D78"/>
                </a:solidFill>
                <a:latin typeface="+mn-lt"/>
              </a:rPr>
              <a:t>の</a:t>
            </a:r>
            <a:r>
              <a:rPr lang="ja-JP" altLang="en-US" sz="2200" b="1" dirty="0" smtClean="0">
                <a:solidFill>
                  <a:srgbClr val="953D78"/>
                </a:solidFill>
                <a:latin typeface="+mn-lt"/>
              </a:rPr>
              <a:t>理解</a:t>
            </a:r>
            <a:r>
              <a:rPr lang="de-AT" sz="2200" dirty="0" smtClean="0">
                <a:latin typeface="+mn-lt"/>
              </a:rPr>
              <a:t>？</a:t>
            </a:r>
          </a:p>
          <a:p>
            <a:pPr marL="285750" indent="-285750">
              <a:buFont typeface="Wingdings" panose="05000000000000000000" pitchFamily="2" charset="2"/>
              <a:buChar char="Ø"/>
            </a:pPr>
            <a:endParaRPr lang="de-AT" sz="2200" dirty="0">
              <a:latin typeface="+mn-lt"/>
            </a:endParaRPr>
          </a:p>
          <a:p>
            <a:pPr marL="285750" indent="-285750">
              <a:buFont typeface="Wingdings" panose="05000000000000000000" pitchFamily="2" charset="2"/>
              <a:buChar char="Ø"/>
            </a:pPr>
            <a:r>
              <a:rPr lang="ja-JP" altLang="en-US" sz="2200" dirty="0" smtClean="0">
                <a:latin typeface="+mn-lt"/>
              </a:rPr>
              <a:t>研究公正</a:t>
            </a:r>
            <a:r>
              <a:rPr lang="ja-JP" altLang="en-US" sz="2200" dirty="0">
                <a:latin typeface="+mn-lt"/>
              </a:rPr>
              <a:t>：</a:t>
            </a:r>
            <a:r>
              <a:rPr lang="ja-JP" altLang="en-US" sz="2200" b="1" dirty="0" smtClean="0">
                <a:solidFill>
                  <a:srgbClr val="953D78"/>
                </a:solidFill>
                <a:latin typeface="+mn-lt"/>
              </a:rPr>
              <a:t>法</a:t>
            </a:r>
            <a:r>
              <a:rPr lang="de-AT" sz="2200" b="1" dirty="0" smtClean="0">
                <a:solidFill>
                  <a:srgbClr val="953D78"/>
                </a:solidFill>
                <a:latin typeface="+mn-lt"/>
              </a:rPr>
              <a:t>？</a:t>
            </a:r>
            <a:r>
              <a:rPr lang="de-AT" sz="2200" b="1" dirty="0" smtClean="0">
                <a:latin typeface="+mn-lt"/>
              </a:rPr>
              <a:t> </a:t>
            </a:r>
            <a:r>
              <a:rPr lang="ja-JP" altLang="en-US" sz="2200" dirty="0" smtClean="0">
                <a:latin typeface="+mn-lt"/>
              </a:rPr>
              <a:t>法ではない</a:t>
            </a:r>
            <a:r>
              <a:rPr lang="de-AT" sz="2200" dirty="0" smtClean="0">
                <a:latin typeface="+mn-lt"/>
              </a:rPr>
              <a:t>？ </a:t>
            </a:r>
            <a:r>
              <a:rPr lang="ja-JP" altLang="en-US" sz="2200" dirty="0" smtClean="0">
                <a:latin typeface="+mn-lt"/>
              </a:rPr>
              <a:t>それとも「緩やかな法（ソフトロー）」</a:t>
            </a:r>
            <a:r>
              <a:rPr lang="de-AT" sz="2200" dirty="0" smtClean="0">
                <a:latin typeface="+mn-lt"/>
              </a:rPr>
              <a:t>？ </a:t>
            </a:r>
          </a:p>
          <a:p>
            <a:pPr marL="285750" indent="-285750">
              <a:buFont typeface="Wingdings" panose="05000000000000000000" pitchFamily="2" charset="2"/>
              <a:buChar char="Ø"/>
            </a:pPr>
            <a:endParaRPr lang="de-AT" sz="2200" dirty="0">
              <a:latin typeface="+mn-lt"/>
            </a:endParaRPr>
          </a:p>
          <a:p>
            <a:pPr marL="285750" indent="-285750">
              <a:buFont typeface="Wingdings" panose="05000000000000000000" pitchFamily="2" charset="2"/>
              <a:buChar char="Ø"/>
            </a:pPr>
            <a:r>
              <a:rPr lang="de-AT" sz="2200" dirty="0" smtClean="0">
                <a:latin typeface="+mn-lt"/>
              </a:rPr>
              <a:t>…</a:t>
            </a:r>
            <a:endParaRPr lang="de-AT" sz="2200" dirty="0">
              <a:latin typeface="+mn-lt"/>
            </a:endParaRPr>
          </a:p>
        </p:txBody>
      </p:sp>
      <p:grpSp>
        <p:nvGrpSpPr>
          <p:cNvPr id="7" name="Gruppieren 6"/>
          <p:cNvGrpSpPr/>
          <p:nvPr/>
        </p:nvGrpSpPr>
        <p:grpSpPr>
          <a:xfrm>
            <a:off x="4499992" y="1484784"/>
            <a:ext cx="3838295" cy="1008112"/>
            <a:chOff x="4499992" y="1700808"/>
            <a:chExt cx="3838295" cy="1008112"/>
          </a:xfrm>
        </p:grpSpPr>
        <p:sp>
          <p:nvSpPr>
            <p:cNvPr id="4" name="Ellipse 3"/>
            <p:cNvSpPr/>
            <p:nvPr/>
          </p:nvSpPr>
          <p:spPr>
            <a:xfrm>
              <a:off x="4499992" y="1700808"/>
              <a:ext cx="3838295" cy="100811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5408171" y="1970256"/>
              <a:ext cx="2044149" cy="369332"/>
            </a:xfrm>
            <a:prstGeom prst="rect">
              <a:avLst/>
            </a:prstGeom>
            <a:noFill/>
          </p:spPr>
          <p:txBody>
            <a:bodyPr wrap="none" rtlCol="0">
              <a:spAutoFit/>
            </a:bodyPr>
            <a:lstStyle/>
            <a:p>
              <a:r>
                <a:rPr lang="ja-JP" altLang="en-US" b="1" dirty="0" smtClean="0">
                  <a:latin typeface="+mj-lt"/>
                </a:rPr>
                <a:t>研究者の国外移動</a:t>
              </a:r>
              <a:endParaRPr lang="de-AT" b="1" dirty="0">
                <a:latin typeface="+mj-lt"/>
              </a:endParaRPr>
            </a:p>
          </p:txBody>
        </p:sp>
      </p:grpSp>
      <p:grpSp>
        <p:nvGrpSpPr>
          <p:cNvPr id="6" name="Gruppieren 5"/>
          <p:cNvGrpSpPr/>
          <p:nvPr/>
        </p:nvGrpSpPr>
        <p:grpSpPr>
          <a:xfrm>
            <a:off x="827584" y="1484784"/>
            <a:ext cx="2802875" cy="936104"/>
            <a:chOff x="827584" y="1700808"/>
            <a:chExt cx="2802875" cy="936104"/>
          </a:xfrm>
        </p:grpSpPr>
        <p:sp>
          <p:nvSpPr>
            <p:cNvPr id="3" name="Ellipse 2"/>
            <p:cNvSpPr/>
            <p:nvPr/>
          </p:nvSpPr>
          <p:spPr>
            <a:xfrm>
              <a:off x="827584" y="1700808"/>
              <a:ext cx="2802875" cy="93610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p:cNvSpPr txBox="1"/>
            <p:nvPr/>
          </p:nvSpPr>
          <p:spPr>
            <a:xfrm>
              <a:off x="1671817" y="1970256"/>
              <a:ext cx="1114408" cy="369332"/>
            </a:xfrm>
            <a:prstGeom prst="rect">
              <a:avLst/>
            </a:prstGeom>
            <a:noFill/>
          </p:spPr>
          <p:txBody>
            <a:bodyPr wrap="none" rtlCol="0">
              <a:spAutoFit/>
            </a:bodyPr>
            <a:lstStyle/>
            <a:p>
              <a:r>
                <a:rPr lang="ja-JP" altLang="en-US" b="1" dirty="0" smtClean="0">
                  <a:latin typeface="+mj-lt"/>
                </a:rPr>
                <a:t>国際協力</a:t>
              </a:r>
              <a:endParaRPr lang="en-US" b="1" dirty="0">
                <a:latin typeface="+mj-lt"/>
              </a:endParaRPr>
            </a:p>
          </p:txBody>
        </p:sp>
      </p:grpSp>
      <p:grpSp>
        <p:nvGrpSpPr>
          <p:cNvPr id="16" name="Gruppieren 15"/>
          <p:cNvGrpSpPr/>
          <p:nvPr/>
        </p:nvGrpSpPr>
        <p:grpSpPr>
          <a:xfrm>
            <a:off x="3137276" y="2708920"/>
            <a:ext cx="2658860" cy="1080120"/>
            <a:chOff x="899592" y="2708920"/>
            <a:chExt cx="2658860" cy="1080120"/>
          </a:xfrm>
        </p:grpSpPr>
        <p:sp>
          <p:nvSpPr>
            <p:cNvPr id="5" name="Ellipse 4"/>
            <p:cNvSpPr/>
            <p:nvPr/>
          </p:nvSpPr>
          <p:spPr>
            <a:xfrm>
              <a:off x="899592" y="2708920"/>
              <a:ext cx="2658860" cy="108012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Textfeld 13"/>
            <p:cNvSpPr txBox="1"/>
            <p:nvPr/>
          </p:nvSpPr>
          <p:spPr>
            <a:xfrm>
              <a:off x="1098045" y="2924944"/>
              <a:ext cx="2242922" cy="646331"/>
            </a:xfrm>
            <a:prstGeom prst="rect">
              <a:avLst/>
            </a:prstGeom>
            <a:noFill/>
          </p:spPr>
          <p:txBody>
            <a:bodyPr wrap="none" rtlCol="0">
              <a:spAutoFit/>
            </a:bodyPr>
            <a:lstStyle/>
            <a:p>
              <a:pPr algn="ctr"/>
              <a:r>
                <a:rPr lang="ja-JP" altLang="en-US" b="1" dirty="0" smtClean="0">
                  <a:latin typeface="+mn-lt"/>
                </a:rPr>
                <a:t>国際的なキャンパス</a:t>
              </a:r>
              <a:r>
                <a:rPr lang="de-AT" b="1" dirty="0" smtClean="0">
                  <a:latin typeface="+mn-lt"/>
                </a:rPr>
                <a:t>/</a:t>
              </a:r>
            </a:p>
            <a:p>
              <a:pPr algn="ctr"/>
              <a:r>
                <a:rPr lang="ja-JP" altLang="en-US" b="1" dirty="0" smtClean="0">
                  <a:latin typeface="+mn-lt"/>
                </a:rPr>
                <a:t>博士課程</a:t>
              </a:r>
              <a:endParaRPr lang="de-AT" b="1" dirty="0">
                <a:latin typeface="+mn-lt"/>
              </a:endParaRPr>
            </a:p>
          </p:txBody>
        </p:sp>
      </p:grpSp>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404813"/>
            <a:ext cx="8261350" cy="1039812"/>
          </a:xfrm>
        </p:spPr>
        <p:txBody>
          <a:bodyPr/>
          <a:lstStyle/>
          <a:p>
            <a:pPr eaLnBrk="1" hangingPunct="1"/>
            <a:r>
              <a:rPr lang="en-GB" sz="3200" b="1" dirty="0" err="1" smtClean="0">
                <a:solidFill>
                  <a:srgbClr val="953D78"/>
                </a:solidFill>
              </a:rPr>
              <a:t>ENRIO</a:t>
            </a:r>
            <a:r>
              <a:rPr lang="ja-JP" altLang="en-US" sz="3200" b="1" dirty="0" smtClean="0">
                <a:solidFill>
                  <a:srgbClr val="953D78"/>
                </a:solidFill>
              </a:rPr>
              <a:t>のメンバー</a:t>
            </a:r>
            <a:endParaRPr lang="fr-LU" sz="3200" b="1" dirty="0" smtClean="0">
              <a:solidFill>
                <a:srgbClr val="953D78"/>
              </a:solidFill>
            </a:endParaRPr>
          </a:p>
        </p:txBody>
      </p:sp>
      <p:sp>
        <p:nvSpPr>
          <p:cNvPr id="3" name="Content Placeholder 2"/>
          <p:cNvSpPr>
            <a:spLocks noGrp="1"/>
          </p:cNvSpPr>
          <p:nvPr>
            <p:ph idx="1"/>
          </p:nvPr>
        </p:nvSpPr>
        <p:spPr>
          <a:xfrm>
            <a:off x="395536" y="1412776"/>
            <a:ext cx="8507413" cy="4525963"/>
          </a:xfrm>
        </p:spPr>
        <p:txBody>
          <a:bodyPr rtlCol="0">
            <a:noAutofit/>
          </a:bodyPr>
          <a:lstStyle/>
          <a:p>
            <a:pPr marL="0" indent="0" algn="just" eaLnBrk="1" fontAlgn="auto" hangingPunct="1">
              <a:spcAft>
                <a:spcPts val="0"/>
              </a:spcAft>
              <a:buNone/>
              <a:defRPr/>
            </a:pPr>
            <a:r>
              <a:rPr lang="ja-JP" altLang="en-US" sz="2400" b="1" dirty="0" smtClean="0">
                <a:solidFill>
                  <a:srgbClr val="953D78"/>
                </a:solidFill>
              </a:rPr>
              <a:t>会員</a:t>
            </a:r>
            <a:r>
              <a:rPr lang="ja-JP" altLang="en-US" sz="2400" b="1" dirty="0">
                <a:solidFill>
                  <a:srgbClr val="953D78"/>
                </a:solidFill>
              </a:rPr>
              <a:t>機関</a:t>
            </a:r>
            <a:r>
              <a:rPr lang="ja-JP" altLang="en-US" sz="2400" b="1" dirty="0" smtClean="0">
                <a:solidFill>
                  <a:srgbClr val="953D78"/>
                </a:solidFill>
              </a:rPr>
              <a:t>は以下の組織に所属</a:t>
            </a:r>
            <a:r>
              <a:rPr lang="ja-JP" altLang="en-US" sz="2400" b="1" dirty="0">
                <a:solidFill>
                  <a:srgbClr val="953D78"/>
                </a:solidFill>
              </a:rPr>
              <a:t>：</a:t>
            </a:r>
            <a:endParaRPr lang="fr-LU" sz="2400" b="1" dirty="0" smtClean="0">
              <a:solidFill>
                <a:srgbClr val="953D78"/>
              </a:solidFill>
            </a:endParaRPr>
          </a:p>
          <a:p>
            <a:pPr marL="571500" indent="-457200" algn="just" eaLnBrk="1" fontAlgn="auto" hangingPunct="1">
              <a:spcAft>
                <a:spcPts val="0"/>
              </a:spcAft>
              <a:buFont typeface="+mj-lt"/>
              <a:buAutoNum type="alphaLcPeriod"/>
              <a:defRPr/>
            </a:pPr>
            <a:endParaRPr lang="fr-LU" sz="1000" u="sng" dirty="0"/>
          </a:p>
          <a:p>
            <a:pPr marL="457200" indent="-457200" algn="just" eaLnBrk="1" fontAlgn="auto" hangingPunct="1">
              <a:spcAft>
                <a:spcPts val="0"/>
              </a:spcAft>
              <a:buFont typeface="+mj-lt"/>
              <a:buAutoNum type="alphaLcPeriod"/>
              <a:defRPr/>
            </a:pPr>
            <a:r>
              <a:rPr lang="ja-JP" altLang="en-US" sz="2000" b="1" dirty="0" smtClean="0"/>
              <a:t>研究</a:t>
            </a:r>
            <a:r>
              <a:rPr lang="ja-JP" altLang="en-US" sz="2000" b="1" dirty="0"/>
              <a:t>不正の申立ての調査及び／または</a:t>
            </a:r>
            <a:r>
              <a:rPr lang="ja-JP" altLang="en-US" sz="2000" b="1" dirty="0" smtClean="0"/>
              <a:t>監督に</a:t>
            </a:r>
            <a:r>
              <a:rPr lang="ja-JP" altLang="en-US" sz="2000" dirty="0" smtClean="0"/>
              <a:t>ついて責任</a:t>
            </a:r>
            <a:r>
              <a:rPr lang="ja-JP" altLang="en-US" sz="2000" dirty="0"/>
              <a:t>を</a:t>
            </a:r>
            <a:r>
              <a:rPr lang="ja-JP" altLang="en-US" sz="2000" dirty="0" smtClean="0"/>
              <a:t>負う国の組織。</a:t>
            </a:r>
            <a:endParaRPr lang="en-US" altLang="ja-JP" sz="2000" dirty="0" smtClean="0"/>
          </a:p>
          <a:p>
            <a:pPr marL="457200" indent="-457200" algn="just" eaLnBrk="1" fontAlgn="auto" hangingPunct="1">
              <a:spcAft>
                <a:spcPts val="0"/>
              </a:spcAft>
              <a:buFont typeface="+mj-lt"/>
              <a:buAutoNum type="alphaLcPeriod"/>
              <a:defRPr/>
            </a:pPr>
            <a:endParaRPr lang="en-GB" altLang="ja-JP" sz="2000" b="1" dirty="0"/>
          </a:p>
          <a:p>
            <a:pPr marL="457200" indent="-457200" algn="just" eaLnBrk="1" fontAlgn="auto" hangingPunct="1">
              <a:spcAft>
                <a:spcPts val="0"/>
              </a:spcAft>
              <a:buFont typeface="+mj-lt"/>
              <a:buAutoNum type="alphaLcPeriod"/>
              <a:defRPr/>
            </a:pPr>
            <a:r>
              <a:rPr lang="ja-JP" altLang="en-US" sz="2000" b="1" dirty="0" smtClean="0"/>
              <a:t>研究資金</a:t>
            </a:r>
            <a:r>
              <a:rPr lang="ja-JP" altLang="en-US" sz="2000" dirty="0" smtClean="0"/>
              <a:t>を提供する組織</a:t>
            </a:r>
            <a:r>
              <a:rPr lang="de-AT" sz="2000" b="1" dirty="0" smtClean="0"/>
              <a:t> </a:t>
            </a:r>
            <a:r>
              <a:rPr lang="ja-JP" altLang="en-US" sz="2000" dirty="0"/>
              <a:t>（</a:t>
            </a:r>
            <a:r>
              <a:rPr lang="ja-JP" altLang="en-US" sz="2000" dirty="0" smtClean="0"/>
              <a:t>上記（</a:t>
            </a:r>
            <a:r>
              <a:rPr lang="de-AT" sz="2000" dirty="0" smtClean="0"/>
              <a:t>a</a:t>
            </a:r>
            <a:r>
              <a:rPr lang="ja-JP" altLang="en-US" sz="2000" dirty="0" smtClean="0"/>
              <a:t>）の組織がない場合</a:t>
            </a:r>
            <a:r>
              <a:rPr lang="ja-JP" altLang="en-US" sz="2000" dirty="0"/>
              <a:t>）。</a:t>
            </a:r>
            <a:endParaRPr lang="de-AT" sz="2000" dirty="0" smtClean="0"/>
          </a:p>
          <a:p>
            <a:pPr marL="457200" indent="-457200" algn="just" eaLnBrk="1" fontAlgn="auto" hangingPunct="1">
              <a:spcAft>
                <a:spcPts val="0"/>
              </a:spcAft>
              <a:buFont typeface="+mj-lt"/>
              <a:buAutoNum type="alphaLcPeriod"/>
              <a:defRPr/>
            </a:pPr>
            <a:endParaRPr lang="de-AT" sz="1100" dirty="0" smtClean="0"/>
          </a:p>
          <a:p>
            <a:pPr marL="457200" indent="-457200" eaLnBrk="1" fontAlgn="auto" hangingPunct="1">
              <a:spcAft>
                <a:spcPts val="0"/>
              </a:spcAft>
              <a:buFont typeface="+mj-lt"/>
              <a:buAutoNum type="alphaLcPeriod"/>
              <a:defRPr/>
            </a:pPr>
            <a:r>
              <a:rPr lang="ja-JP" altLang="en-US" sz="2000" b="1" dirty="0"/>
              <a:t>研究公正の推進に特別</a:t>
            </a:r>
            <a:r>
              <a:rPr lang="ja-JP" altLang="en-US" sz="2000" b="1" dirty="0" smtClean="0"/>
              <a:t>の関心を</a:t>
            </a:r>
            <a:r>
              <a:rPr lang="ja-JP" altLang="en-US" sz="2000" b="1" dirty="0"/>
              <a:t>有するアカデミー</a:t>
            </a:r>
            <a:r>
              <a:rPr lang="ja-JP" altLang="en-US" sz="2000" b="1" dirty="0" smtClean="0"/>
              <a:t>その他の学会等。</a:t>
            </a:r>
            <a:r>
              <a:rPr lang="en-US" altLang="ja-JP" sz="2000" b="1" dirty="0" smtClean="0"/>
              <a:t/>
            </a:r>
            <a:br>
              <a:rPr lang="en-US" altLang="ja-JP" sz="2000" b="1" dirty="0" smtClean="0"/>
            </a:br>
            <a:r>
              <a:rPr lang="ja-JP" altLang="en-US" sz="1800" dirty="0" smtClean="0"/>
              <a:t>例えば、訓練・教育を推進したり、上記（</a:t>
            </a:r>
            <a:r>
              <a:rPr lang="en-GB" sz="1800" dirty="0" smtClean="0"/>
              <a:t>a</a:t>
            </a:r>
            <a:r>
              <a:rPr lang="ja-JP" altLang="en-US" sz="1800" dirty="0" smtClean="0"/>
              <a:t>）の申立ての調査の</a:t>
            </a:r>
            <a:r>
              <a:rPr lang="ja-JP" altLang="en-US" sz="1800" dirty="0"/>
              <a:t>ための規則</a:t>
            </a:r>
            <a:r>
              <a:rPr lang="ja-JP" altLang="en-US" sz="1800" dirty="0" smtClean="0"/>
              <a:t>や</a:t>
            </a:r>
            <a:r>
              <a:rPr lang="ja-JP" altLang="en-US" sz="1800" dirty="0"/>
              <a:t>制度</a:t>
            </a:r>
            <a:r>
              <a:rPr lang="ja-JP" altLang="en-US" sz="1800" dirty="0" smtClean="0"/>
              <a:t>を制定したりすることによる。</a:t>
            </a:r>
            <a:endParaRPr lang="en-US" altLang="ja-JP" sz="1800" dirty="0" smtClean="0"/>
          </a:p>
          <a:p>
            <a:pPr marL="457200" indent="-457200" eaLnBrk="1" fontAlgn="auto" hangingPunct="1">
              <a:spcAft>
                <a:spcPts val="0"/>
              </a:spcAft>
              <a:buFont typeface="+mj-lt"/>
              <a:buAutoNum type="alphaLcPeriod"/>
              <a:defRPr/>
            </a:pPr>
            <a:endParaRPr lang="en-GB" sz="1100" dirty="0"/>
          </a:p>
          <a:p>
            <a:pPr marL="457200" indent="-457200" algn="just" eaLnBrk="1" fontAlgn="auto" hangingPunct="1">
              <a:spcAft>
                <a:spcPts val="0"/>
              </a:spcAft>
              <a:buFont typeface="+mj-lt"/>
              <a:buAutoNum type="alphaLcPeriod"/>
              <a:defRPr/>
            </a:pPr>
            <a:r>
              <a:rPr lang="en-GB" altLang="ja-JP" sz="2000" b="1" dirty="0" err="1"/>
              <a:t>ENRIO</a:t>
            </a:r>
            <a:r>
              <a:rPr lang="ja-JP" altLang="en-US" sz="2000" b="1" dirty="0"/>
              <a:t>の</a:t>
            </a:r>
            <a:r>
              <a:rPr lang="ja-JP" altLang="en-US" sz="2000" b="1" dirty="0" smtClean="0"/>
              <a:t>目的</a:t>
            </a:r>
            <a:r>
              <a:rPr lang="ja-JP" altLang="en-US" sz="2000" b="1" dirty="0"/>
              <a:t>を支持するその他</a:t>
            </a:r>
            <a:r>
              <a:rPr lang="ja-JP" altLang="en-US" sz="2000" b="1" dirty="0" smtClean="0"/>
              <a:t>の関連した団体やグループで、</a:t>
            </a:r>
            <a:r>
              <a:rPr lang="en-GB" sz="2000" b="1" dirty="0" smtClean="0"/>
              <a:t> </a:t>
            </a:r>
            <a:r>
              <a:rPr lang="en-GB" altLang="ja-JP" sz="2000" b="1" dirty="0" smtClean="0"/>
              <a:t>2</a:t>
            </a:r>
            <a:r>
              <a:rPr lang="ja-JP" altLang="en-US" sz="2000" b="1" dirty="0" smtClean="0"/>
              <a:t>（</a:t>
            </a:r>
            <a:r>
              <a:rPr lang="en-GB" altLang="ja-JP" sz="2000" b="1" dirty="0" smtClean="0"/>
              <a:t>a</a:t>
            </a:r>
            <a:r>
              <a:rPr lang="ja-JP" altLang="en-US" sz="2000" b="1" dirty="0" smtClean="0"/>
              <a:t>）～</a:t>
            </a:r>
            <a:r>
              <a:rPr lang="en-US" altLang="ja-JP" sz="2000" b="1" dirty="0" smtClean="0"/>
              <a:t/>
            </a:r>
            <a:br>
              <a:rPr lang="en-US" altLang="ja-JP" sz="2000" b="1" dirty="0" smtClean="0"/>
            </a:br>
            <a:r>
              <a:rPr lang="en-GB" altLang="ja-JP" sz="2000" b="1" dirty="0" smtClean="0"/>
              <a:t>2</a:t>
            </a:r>
            <a:r>
              <a:rPr lang="ja-JP" altLang="en-US" sz="2000" b="1" dirty="0" smtClean="0"/>
              <a:t>（</a:t>
            </a:r>
            <a:r>
              <a:rPr lang="en-US" altLang="ja-JP" sz="2000" b="1" dirty="0" smtClean="0"/>
              <a:t>c</a:t>
            </a:r>
            <a:r>
              <a:rPr lang="ja-JP" altLang="en-US" sz="2000" b="1" dirty="0" smtClean="0"/>
              <a:t>）</a:t>
            </a:r>
            <a:r>
              <a:rPr lang="en-GB" altLang="ja-JP" sz="2000" b="1" dirty="0" smtClean="0"/>
              <a:t> </a:t>
            </a:r>
            <a:r>
              <a:rPr lang="ja-JP" altLang="en-US" sz="2000" b="1" dirty="0" smtClean="0"/>
              <a:t>に含まれないもの。</a:t>
            </a:r>
            <a:r>
              <a:rPr lang="en-GB" sz="2000" b="1" dirty="0" smtClean="0"/>
              <a:t> </a:t>
            </a:r>
            <a:endParaRPr lang="fr-LU" sz="2000" dirty="0"/>
          </a:p>
        </p:txBody>
      </p:sp>
      <p:pic>
        <p:nvPicPr>
          <p:cNvPr id="1024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41353696-4EE8-4DA9-B263-BCDCE63650EE}" type="slidenum">
              <a:rPr lang="de-AT" smtClean="0"/>
              <a:pPr>
                <a:defRPr/>
              </a:pPr>
              <a:t>20</a:t>
            </a:fld>
            <a:endParaRPr lang="de-A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188640"/>
            <a:ext cx="9144000" cy="612067"/>
          </a:xfrm>
        </p:spPr>
        <p:txBody>
          <a:bodyPr>
            <a:normAutofit/>
          </a:bodyPr>
          <a:lstStyle/>
          <a:p>
            <a:r>
              <a:rPr lang="de-DE" sz="3200" b="1" dirty="0" smtClean="0">
                <a:solidFill>
                  <a:srgbClr val="953D78"/>
                </a:solidFill>
              </a:rPr>
              <a:t>ENRIO</a:t>
            </a:r>
            <a:r>
              <a:rPr lang="ja-JP" altLang="en-US" sz="3200" b="1" dirty="0" smtClean="0">
                <a:solidFill>
                  <a:srgbClr val="953D78"/>
                </a:solidFill>
              </a:rPr>
              <a:t>のメンバー（</a:t>
            </a:r>
            <a:r>
              <a:rPr lang="de-DE" sz="3200" b="1" dirty="0" smtClean="0">
                <a:solidFill>
                  <a:srgbClr val="953D78"/>
                </a:solidFill>
              </a:rPr>
              <a:t>2016</a:t>
            </a:r>
            <a:r>
              <a:rPr lang="ja-JP" altLang="en-US" sz="3200" b="1" dirty="0" smtClean="0">
                <a:solidFill>
                  <a:srgbClr val="953D78"/>
                </a:solidFill>
              </a:rPr>
              <a:t>年）</a:t>
            </a:r>
            <a:endParaRPr lang="de-DE" sz="3200" b="1" dirty="0">
              <a:solidFill>
                <a:srgbClr val="953D78"/>
              </a:solidFill>
            </a:endParaRPr>
          </a:p>
        </p:txBody>
      </p:sp>
      <p:grpSp>
        <p:nvGrpSpPr>
          <p:cNvPr id="38" name="Gruppieren 37"/>
          <p:cNvGrpSpPr/>
          <p:nvPr/>
        </p:nvGrpSpPr>
        <p:grpSpPr>
          <a:xfrm>
            <a:off x="-35777" y="842808"/>
            <a:ext cx="5480722" cy="6015192"/>
            <a:chOff x="-35777" y="842808"/>
            <a:chExt cx="5480722" cy="6015192"/>
          </a:xfrm>
        </p:grpSpPr>
        <p:pic>
          <p:nvPicPr>
            <p:cNvPr id="39" name="Grafik 38"/>
            <p:cNvPicPr>
              <a:picLocks noChangeAspect="1"/>
            </p:cNvPicPr>
            <p:nvPr/>
          </p:nvPicPr>
          <p:blipFill rotWithShape="1">
            <a:blip r:embed="rId3">
              <a:extLst>
                <a:ext uri="{28A0092B-C50C-407E-A947-70E740481C1C}">
                  <a14:useLocalDpi xmlns:a14="http://schemas.microsoft.com/office/drawing/2010/main" val="0"/>
                </a:ext>
              </a:extLst>
            </a:blip>
            <a:srcRect r="32110"/>
            <a:stretch/>
          </p:blipFill>
          <p:spPr>
            <a:xfrm>
              <a:off x="1" y="842808"/>
              <a:ext cx="5444944" cy="6015192"/>
            </a:xfrm>
            <a:prstGeom prst="rect">
              <a:avLst/>
            </a:prstGeom>
          </p:spPr>
        </p:pic>
        <p:sp>
          <p:nvSpPr>
            <p:cNvPr id="40" name="Textfeld 4"/>
            <p:cNvSpPr txBox="1">
              <a:spLocks noChangeArrowheads="1"/>
            </p:cNvSpPr>
            <p:nvPr/>
          </p:nvSpPr>
          <p:spPr bwMode="auto">
            <a:xfrm>
              <a:off x="-35777" y="842808"/>
              <a:ext cx="1159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dirty="0" smtClean="0">
                  <a:solidFill>
                    <a:schemeClr val="bg1"/>
                  </a:solidFill>
                </a:rPr>
                <a:t>05/2015 </a:t>
              </a:r>
              <a:r>
                <a:rPr lang="de-DE" sz="800" dirty="0" err="1" smtClean="0">
                  <a:solidFill>
                    <a:schemeClr val="bg1"/>
                  </a:solidFill>
                </a:rPr>
                <a:t>by</a:t>
              </a:r>
              <a:r>
                <a:rPr lang="de-DE" sz="800" dirty="0" smtClean="0">
                  <a:solidFill>
                    <a:schemeClr val="bg1"/>
                  </a:solidFill>
                </a:rPr>
                <a:t> </a:t>
              </a:r>
              <a:r>
                <a:rPr lang="de-DE" sz="800" dirty="0" err="1">
                  <a:solidFill>
                    <a:schemeClr val="bg1"/>
                  </a:solidFill>
                </a:rPr>
                <a:t>OeAWI</a:t>
              </a:r>
              <a:endParaRPr lang="de-DE" sz="800" dirty="0">
                <a:solidFill>
                  <a:schemeClr val="bg1"/>
                </a:solidFill>
              </a:endParaRPr>
            </a:p>
          </p:txBody>
        </p:sp>
      </p:grpSp>
      <p:grpSp>
        <p:nvGrpSpPr>
          <p:cNvPr id="41" name="Gruppieren 40"/>
          <p:cNvGrpSpPr/>
          <p:nvPr/>
        </p:nvGrpSpPr>
        <p:grpSpPr>
          <a:xfrm>
            <a:off x="251520" y="782886"/>
            <a:ext cx="7673279" cy="5401924"/>
            <a:chOff x="251520" y="1065402"/>
            <a:chExt cx="7673279" cy="5401924"/>
          </a:xfrm>
        </p:grpSpPr>
        <p:sp>
          <p:nvSpPr>
            <p:cNvPr id="42" name="Textfeld 41"/>
            <p:cNvSpPr txBox="1"/>
            <p:nvPr/>
          </p:nvSpPr>
          <p:spPr>
            <a:xfrm>
              <a:off x="4385842" y="2703984"/>
              <a:ext cx="690214" cy="215444"/>
            </a:xfrm>
            <a:prstGeom prst="rect">
              <a:avLst/>
            </a:prstGeom>
            <a:noFill/>
          </p:spPr>
          <p:txBody>
            <a:bodyPr wrap="square" rtlCol="0">
              <a:spAutoFit/>
            </a:bodyPr>
            <a:lstStyle/>
            <a:p>
              <a:r>
                <a:rPr lang="de-DE" sz="800" b="1" dirty="0" err="1" smtClean="0"/>
                <a:t>ETAg</a:t>
              </a:r>
              <a:endParaRPr lang="de-DE" sz="800" b="1" dirty="0" smtClean="0"/>
            </a:p>
          </p:txBody>
        </p:sp>
        <p:sp>
          <p:nvSpPr>
            <p:cNvPr id="43" name="Textfeld 42"/>
            <p:cNvSpPr txBox="1"/>
            <p:nvPr/>
          </p:nvSpPr>
          <p:spPr>
            <a:xfrm>
              <a:off x="6316966" y="1065402"/>
              <a:ext cx="1607833" cy="338554"/>
            </a:xfrm>
            <a:prstGeom prst="rect">
              <a:avLst/>
            </a:prstGeom>
            <a:noFill/>
          </p:spPr>
          <p:txBody>
            <a:bodyPr wrap="square" rtlCol="0">
              <a:spAutoFit/>
            </a:bodyPr>
            <a:lstStyle/>
            <a:p>
              <a:r>
                <a:rPr lang="de-DE" sz="1600" b="1" dirty="0" smtClean="0">
                  <a:latin typeface="+mj-lt"/>
                </a:rPr>
                <a:t>Member</a:t>
              </a:r>
              <a:endParaRPr lang="de-DE" sz="1600" b="1" dirty="0">
                <a:latin typeface="+mj-lt"/>
              </a:endParaRPr>
            </a:p>
          </p:txBody>
        </p:sp>
        <p:sp>
          <p:nvSpPr>
            <p:cNvPr id="44" name="Textfeld 43"/>
            <p:cNvSpPr txBox="1"/>
            <p:nvPr/>
          </p:nvSpPr>
          <p:spPr>
            <a:xfrm>
              <a:off x="6325366" y="1332588"/>
              <a:ext cx="1342978" cy="338554"/>
            </a:xfrm>
            <a:prstGeom prst="rect">
              <a:avLst/>
            </a:prstGeom>
            <a:noFill/>
          </p:spPr>
          <p:txBody>
            <a:bodyPr wrap="square" rtlCol="0">
              <a:spAutoFit/>
            </a:bodyPr>
            <a:lstStyle/>
            <a:p>
              <a:r>
                <a:rPr lang="de-DE" sz="1600" b="1" dirty="0" smtClean="0">
                  <a:latin typeface="+mj-lt"/>
                </a:rPr>
                <a:t>Observer</a:t>
              </a:r>
              <a:endParaRPr lang="de-DE" sz="1600" b="1" dirty="0">
                <a:latin typeface="+mj-lt"/>
              </a:endParaRPr>
            </a:p>
          </p:txBody>
        </p:sp>
        <p:grpSp>
          <p:nvGrpSpPr>
            <p:cNvPr id="45" name="Gruppieren 44"/>
            <p:cNvGrpSpPr/>
            <p:nvPr/>
          </p:nvGrpSpPr>
          <p:grpSpPr>
            <a:xfrm>
              <a:off x="251520" y="1988840"/>
              <a:ext cx="4854599" cy="4478486"/>
              <a:chOff x="251520" y="1988840"/>
              <a:chExt cx="4854599" cy="4478486"/>
            </a:xfrm>
          </p:grpSpPr>
          <p:sp>
            <p:nvSpPr>
              <p:cNvPr id="46" name="Textfeld 45"/>
              <p:cNvSpPr txBox="1"/>
              <p:nvPr/>
            </p:nvSpPr>
            <p:spPr>
              <a:xfrm>
                <a:off x="3131840" y="2708920"/>
                <a:ext cx="720080" cy="215444"/>
              </a:xfrm>
              <a:prstGeom prst="rect">
                <a:avLst/>
              </a:prstGeom>
              <a:noFill/>
            </p:spPr>
            <p:txBody>
              <a:bodyPr wrap="square" rtlCol="0">
                <a:spAutoFit/>
              </a:bodyPr>
              <a:lstStyle/>
              <a:p>
                <a:r>
                  <a:rPr lang="de-DE" sz="800" b="1" dirty="0" smtClean="0"/>
                  <a:t> </a:t>
                </a:r>
                <a:endParaRPr lang="de-DE" sz="800" b="1" dirty="0"/>
              </a:p>
            </p:txBody>
          </p:sp>
          <p:sp>
            <p:nvSpPr>
              <p:cNvPr id="47" name="Textfeld 46"/>
              <p:cNvSpPr txBox="1"/>
              <p:nvPr/>
            </p:nvSpPr>
            <p:spPr>
              <a:xfrm>
                <a:off x="3131840" y="2492896"/>
                <a:ext cx="864096" cy="338554"/>
              </a:xfrm>
              <a:prstGeom prst="rect">
                <a:avLst/>
              </a:prstGeom>
              <a:noFill/>
            </p:spPr>
            <p:txBody>
              <a:bodyPr wrap="square" rtlCol="0">
                <a:spAutoFit/>
              </a:bodyPr>
              <a:lstStyle/>
              <a:p>
                <a:pPr algn="ctr"/>
                <a:r>
                  <a:rPr lang="de-DE" sz="800" b="1" dirty="0" smtClean="0"/>
                  <a:t>CEPN</a:t>
                </a:r>
              </a:p>
              <a:p>
                <a:pPr algn="ctr"/>
                <a:endParaRPr lang="de-DE" sz="800" b="1" dirty="0"/>
              </a:p>
            </p:txBody>
          </p:sp>
          <p:sp>
            <p:nvSpPr>
              <p:cNvPr id="48" name="Textfeld 47"/>
              <p:cNvSpPr txBox="1"/>
              <p:nvPr/>
            </p:nvSpPr>
            <p:spPr>
              <a:xfrm>
                <a:off x="3381401" y="4792216"/>
                <a:ext cx="614535" cy="215444"/>
              </a:xfrm>
              <a:prstGeom prst="rect">
                <a:avLst/>
              </a:prstGeom>
              <a:noFill/>
            </p:spPr>
            <p:txBody>
              <a:bodyPr wrap="square" rtlCol="0">
                <a:spAutoFit/>
              </a:bodyPr>
              <a:lstStyle/>
              <a:p>
                <a:r>
                  <a:rPr lang="de-DE" sz="800" b="1" dirty="0" err="1" smtClean="0"/>
                  <a:t>OeAWI</a:t>
                </a:r>
                <a:endParaRPr lang="de-DE" sz="800" b="1" dirty="0"/>
              </a:p>
            </p:txBody>
          </p:sp>
          <p:sp>
            <p:nvSpPr>
              <p:cNvPr id="49" name="Textfeld 48"/>
              <p:cNvSpPr txBox="1"/>
              <p:nvPr/>
            </p:nvSpPr>
            <p:spPr>
              <a:xfrm>
                <a:off x="1907704" y="4195827"/>
                <a:ext cx="792088" cy="307777"/>
              </a:xfrm>
              <a:prstGeom prst="rect">
                <a:avLst/>
              </a:prstGeom>
              <a:noFill/>
            </p:spPr>
            <p:txBody>
              <a:bodyPr wrap="square" rtlCol="0">
                <a:spAutoFit/>
              </a:bodyPr>
              <a:lstStyle/>
              <a:p>
                <a:pPr algn="ctr"/>
                <a:r>
                  <a:rPr lang="de-DE" sz="700" b="1" dirty="0" smtClean="0"/>
                  <a:t>VCWI</a:t>
                </a:r>
              </a:p>
              <a:p>
                <a:r>
                  <a:rPr lang="de-DE" sz="700" b="1" dirty="0" smtClean="0"/>
                  <a:t>               </a:t>
                </a:r>
                <a:endParaRPr lang="de-DE" sz="700" b="1" dirty="0"/>
              </a:p>
            </p:txBody>
          </p:sp>
          <p:sp>
            <p:nvSpPr>
              <p:cNvPr id="50" name="Textfeld 49"/>
              <p:cNvSpPr txBox="1"/>
              <p:nvPr/>
            </p:nvSpPr>
            <p:spPr>
              <a:xfrm>
                <a:off x="3635896" y="5152256"/>
                <a:ext cx="720080" cy="215444"/>
              </a:xfrm>
              <a:prstGeom prst="rect">
                <a:avLst/>
              </a:prstGeom>
              <a:noFill/>
            </p:spPr>
            <p:txBody>
              <a:bodyPr wrap="square" rtlCol="0">
                <a:spAutoFit/>
              </a:bodyPr>
              <a:lstStyle/>
              <a:p>
                <a:r>
                  <a:rPr lang="de-DE" sz="800" dirty="0" smtClean="0"/>
                  <a:t>  </a:t>
                </a:r>
                <a:r>
                  <a:rPr lang="de-DE" sz="800" b="1" dirty="0" smtClean="0"/>
                  <a:t>CESHE</a:t>
                </a:r>
                <a:endParaRPr lang="de-DE" sz="800" b="1" dirty="0"/>
              </a:p>
            </p:txBody>
          </p:sp>
          <p:sp>
            <p:nvSpPr>
              <p:cNvPr id="51" name="Textfeld 50"/>
              <p:cNvSpPr txBox="1"/>
              <p:nvPr/>
            </p:nvSpPr>
            <p:spPr>
              <a:xfrm>
                <a:off x="2708181" y="3208040"/>
                <a:ext cx="576064" cy="215444"/>
              </a:xfrm>
              <a:prstGeom prst="rect">
                <a:avLst/>
              </a:prstGeom>
              <a:noFill/>
            </p:spPr>
            <p:txBody>
              <a:bodyPr wrap="square" rtlCol="0">
                <a:spAutoFit/>
              </a:bodyPr>
              <a:lstStyle/>
              <a:p>
                <a:r>
                  <a:rPr lang="de-DE" sz="800" b="1" dirty="0" smtClean="0"/>
                  <a:t>  </a:t>
                </a:r>
                <a:r>
                  <a:rPr lang="de-DE" sz="700" b="1" dirty="0" smtClean="0"/>
                  <a:t>DCSD</a:t>
                </a:r>
                <a:endParaRPr lang="de-DE" sz="800" b="1" dirty="0"/>
              </a:p>
            </p:txBody>
          </p:sp>
          <p:sp>
            <p:nvSpPr>
              <p:cNvPr id="52" name="Textfeld 51"/>
              <p:cNvSpPr txBox="1"/>
              <p:nvPr/>
            </p:nvSpPr>
            <p:spPr>
              <a:xfrm>
                <a:off x="4283968" y="1988840"/>
                <a:ext cx="576064" cy="215444"/>
              </a:xfrm>
              <a:prstGeom prst="rect">
                <a:avLst/>
              </a:prstGeom>
              <a:noFill/>
            </p:spPr>
            <p:txBody>
              <a:bodyPr wrap="square" rtlCol="0">
                <a:spAutoFit/>
              </a:bodyPr>
              <a:lstStyle/>
              <a:p>
                <a:r>
                  <a:rPr lang="de-DE" sz="800" b="1" dirty="0" smtClean="0"/>
                  <a:t>TENK</a:t>
                </a:r>
                <a:endParaRPr lang="de-DE" sz="800" b="1" dirty="0"/>
              </a:p>
            </p:txBody>
          </p:sp>
          <p:sp>
            <p:nvSpPr>
              <p:cNvPr id="53" name="Textfeld 52"/>
              <p:cNvSpPr txBox="1"/>
              <p:nvPr/>
            </p:nvSpPr>
            <p:spPr>
              <a:xfrm>
                <a:off x="1691680" y="4616842"/>
                <a:ext cx="792088" cy="338554"/>
              </a:xfrm>
              <a:prstGeom prst="rect">
                <a:avLst/>
              </a:prstGeom>
              <a:noFill/>
            </p:spPr>
            <p:txBody>
              <a:bodyPr wrap="square" rtlCol="0">
                <a:spAutoFit/>
              </a:bodyPr>
              <a:lstStyle/>
              <a:p>
                <a:r>
                  <a:rPr lang="de-DE" sz="800" b="1" dirty="0" smtClean="0"/>
                  <a:t>CNRS</a:t>
                </a:r>
              </a:p>
              <a:p>
                <a:r>
                  <a:rPr lang="de-DE" sz="800" b="1" dirty="0" smtClean="0"/>
                  <a:t>INSERM</a:t>
                </a:r>
                <a:endParaRPr lang="de-DE" sz="800" b="1" dirty="0"/>
              </a:p>
            </p:txBody>
          </p:sp>
          <p:sp>
            <p:nvSpPr>
              <p:cNvPr id="54" name="Textfeld 53"/>
              <p:cNvSpPr txBox="1"/>
              <p:nvPr/>
            </p:nvSpPr>
            <p:spPr>
              <a:xfrm>
                <a:off x="2483768" y="4144144"/>
                <a:ext cx="955339" cy="215444"/>
              </a:xfrm>
              <a:prstGeom prst="rect">
                <a:avLst/>
              </a:prstGeom>
              <a:noFill/>
            </p:spPr>
            <p:txBody>
              <a:bodyPr wrap="square" rtlCol="0">
                <a:spAutoFit/>
              </a:bodyPr>
              <a:lstStyle/>
              <a:p>
                <a:r>
                  <a:rPr lang="de-DE" sz="800" b="1" dirty="0" smtClean="0"/>
                  <a:t>OMBUDSMAN</a:t>
                </a:r>
                <a:endParaRPr lang="de-DE" sz="800" b="1" dirty="0"/>
              </a:p>
            </p:txBody>
          </p:sp>
          <p:sp>
            <p:nvSpPr>
              <p:cNvPr id="55" name="Textfeld 54"/>
              <p:cNvSpPr txBox="1"/>
              <p:nvPr/>
            </p:nvSpPr>
            <p:spPr>
              <a:xfrm>
                <a:off x="899592" y="3444970"/>
                <a:ext cx="432048" cy="338554"/>
              </a:xfrm>
              <a:prstGeom prst="rect">
                <a:avLst/>
              </a:prstGeom>
              <a:noFill/>
            </p:spPr>
            <p:txBody>
              <a:bodyPr wrap="square" rtlCol="0">
                <a:spAutoFit/>
              </a:bodyPr>
              <a:lstStyle/>
              <a:p>
                <a:r>
                  <a:rPr lang="de-DE" sz="800" b="1" dirty="0" smtClean="0"/>
                  <a:t>HRB</a:t>
                </a:r>
              </a:p>
              <a:p>
                <a:r>
                  <a:rPr lang="de-DE" sz="800" b="1" dirty="0" smtClean="0"/>
                  <a:t>RIA</a:t>
                </a:r>
                <a:endParaRPr lang="de-DE" sz="800" b="1" dirty="0"/>
              </a:p>
            </p:txBody>
          </p:sp>
          <p:sp>
            <p:nvSpPr>
              <p:cNvPr id="56" name="Textfeld 55"/>
              <p:cNvSpPr txBox="1"/>
              <p:nvPr/>
            </p:nvSpPr>
            <p:spPr>
              <a:xfrm>
                <a:off x="2843808" y="5373216"/>
                <a:ext cx="595299" cy="215444"/>
              </a:xfrm>
              <a:prstGeom prst="rect">
                <a:avLst/>
              </a:prstGeom>
              <a:noFill/>
            </p:spPr>
            <p:txBody>
              <a:bodyPr wrap="square" rtlCol="0">
                <a:spAutoFit/>
              </a:bodyPr>
              <a:lstStyle/>
              <a:p>
                <a:r>
                  <a:rPr lang="de-DE" sz="800" b="1" dirty="0" smtClean="0"/>
                  <a:t>CNR</a:t>
                </a:r>
                <a:endParaRPr lang="de-DE" sz="800" b="1" dirty="0"/>
              </a:p>
            </p:txBody>
          </p:sp>
          <p:sp>
            <p:nvSpPr>
              <p:cNvPr id="57" name="Textfeld 56"/>
              <p:cNvSpPr txBox="1"/>
              <p:nvPr/>
            </p:nvSpPr>
            <p:spPr>
              <a:xfrm>
                <a:off x="2322974" y="4375557"/>
                <a:ext cx="648072" cy="200055"/>
              </a:xfrm>
              <a:prstGeom prst="rect">
                <a:avLst/>
              </a:prstGeom>
              <a:noFill/>
            </p:spPr>
            <p:txBody>
              <a:bodyPr wrap="square" rtlCol="0">
                <a:spAutoFit/>
              </a:bodyPr>
              <a:lstStyle/>
              <a:p>
                <a:r>
                  <a:rPr lang="de-DE" sz="700" b="1" dirty="0" smtClean="0"/>
                  <a:t>FNR</a:t>
                </a:r>
                <a:endParaRPr lang="de-DE" sz="700" b="1" dirty="0"/>
              </a:p>
            </p:txBody>
          </p:sp>
          <p:sp>
            <p:nvSpPr>
              <p:cNvPr id="58" name="Textfeld 57"/>
              <p:cNvSpPr txBox="1"/>
              <p:nvPr/>
            </p:nvSpPr>
            <p:spPr>
              <a:xfrm>
                <a:off x="2043720" y="3928120"/>
                <a:ext cx="800088" cy="215444"/>
              </a:xfrm>
              <a:prstGeom prst="rect">
                <a:avLst/>
              </a:prstGeom>
              <a:noFill/>
            </p:spPr>
            <p:txBody>
              <a:bodyPr wrap="square" rtlCol="0">
                <a:spAutoFit/>
              </a:bodyPr>
              <a:lstStyle/>
              <a:p>
                <a:r>
                  <a:rPr lang="de-DE" sz="800" b="1" dirty="0" smtClean="0"/>
                  <a:t>       LOWI</a:t>
                </a:r>
                <a:endParaRPr lang="de-DE" sz="800" b="1" dirty="0"/>
              </a:p>
            </p:txBody>
          </p:sp>
          <p:sp>
            <p:nvSpPr>
              <p:cNvPr id="59" name="Textfeld 58"/>
              <p:cNvSpPr txBox="1"/>
              <p:nvPr/>
            </p:nvSpPr>
            <p:spPr>
              <a:xfrm>
                <a:off x="2483768" y="2349460"/>
                <a:ext cx="864096" cy="215444"/>
              </a:xfrm>
              <a:prstGeom prst="rect">
                <a:avLst/>
              </a:prstGeom>
              <a:noFill/>
            </p:spPr>
            <p:txBody>
              <a:bodyPr wrap="square" rtlCol="0">
                <a:spAutoFit/>
              </a:bodyPr>
              <a:lstStyle/>
              <a:p>
                <a:r>
                  <a:rPr lang="de-DE" sz="800" b="1" dirty="0" smtClean="0"/>
                  <a:t>       ETIKKOM</a:t>
                </a:r>
                <a:endParaRPr lang="de-DE" sz="800" b="1" dirty="0"/>
              </a:p>
            </p:txBody>
          </p:sp>
          <p:sp>
            <p:nvSpPr>
              <p:cNvPr id="60" name="Textfeld 59"/>
              <p:cNvSpPr txBox="1"/>
              <p:nvPr/>
            </p:nvSpPr>
            <p:spPr>
              <a:xfrm>
                <a:off x="3923928" y="3856112"/>
                <a:ext cx="792088" cy="215444"/>
              </a:xfrm>
              <a:prstGeom prst="rect">
                <a:avLst/>
              </a:prstGeom>
              <a:noFill/>
            </p:spPr>
            <p:txBody>
              <a:bodyPr wrap="square" rtlCol="0">
                <a:spAutoFit/>
              </a:bodyPr>
              <a:lstStyle/>
              <a:p>
                <a:r>
                  <a:rPr lang="de-DE" sz="800" b="1" dirty="0" smtClean="0"/>
                  <a:t>PAN</a:t>
                </a:r>
                <a:endParaRPr lang="de-DE" sz="800" b="1" dirty="0"/>
              </a:p>
            </p:txBody>
          </p:sp>
          <p:sp>
            <p:nvSpPr>
              <p:cNvPr id="61" name="Textfeld 60"/>
              <p:cNvSpPr txBox="1"/>
              <p:nvPr/>
            </p:nvSpPr>
            <p:spPr>
              <a:xfrm>
                <a:off x="3851920" y="4576192"/>
                <a:ext cx="792088" cy="215444"/>
              </a:xfrm>
              <a:prstGeom prst="rect">
                <a:avLst/>
              </a:prstGeom>
              <a:noFill/>
            </p:spPr>
            <p:txBody>
              <a:bodyPr wrap="square" rtlCol="0">
                <a:spAutoFit/>
              </a:bodyPr>
              <a:lstStyle/>
              <a:p>
                <a:r>
                  <a:rPr lang="de-DE" sz="800" b="1" dirty="0" smtClean="0"/>
                  <a:t>   SRDA</a:t>
                </a:r>
                <a:endParaRPr lang="de-DE" sz="800" b="1" dirty="0"/>
              </a:p>
            </p:txBody>
          </p:sp>
          <p:sp>
            <p:nvSpPr>
              <p:cNvPr id="62" name="Textfeld 61"/>
              <p:cNvSpPr txBox="1"/>
              <p:nvPr/>
            </p:nvSpPr>
            <p:spPr>
              <a:xfrm>
                <a:off x="563250" y="5732676"/>
                <a:ext cx="820092" cy="215444"/>
              </a:xfrm>
              <a:prstGeom prst="rect">
                <a:avLst/>
              </a:prstGeom>
              <a:noFill/>
            </p:spPr>
            <p:txBody>
              <a:bodyPr wrap="square" rtlCol="0">
                <a:spAutoFit/>
              </a:bodyPr>
              <a:lstStyle/>
              <a:p>
                <a:r>
                  <a:rPr lang="de-DE" sz="800" b="1" dirty="0" smtClean="0"/>
                  <a:t>   CSIC</a:t>
                </a:r>
                <a:endParaRPr lang="de-DE" sz="800" b="1" dirty="0"/>
              </a:p>
            </p:txBody>
          </p:sp>
          <p:sp>
            <p:nvSpPr>
              <p:cNvPr id="63" name="Textfeld 62"/>
              <p:cNvSpPr txBox="1"/>
              <p:nvPr/>
            </p:nvSpPr>
            <p:spPr>
              <a:xfrm>
                <a:off x="2511772" y="4936232"/>
                <a:ext cx="548060" cy="215444"/>
              </a:xfrm>
              <a:prstGeom prst="rect">
                <a:avLst/>
              </a:prstGeom>
              <a:noFill/>
            </p:spPr>
            <p:txBody>
              <a:bodyPr wrap="square" rtlCol="0">
                <a:spAutoFit/>
              </a:bodyPr>
              <a:lstStyle/>
              <a:p>
                <a:r>
                  <a:rPr lang="de-DE" sz="800" b="1" dirty="0" smtClean="0"/>
                  <a:t>SA</a:t>
                </a:r>
                <a:endParaRPr lang="de-DE" sz="800" b="1" dirty="0"/>
              </a:p>
            </p:txBody>
          </p:sp>
          <p:sp>
            <p:nvSpPr>
              <p:cNvPr id="64" name="Textfeld 63"/>
              <p:cNvSpPr txBox="1"/>
              <p:nvPr/>
            </p:nvSpPr>
            <p:spPr>
              <a:xfrm>
                <a:off x="1267632" y="3784104"/>
                <a:ext cx="856096" cy="215444"/>
              </a:xfrm>
              <a:prstGeom prst="rect">
                <a:avLst/>
              </a:prstGeom>
              <a:noFill/>
            </p:spPr>
            <p:txBody>
              <a:bodyPr wrap="square" rtlCol="0">
                <a:spAutoFit/>
              </a:bodyPr>
              <a:lstStyle/>
              <a:p>
                <a:r>
                  <a:rPr lang="de-DE" sz="800" b="1" dirty="0" smtClean="0"/>
                  <a:t>       </a:t>
                </a:r>
                <a:r>
                  <a:rPr lang="en-US" sz="800" b="1" dirty="0" smtClean="0"/>
                  <a:t>UK</a:t>
                </a:r>
                <a:r>
                  <a:rPr lang="de-DE" sz="800" b="1" dirty="0" smtClean="0"/>
                  <a:t>RIO</a:t>
                </a:r>
                <a:endParaRPr lang="de-DE" sz="800" b="1" dirty="0"/>
              </a:p>
            </p:txBody>
          </p:sp>
          <p:sp>
            <p:nvSpPr>
              <p:cNvPr id="65" name="Textfeld 64"/>
              <p:cNvSpPr txBox="1"/>
              <p:nvPr/>
            </p:nvSpPr>
            <p:spPr>
              <a:xfrm>
                <a:off x="2857152" y="3784104"/>
                <a:ext cx="418704" cy="215444"/>
              </a:xfrm>
              <a:prstGeom prst="rect">
                <a:avLst/>
              </a:prstGeom>
              <a:noFill/>
            </p:spPr>
            <p:txBody>
              <a:bodyPr wrap="none" rtlCol="0">
                <a:spAutoFit/>
              </a:bodyPr>
              <a:lstStyle/>
              <a:p>
                <a:r>
                  <a:rPr lang="de-DE" sz="800" b="1" dirty="0" err="1" smtClean="0"/>
                  <a:t>SciInt</a:t>
                </a:r>
                <a:endParaRPr lang="de-DE" sz="800" b="1" dirty="0"/>
              </a:p>
            </p:txBody>
          </p:sp>
          <p:sp>
            <p:nvSpPr>
              <p:cNvPr id="66" name="Textfeld 65"/>
              <p:cNvSpPr txBox="1"/>
              <p:nvPr/>
            </p:nvSpPr>
            <p:spPr>
              <a:xfrm>
                <a:off x="251520" y="5717548"/>
                <a:ext cx="648072" cy="236988"/>
              </a:xfrm>
              <a:prstGeom prst="rect">
                <a:avLst/>
              </a:prstGeom>
              <a:noFill/>
            </p:spPr>
            <p:txBody>
              <a:bodyPr wrap="square" rtlCol="0">
                <a:spAutoFit/>
              </a:bodyPr>
              <a:lstStyle/>
              <a:p>
                <a:r>
                  <a:rPr lang="de-DE" sz="800" b="1" dirty="0" smtClean="0"/>
                  <a:t>FCT</a:t>
                </a:r>
                <a:endParaRPr lang="de-AT" sz="800" b="1" dirty="0"/>
              </a:p>
            </p:txBody>
          </p:sp>
          <p:sp>
            <p:nvSpPr>
              <p:cNvPr id="67" name="Textfeld 66"/>
              <p:cNvSpPr txBox="1"/>
              <p:nvPr/>
            </p:nvSpPr>
            <p:spPr>
              <a:xfrm>
                <a:off x="3419872" y="4360168"/>
                <a:ext cx="792088" cy="215444"/>
              </a:xfrm>
              <a:prstGeom prst="rect">
                <a:avLst/>
              </a:prstGeom>
              <a:noFill/>
            </p:spPr>
            <p:txBody>
              <a:bodyPr wrap="square" rtlCol="0">
                <a:spAutoFit/>
              </a:bodyPr>
              <a:lstStyle/>
              <a:p>
                <a:r>
                  <a:rPr lang="de-DE" sz="800" b="1" dirty="0" smtClean="0"/>
                  <a:t>AV CR</a:t>
                </a:r>
                <a:endParaRPr lang="de-DE" sz="800" b="1" dirty="0"/>
              </a:p>
            </p:txBody>
          </p:sp>
          <p:sp>
            <p:nvSpPr>
              <p:cNvPr id="68" name="Textfeld 67"/>
              <p:cNvSpPr txBox="1"/>
              <p:nvPr/>
            </p:nvSpPr>
            <p:spPr>
              <a:xfrm>
                <a:off x="3400637" y="5080248"/>
                <a:ext cx="595299" cy="215444"/>
              </a:xfrm>
              <a:prstGeom prst="rect">
                <a:avLst/>
              </a:prstGeom>
              <a:noFill/>
            </p:spPr>
            <p:txBody>
              <a:bodyPr wrap="square" rtlCol="0">
                <a:spAutoFit/>
              </a:bodyPr>
              <a:lstStyle/>
              <a:p>
                <a:r>
                  <a:rPr lang="de-DE" sz="800" b="1" dirty="0" smtClean="0"/>
                  <a:t>CWS</a:t>
                </a:r>
                <a:endParaRPr lang="de-DE" sz="800" b="1" dirty="0"/>
              </a:p>
            </p:txBody>
          </p:sp>
          <p:sp>
            <p:nvSpPr>
              <p:cNvPr id="69" name="Textfeld 68"/>
              <p:cNvSpPr txBox="1"/>
              <p:nvPr/>
            </p:nvSpPr>
            <p:spPr>
              <a:xfrm>
                <a:off x="4510820" y="6015772"/>
                <a:ext cx="595299" cy="184666"/>
              </a:xfrm>
              <a:prstGeom prst="rect">
                <a:avLst/>
              </a:prstGeom>
              <a:noFill/>
            </p:spPr>
            <p:txBody>
              <a:bodyPr wrap="square" rtlCol="0">
                <a:spAutoFit/>
              </a:bodyPr>
              <a:lstStyle/>
              <a:p>
                <a:pPr algn="ctr"/>
                <a:r>
                  <a:rPr lang="de-DE" sz="600" b="1" dirty="0" err="1" smtClean="0"/>
                  <a:t>EARTHnet</a:t>
                </a:r>
                <a:endParaRPr lang="de-DE" sz="600" b="1" dirty="0"/>
              </a:p>
            </p:txBody>
          </p:sp>
          <p:sp>
            <p:nvSpPr>
              <p:cNvPr id="70" name="Textfeld 69"/>
              <p:cNvSpPr txBox="1"/>
              <p:nvPr/>
            </p:nvSpPr>
            <p:spPr>
              <a:xfrm>
                <a:off x="4480757" y="6295331"/>
                <a:ext cx="595299" cy="171995"/>
              </a:xfrm>
              <a:prstGeom prst="rect">
                <a:avLst/>
              </a:prstGeom>
              <a:noFill/>
            </p:spPr>
            <p:txBody>
              <a:bodyPr wrap="square" rtlCol="0">
                <a:spAutoFit/>
              </a:bodyPr>
              <a:lstStyle/>
              <a:p>
                <a:pPr algn="ctr"/>
                <a:r>
                  <a:rPr lang="de-DE" sz="600" b="1" dirty="0" smtClean="0"/>
                  <a:t>RCR-</a:t>
                </a:r>
                <a:r>
                  <a:rPr lang="de-DE" sz="600" b="1" dirty="0" err="1" smtClean="0"/>
                  <a:t>Greece</a:t>
                </a:r>
                <a:endParaRPr lang="de-DE" sz="600" b="1" dirty="0"/>
              </a:p>
            </p:txBody>
          </p:sp>
        </p:grpSp>
      </p:grpSp>
      <p:grpSp>
        <p:nvGrpSpPr>
          <p:cNvPr id="71" name="Gruppieren 70"/>
          <p:cNvGrpSpPr/>
          <p:nvPr/>
        </p:nvGrpSpPr>
        <p:grpSpPr>
          <a:xfrm>
            <a:off x="5097694" y="822766"/>
            <a:ext cx="4182431" cy="6555641"/>
            <a:chOff x="5070089" y="-27384"/>
            <a:chExt cx="4182431" cy="6555641"/>
          </a:xfrm>
        </p:grpSpPr>
        <p:sp>
          <p:nvSpPr>
            <p:cNvPr id="72" name="Textfeld 71"/>
            <p:cNvSpPr txBox="1"/>
            <p:nvPr/>
          </p:nvSpPr>
          <p:spPr>
            <a:xfrm>
              <a:off x="5070089" y="-27384"/>
              <a:ext cx="4182431" cy="6555641"/>
            </a:xfrm>
            <a:prstGeom prst="rect">
              <a:avLst/>
            </a:prstGeom>
            <a:solidFill>
              <a:schemeClr val="accent1">
                <a:lumMod val="40000"/>
                <a:lumOff val="60000"/>
              </a:schemeClr>
            </a:solidFill>
          </p:spPr>
          <p:txBody>
            <a:bodyPr wrap="square" rtlCol="0">
              <a:spAutoFit/>
            </a:bodyPr>
            <a:lstStyle/>
            <a:p>
              <a:r>
                <a:rPr lang="de-DE" sz="1000" b="1" dirty="0" smtClean="0">
                  <a:solidFill>
                    <a:srgbClr val="7030A0"/>
                  </a:solidFill>
                </a:rPr>
                <a:t>	</a:t>
              </a:r>
            </a:p>
            <a:p>
              <a:r>
                <a:rPr lang="de-DE" sz="1000" b="1" dirty="0" smtClean="0">
                  <a:solidFill>
                    <a:schemeClr val="bg1">
                      <a:lumMod val="65000"/>
                    </a:schemeClr>
                  </a:solidFill>
                </a:rPr>
                <a:t>	</a:t>
              </a:r>
              <a:r>
                <a:rPr lang="de-DE" sz="1000" b="1" dirty="0" smtClean="0">
                  <a:solidFill>
                    <a:schemeClr val="bg1">
                      <a:lumMod val="65000"/>
                    </a:schemeClr>
                  </a:solidFill>
                  <a:sym typeface="Wingdings"/>
                </a:rPr>
                <a:t> </a:t>
              </a:r>
              <a:r>
                <a:rPr lang="de-DE" sz="1600" b="1" dirty="0" smtClean="0">
                  <a:solidFill>
                    <a:schemeClr val="bg1">
                      <a:lumMod val="65000"/>
                    </a:schemeClr>
                  </a:solidFill>
                  <a:sym typeface="Wingdings"/>
                </a:rPr>
                <a:t></a:t>
              </a:r>
              <a:r>
                <a:rPr lang="de-DE" sz="1000" b="1" dirty="0" smtClean="0">
                  <a:solidFill>
                    <a:schemeClr val="bg1">
                      <a:lumMod val="50000"/>
                    </a:schemeClr>
                  </a:solidFill>
                </a:rPr>
                <a:t/>
              </a:r>
              <a:br>
                <a:rPr lang="de-DE" sz="1000" b="1" dirty="0" smtClean="0">
                  <a:solidFill>
                    <a:schemeClr val="bg1">
                      <a:lumMod val="50000"/>
                    </a:schemeClr>
                  </a:solidFill>
                </a:rPr>
              </a:br>
              <a:r>
                <a:rPr lang="de-DE" sz="1000" b="1" dirty="0" smtClean="0">
                  <a:solidFill>
                    <a:schemeClr val="bg1">
                      <a:lumMod val="50000"/>
                    </a:schemeClr>
                  </a:solidFill>
                </a:rPr>
                <a:t>	 </a:t>
              </a:r>
              <a:r>
                <a:rPr lang="de-DE" b="1" dirty="0" smtClean="0">
                  <a:solidFill>
                    <a:srgbClr val="F7B3CD"/>
                  </a:solidFill>
                  <a:sym typeface="Wingdings"/>
                </a:rPr>
                <a:t> </a:t>
              </a:r>
              <a:endParaRPr lang="de-DE" sz="1000" dirty="0"/>
            </a:p>
            <a:p>
              <a:endParaRPr lang="de-DE" sz="900" dirty="0" smtClean="0"/>
            </a:p>
            <a:p>
              <a:endParaRPr lang="de-DE" sz="900" dirty="0"/>
            </a:p>
            <a:p>
              <a:r>
                <a:rPr lang="de-DE" sz="900" dirty="0" smtClean="0"/>
                <a:t>	</a:t>
              </a:r>
              <a:r>
                <a:rPr lang="ja-JP" altLang="en-US" sz="1600" b="1" dirty="0" smtClean="0">
                  <a:latin typeface="+mj-lt"/>
                </a:rPr>
                <a:t>略語</a:t>
              </a:r>
              <a:endParaRPr lang="de-DE" sz="1600" b="1" dirty="0" smtClean="0">
                <a:latin typeface="+mj-lt"/>
              </a:endParaRPr>
            </a:p>
            <a:p>
              <a:endParaRPr lang="de-DE" sz="900" dirty="0" smtClean="0"/>
            </a:p>
            <a:p>
              <a:r>
                <a:rPr lang="ja-JP" altLang="en-US" sz="900" b="1" dirty="0" smtClean="0"/>
                <a:t>オーストリア</a:t>
              </a:r>
              <a:r>
                <a:rPr lang="de-DE" sz="900" dirty="0" smtClean="0"/>
                <a:t>	OeAWI Austrian Agency for Research Integrity</a:t>
              </a:r>
            </a:p>
            <a:p>
              <a:r>
                <a:rPr lang="ja-JP" altLang="en-US" sz="900" b="1" dirty="0" smtClean="0"/>
                <a:t>ベルギー</a:t>
              </a:r>
              <a:r>
                <a:rPr lang="de-DE" sz="900" dirty="0" smtClean="0"/>
                <a:t>	VCWI Flemish Commission for </a:t>
              </a:r>
              <a:r>
                <a:rPr lang="en-US" sz="900" dirty="0" smtClean="0"/>
                <a:t>Research Integrity</a:t>
              </a:r>
              <a:endParaRPr lang="de-DE" sz="900" dirty="0" smtClean="0"/>
            </a:p>
            <a:p>
              <a:r>
                <a:rPr lang="ja-JP" altLang="en-US" sz="900" b="1" dirty="0" smtClean="0"/>
                <a:t>クロアチア</a:t>
              </a:r>
              <a:r>
                <a:rPr lang="de-DE" sz="900" dirty="0" smtClean="0"/>
                <a:t>	CESHE </a:t>
              </a:r>
              <a:r>
                <a:rPr lang="de-DE" sz="900" dirty="0" err="1" smtClean="0"/>
                <a:t>Croatian</a:t>
              </a:r>
              <a:r>
                <a:rPr lang="de-DE" sz="900" dirty="0" smtClean="0"/>
                <a:t> </a:t>
              </a:r>
              <a:r>
                <a:rPr lang="de-DE" sz="900" dirty="0" err="1" smtClean="0"/>
                <a:t>Committee</a:t>
              </a:r>
              <a:r>
                <a:rPr lang="de-DE" sz="900" dirty="0" smtClean="0"/>
                <a:t> on </a:t>
              </a:r>
              <a:r>
                <a:rPr lang="de-DE" sz="900" dirty="0" err="1" smtClean="0"/>
                <a:t>Ethics</a:t>
              </a:r>
              <a:r>
                <a:rPr lang="de-DE" sz="900" dirty="0" smtClean="0"/>
                <a:t> in Science </a:t>
              </a:r>
              <a:r>
                <a:rPr lang="de-DE" sz="900" dirty="0" err="1" smtClean="0"/>
                <a:t>and</a:t>
              </a:r>
              <a:r>
                <a:rPr lang="de-DE" sz="900" dirty="0" smtClean="0"/>
                <a:t> 	Higher Education </a:t>
              </a:r>
            </a:p>
            <a:p>
              <a:r>
                <a:rPr lang="ja-JP" altLang="en-US" sz="900" b="1" dirty="0" smtClean="0"/>
                <a:t>チェコ共和国</a:t>
              </a:r>
              <a:r>
                <a:rPr lang="de-DE" sz="900" dirty="0" smtClean="0"/>
                <a:t>	</a:t>
              </a:r>
              <a:r>
                <a:rPr lang="en-US" sz="900" dirty="0"/>
                <a:t>Academy of Sciences of the Czech </a:t>
              </a:r>
              <a:r>
                <a:rPr lang="en-US" sz="900" dirty="0" smtClean="0"/>
                <a:t>Republic</a:t>
              </a:r>
              <a:endParaRPr lang="de-DE" sz="900" dirty="0" smtClean="0"/>
            </a:p>
            <a:p>
              <a:r>
                <a:rPr lang="ja-JP" altLang="en-US" sz="900" b="1" dirty="0" smtClean="0"/>
                <a:t>デンマーク</a:t>
              </a:r>
              <a:r>
                <a:rPr lang="de-DE" sz="900" dirty="0" smtClean="0"/>
                <a:t>	DCSD </a:t>
              </a:r>
              <a:r>
                <a:rPr lang="de-DE" sz="900" dirty="0" err="1" smtClean="0"/>
                <a:t>Danish</a:t>
              </a:r>
              <a:r>
                <a:rPr lang="de-DE" sz="900" dirty="0" smtClean="0"/>
                <a:t> </a:t>
              </a:r>
              <a:r>
                <a:rPr lang="de-DE" sz="900" dirty="0" err="1" smtClean="0"/>
                <a:t>Committees</a:t>
              </a:r>
              <a:r>
                <a:rPr lang="de-DE" sz="900" dirty="0" smtClean="0"/>
                <a:t> on Scientific </a:t>
              </a:r>
              <a:r>
                <a:rPr lang="de-DE" sz="900" dirty="0" err="1" smtClean="0"/>
                <a:t>Dishonesty</a:t>
              </a:r>
              <a:endParaRPr lang="de-DE" sz="900" dirty="0" smtClean="0"/>
            </a:p>
            <a:p>
              <a:r>
                <a:rPr lang="ja-JP" altLang="en-US" sz="900" b="1" dirty="0" smtClean="0"/>
                <a:t>エストニア</a:t>
              </a:r>
              <a:r>
                <a:rPr lang="de-DE" sz="900" b="1" dirty="0" smtClean="0"/>
                <a:t>	</a:t>
              </a:r>
              <a:r>
                <a:rPr lang="de-DE" sz="900" dirty="0" err="1" smtClean="0"/>
                <a:t>ETAg</a:t>
              </a:r>
              <a:r>
                <a:rPr lang="de-DE" sz="900" dirty="0" smtClean="0"/>
                <a:t> </a:t>
              </a:r>
              <a:r>
                <a:rPr lang="de-DE" sz="900" dirty="0" err="1" smtClean="0"/>
                <a:t>Estonian</a:t>
              </a:r>
              <a:r>
                <a:rPr lang="de-DE" sz="900" dirty="0" smtClean="0"/>
                <a:t> Research Council</a:t>
              </a:r>
            </a:p>
            <a:p>
              <a:r>
                <a:rPr lang="ja-JP" altLang="en-US" sz="900" b="1" dirty="0" smtClean="0"/>
                <a:t>フィンランド</a:t>
              </a:r>
              <a:r>
                <a:rPr lang="de-DE" sz="900" dirty="0" smtClean="0"/>
                <a:t>	TENK Finnish Advisory Board on Research Integrity</a:t>
              </a:r>
            </a:p>
            <a:p>
              <a:r>
                <a:rPr lang="ja-JP" altLang="en-US" sz="900" b="1" dirty="0" smtClean="0"/>
                <a:t>フランス</a:t>
              </a:r>
              <a:r>
                <a:rPr lang="de-DE" sz="900" dirty="0" smtClean="0"/>
                <a:t>	CNRS </a:t>
              </a:r>
              <a:r>
                <a:rPr lang="de-DE" sz="900" dirty="0" err="1" smtClean="0"/>
                <a:t>Centre</a:t>
              </a:r>
              <a:r>
                <a:rPr lang="de-DE" sz="900" dirty="0" smtClean="0"/>
                <a:t> national de la </a:t>
              </a:r>
              <a:r>
                <a:rPr lang="de-DE" sz="900" dirty="0" err="1" smtClean="0"/>
                <a:t>recherche</a:t>
              </a:r>
              <a:r>
                <a:rPr lang="de-DE" sz="900" dirty="0" smtClean="0"/>
                <a:t> </a:t>
              </a:r>
              <a:r>
                <a:rPr lang="de-DE" sz="900" dirty="0" err="1" smtClean="0"/>
                <a:t>scientifique</a:t>
              </a:r>
              <a:endParaRPr lang="de-DE" sz="900" dirty="0" smtClean="0"/>
            </a:p>
            <a:p>
              <a:r>
                <a:rPr lang="de-DE" sz="900" dirty="0" smtClean="0"/>
                <a:t>	INSERM Institut national de la </a:t>
              </a:r>
              <a:r>
                <a:rPr lang="de-DE" sz="900" dirty="0" err="1" smtClean="0"/>
                <a:t>santé</a:t>
              </a:r>
              <a:r>
                <a:rPr lang="de-DE" sz="900" dirty="0" smtClean="0"/>
                <a:t> et de la </a:t>
              </a:r>
              <a:r>
                <a:rPr lang="de-DE" sz="900" dirty="0" err="1" smtClean="0"/>
                <a:t>recherche</a:t>
              </a:r>
              <a:r>
                <a:rPr lang="de-DE" sz="900" dirty="0" smtClean="0"/>
                <a:t> 	</a:t>
              </a:r>
              <a:r>
                <a:rPr lang="de-DE" sz="900" dirty="0" err="1" smtClean="0"/>
                <a:t>médicale</a:t>
              </a:r>
              <a:endParaRPr lang="de-DE" sz="900" dirty="0" smtClean="0"/>
            </a:p>
            <a:p>
              <a:r>
                <a:rPr lang="ja-JP" altLang="en-US" sz="900" b="1" dirty="0" smtClean="0"/>
                <a:t>ドイツ</a:t>
              </a:r>
              <a:r>
                <a:rPr lang="de-DE" sz="900" dirty="0" smtClean="0"/>
                <a:t>	OMBUDSMAN </a:t>
              </a:r>
              <a:r>
                <a:rPr lang="de-DE" sz="900" dirty="0" err="1" smtClean="0"/>
                <a:t>Ombudsman</a:t>
              </a:r>
              <a:r>
                <a:rPr lang="de-DE" sz="900" dirty="0" smtClean="0"/>
                <a:t> für die Wissenschaft</a:t>
              </a:r>
            </a:p>
            <a:p>
              <a:r>
                <a:rPr lang="de-DE" sz="900" dirty="0" smtClean="0"/>
                <a:t>	</a:t>
              </a:r>
              <a:r>
                <a:rPr lang="de-DE" sz="900" dirty="0" err="1" smtClean="0"/>
                <a:t>SciInt</a:t>
              </a:r>
              <a:r>
                <a:rPr lang="de-DE" sz="900" dirty="0" smtClean="0"/>
                <a:t> Scientificintegrity.de</a:t>
              </a:r>
            </a:p>
            <a:p>
              <a:r>
                <a:rPr lang="ja-JP" altLang="en-US" sz="900" b="1" dirty="0" smtClean="0"/>
                <a:t>ギリシャ</a:t>
              </a:r>
              <a:r>
                <a:rPr lang="de-DE" sz="900" dirty="0" smtClean="0"/>
                <a:t>	</a:t>
              </a:r>
              <a:r>
                <a:rPr lang="de-DE" sz="900" dirty="0" err="1"/>
                <a:t>EARTHnet</a:t>
              </a:r>
              <a:endParaRPr lang="de-DE" sz="900" dirty="0"/>
            </a:p>
            <a:p>
              <a:r>
                <a:rPr lang="de-DE" sz="900" dirty="0" smtClean="0"/>
                <a:t>	RCR-</a:t>
              </a:r>
              <a:r>
                <a:rPr lang="de-DE" sz="900" dirty="0" err="1" smtClean="0"/>
                <a:t>Greece</a:t>
              </a:r>
              <a:endParaRPr lang="de-DE" sz="900" dirty="0" smtClean="0"/>
            </a:p>
            <a:p>
              <a:r>
                <a:rPr lang="de-DE" sz="900" dirty="0" smtClean="0"/>
                <a:t>	</a:t>
              </a:r>
              <a:r>
                <a:rPr lang="de-DE" sz="900" dirty="0" err="1" smtClean="0"/>
                <a:t>EARTHnet</a:t>
              </a:r>
              <a:endParaRPr lang="de-DE" sz="900" dirty="0" smtClean="0"/>
            </a:p>
            <a:p>
              <a:r>
                <a:rPr lang="ja-JP" altLang="en-US" sz="900" b="1" dirty="0" smtClean="0"/>
                <a:t>アイルランド</a:t>
              </a:r>
              <a:r>
                <a:rPr lang="de-DE" sz="900" dirty="0" smtClean="0"/>
                <a:t>	HRB </a:t>
              </a:r>
              <a:r>
                <a:rPr lang="de-DE" sz="900" dirty="0" err="1" smtClean="0"/>
                <a:t>Health</a:t>
              </a:r>
              <a:r>
                <a:rPr lang="de-DE" sz="900" dirty="0" smtClean="0"/>
                <a:t> Research Board</a:t>
              </a:r>
            </a:p>
            <a:p>
              <a:r>
                <a:rPr lang="de-DE" sz="900" dirty="0" smtClean="0"/>
                <a:t>	RIA Royal </a:t>
              </a:r>
              <a:r>
                <a:rPr lang="de-DE" sz="900" dirty="0" err="1" smtClean="0"/>
                <a:t>Irish</a:t>
              </a:r>
              <a:r>
                <a:rPr lang="de-DE" sz="900" dirty="0" smtClean="0"/>
                <a:t> </a:t>
              </a:r>
              <a:r>
                <a:rPr lang="de-DE" sz="900" dirty="0" err="1" smtClean="0"/>
                <a:t>Academy</a:t>
              </a:r>
              <a:endParaRPr lang="de-DE" sz="900" dirty="0" smtClean="0"/>
            </a:p>
            <a:p>
              <a:r>
                <a:rPr lang="ja-JP" altLang="en-US" sz="900" b="1" dirty="0" smtClean="0"/>
                <a:t>イタリア</a:t>
              </a:r>
              <a:r>
                <a:rPr lang="de-DE" sz="900" dirty="0" smtClean="0"/>
                <a:t>	CNR </a:t>
              </a:r>
              <a:r>
                <a:rPr lang="de-DE" sz="900" dirty="0" err="1" smtClean="0"/>
                <a:t>Consiglio</a:t>
              </a:r>
              <a:r>
                <a:rPr lang="de-DE" sz="900" dirty="0" smtClean="0"/>
                <a:t> </a:t>
              </a:r>
              <a:r>
                <a:rPr lang="de-DE" sz="900" dirty="0" err="1" smtClean="0"/>
                <a:t>Nazionale</a:t>
              </a:r>
              <a:r>
                <a:rPr lang="de-DE" sz="900" dirty="0" smtClean="0"/>
                <a:t> delle </a:t>
              </a:r>
              <a:r>
                <a:rPr lang="de-DE" sz="900" dirty="0" err="1" smtClean="0"/>
                <a:t>Ricerche</a:t>
              </a:r>
              <a:endParaRPr lang="de-DE" sz="900" dirty="0" smtClean="0"/>
            </a:p>
            <a:p>
              <a:r>
                <a:rPr lang="ja-JP" altLang="en-US" sz="900" b="1" dirty="0" smtClean="0"/>
                <a:t>ルクセンブルグ</a:t>
              </a:r>
              <a:r>
                <a:rPr lang="de-DE" sz="900" dirty="0" smtClean="0"/>
                <a:t>	FNR Fonds National de la Recherche</a:t>
              </a:r>
            </a:p>
            <a:p>
              <a:r>
                <a:rPr lang="ja-JP" altLang="en-US" sz="900" b="1" dirty="0" smtClean="0"/>
                <a:t>オランダ</a:t>
              </a:r>
              <a:r>
                <a:rPr lang="de-DE" sz="900" dirty="0" smtClean="0"/>
                <a:t>	LOWI National Board for Research Integrity</a:t>
              </a:r>
            </a:p>
            <a:p>
              <a:r>
                <a:rPr lang="ja-JP" altLang="en-US" sz="900" b="1" dirty="0" smtClean="0"/>
                <a:t>ノルウェー</a:t>
              </a:r>
              <a:r>
                <a:rPr lang="de-DE" sz="900" dirty="0" smtClean="0"/>
                <a:t>	ETIKKOM The National </a:t>
              </a:r>
              <a:r>
                <a:rPr lang="de-DE" sz="900" dirty="0" err="1" smtClean="0"/>
                <a:t>Committees</a:t>
              </a:r>
              <a:r>
                <a:rPr lang="de-DE" sz="900" dirty="0" smtClean="0"/>
                <a:t> </a:t>
              </a:r>
              <a:r>
                <a:rPr lang="de-DE" sz="900" dirty="0" err="1" smtClean="0"/>
                <a:t>for</a:t>
              </a:r>
              <a:r>
                <a:rPr lang="de-DE" sz="900" dirty="0" smtClean="0"/>
                <a:t> Research </a:t>
              </a:r>
              <a:r>
                <a:rPr lang="de-DE" sz="900" dirty="0" err="1" smtClean="0"/>
                <a:t>Ethics</a:t>
              </a:r>
              <a:endParaRPr lang="de-DE" sz="900" dirty="0" smtClean="0"/>
            </a:p>
            <a:p>
              <a:r>
                <a:rPr lang="ja-JP" altLang="en-US" sz="900" b="1" dirty="0" smtClean="0"/>
                <a:t>ポーランド</a:t>
              </a:r>
              <a:r>
                <a:rPr lang="de-DE" sz="900" dirty="0" smtClean="0"/>
                <a:t>	PAN Polska Akademia Nauk</a:t>
              </a:r>
            </a:p>
            <a:p>
              <a:r>
                <a:rPr lang="ja-JP" altLang="en-US" sz="900" b="1" dirty="0" smtClean="0"/>
                <a:t>ポルトガル</a:t>
              </a:r>
              <a:r>
                <a:rPr lang="de-DE" sz="900" dirty="0" smtClean="0"/>
                <a:t>	FCT </a:t>
              </a:r>
              <a:r>
                <a:rPr lang="de-DE" sz="900" dirty="0" err="1" smtClean="0"/>
                <a:t>Portuguese</a:t>
              </a:r>
              <a:r>
                <a:rPr lang="de-DE" sz="900" dirty="0" smtClean="0"/>
                <a:t> </a:t>
              </a:r>
              <a:r>
                <a:rPr lang="de-DE" sz="900" dirty="0" err="1" smtClean="0"/>
                <a:t>Foundation</a:t>
              </a:r>
              <a:r>
                <a:rPr lang="de-DE" sz="900" dirty="0" smtClean="0"/>
                <a:t> </a:t>
              </a:r>
              <a:r>
                <a:rPr lang="de-DE" sz="900" dirty="0" err="1" smtClean="0"/>
                <a:t>for</a:t>
              </a:r>
              <a:r>
                <a:rPr lang="de-DE" sz="900" dirty="0" smtClean="0"/>
                <a:t> Science </a:t>
              </a:r>
              <a:r>
                <a:rPr lang="de-DE" sz="900" dirty="0" err="1" smtClean="0"/>
                <a:t>and</a:t>
              </a:r>
              <a:r>
                <a:rPr lang="de-DE" sz="900" dirty="0" smtClean="0"/>
                <a:t> Technology</a:t>
              </a:r>
            </a:p>
            <a:p>
              <a:r>
                <a:rPr lang="ja-JP" altLang="en-US" sz="900" b="1" dirty="0" smtClean="0"/>
                <a:t>スロバキア共和国</a:t>
              </a:r>
              <a:r>
                <a:rPr lang="de-DE" sz="900" dirty="0" smtClean="0"/>
                <a:t>	SRDA </a:t>
              </a:r>
              <a:r>
                <a:rPr lang="de-DE" sz="900" dirty="0" err="1" smtClean="0"/>
                <a:t>Slovak</a:t>
              </a:r>
              <a:r>
                <a:rPr lang="de-DE" sz="900" dirty="0" smtClean="0"/>
                <a:t> Research </a:t>
              </a:r>
              <a:r>
                <a:rPr lang="de-DE" sz="900" dirty="0" err="1" smtClean="0"/>
                <a:t>and</a:t>
              </a:r>
              <a:r>
                <a:rPr lang="de-DE" sz="900" dirty="0" smtClean="0"/>
                <a:t> Development Agency</a:t>
              </a:r>
            </a:p>
            <a:p>
              <a:r>
                <a:rPr lang="ja-JP" altLang="en-US" sz="900" b="1" dirty="0" smtClean="0"/>
                <a:t>スロベニア</a:t>
              </a:r>
              <a:r>
                <a:rPr lang="de-DE" sz="900" b="1" dirty="0" smtClean="0"/>
                <a:t>	</a:t>
              </a:r>
              <a:r>
                <a:rPr lang="de-DE" sz="900" dirty="0" smtClean="0"/>
                <a:t>CWS </a:t>
              </a:r>
              <a:r>
                <a:rPr lang="de-DE" sz="900" dirty="0" err="1" smtClean="0"/>
                <a:t>Committee</a:t>
              </a:r>
              <a:r>
                <a:rPr lang="de-DE" sz="900" dirty="0" smtClean="0"/>
                <a:t> </a:t>
              </a:r>
              <a:r>
                <a:rPr lang="de-DE" sz="900" dirty="0" err="1" smtClean="0"/>
                <a:t>for</a:t>
              </a:r>
              <a:r>
                <a:rPr lang="de-DE" sz="900" dirty="0" smtClean="0"/>
                <a:t> </a:t>
              </a:r>
              <a:r>
                <a:rPr lang="de-DE" sz="900" dirty="0" err="1" smtClean="0"/>
                <a:t>women</a:t>
              </a:r>
              <a:r>
                <a:rPr lang="de-DE" sz="900" dirty="0" smtClean="0"/>
                <a:t> in </a:t>
              </a:r>
              <a:r>
                <a:rPr lang="de-DE" sz="900" dirty="0" err="1" smtClean="0"/>
                <a:t>science</a:t>
              </a:r>
              <a:endParaRPr lang="de-DE" sz="900" dirty="0" smtClean="0"/>
            </a:p>
            <a:p>
              <a:r>
                <a:rPr lang="ja-JP" altLang="en-US" sz="900" b="1" dirty="0" smtClean="0"/>
                <a:t>スペイン</a:t>
              </a:r>
              <a:r>
                <a:rPr lang="de-DE" sz="900" dirty="0" smtClean="0"/>
                <a:t>	CSIC </a:t>
              </a:r>
              <a:r>
                <a:rPr lang="de-AT" sz="900" dirty="0" err="1"/>
                <a:t>Consejo</a:t>
              </a:r>
              <a:r>
                <a:rPr lang="de-AT" sz="900" dirty="0"/>
                <a:t> Superior de </a:t>
              </a:r>
              <a:r>
                <a:rPr lang="de-AT" sz="900" dirty="0" err="1"/>
                <a:t>Investigaciones</a:t>
              </a:r>
              <a:r>
                <a:rPr lang="de-AT" sz="900" dirty="0"/>
                <a:t> </a:t>
              </a:r>
              <a:r>
                <a:rPr lang="de-AT" sz="900" dirty="0" err="1" smtClean="0"/>
                <a:t>Científicas</a:t>
              </a:r>
              <a:endParaRPr lang="de-AT" sz="900" dirty="0" smtClean="0"/>
            </a:p>
            <a:p>
              <a:r>
                <a:rPr lang="ja-JP" altLang="en-US" sz="900" b="1" dirty="0" smtClean="0"/>
                <a:t>スウェーデン</a:t>
              </a:r>
              <a:r>
                <a:rPr lang="de-DE" sz="900" dirty="0" smtClean="0"/>
                <a:t>	CEPN </a:t>
              </a:r>
              <a:r>
                <a:rPr lang="en-US" sz="900" dirty="0"/>
                <a:t>Expert Group for </a:t>
              </a:r>
              <a:r>
                <a:rPr lang="en-US" sz="900" dirty="0" smtClean="0"/>
                <a:t>misconduct </a:t>
              </a:r>
              <a:r>
                <a:rPr lang="en-US" sz="900" dirty="0"/>
                <a:t>in research at the  </a:t>
              </a:r>
              <a:r>
                <a:rPr lang="en-US" sz="900" dirty="0" smtClean="0"/>
                <a:t>	</a:t>
              </a:r>
              <a:r>
                <a:rPr lang="de-DE" sz="900" dirty="0" smtClean="0"/>
                <a:t>Central </a:t>
              </a:r>
              <a:r>
                <a:rPr lang="de-DE" sz="900" dirty="0" err="1" smtClean="0"/>
                <a:t>Ethical</a:t>
              </a:r>
              <a:r>
                <a:rPr lang="de-DE" sz="900" dirty="0" smtClean="0"/>
                <a:t> Review Board</a:t>
              </a:r>
            </a:p>
            <a:p>
              <a:r>
                <a:rPr lang="ja-JP" altLang="en-US" sz="900" b="1" dirty="0" smtClean="0"/>
                <a:t>スイス</a:t>
              </a:r>
              <a:r>
                <a:rPr lang="de-DE" sz="900" dirty="0" smtClean="0"/>
                <a:t>	SA Swiss </a:t>
              </a:r>
              <a:r>
                <a:rPr lang="de-DE" sz="900" dirty="0" err="1" smtClean="0"/>
                <a:t>Academies</a:t>
              </a:r>
              <a:r>
                <a:rPr lang="de-DE" sz="900" dirty="0" smtClean="0"/>
                <a:t> </a:t>
              </a:r>
              <a:r>
                <a:rPr lang="de-DE" sz="900" dirty="0" err="1" smtClean="0"/>
                <a:t>of</a:t>
              </a:r>
              <a:r>
                <a:rPr lang="de-DE" sz="900" dirty="0" smtClean="0"/>
                <a:t> </a:t>
              </a:r>
              <a:r>
                <a:rPr lang="de-DE" sz="900" dirty="0" err="1" smtClean="0"/>
                <a:t>Arts</a:t>
              </a:r>
              <a:r>
                <a:rPr lang="de-DE" sz="900" dirty="0" smtClean="0"/>
                <a:t> </a:t>
              </a:r>
              <a:r>
                <a:rPr lang="de-DE" sz="900" dirty="0" err="1" smtClean="0"/>
                <a:t>and</a:t>
              </a:r>
              <a:r>
                <a:rPr lang="de-DE" sz="900" dirty="0" smtClean="0"/>
                <a:t> </a:t>
              </a:r>
              <a:r>
                <a:rPr lang="de-DE" sz="900" dirty="0" err="1" smtClean="0"/>
                <a:t>Sciences</a:t>
              </a:r>
              <a:endParaRPr lang="de-DE" sz="900" dirty="0" smtClean="0"/>
            </a:p>
            <a:p>
              <a:r>
                <a:rPr lang="ja-JP" altLang="en-US" sz="900" b="1" dirty="0" smtClean="0"/>
                <a:t>イギリス</a:t>
              </a:r>
              <a:r>
                <a:rPr lang="de-DE" sz="900" dirty="0" smtClean="0"/>
                <a:t>	UKRIO UK Research Integrity Office</a:t>
              </a:r>
            </a:p>
            <a:p>
              <a:r>
                <a:rPr lang="de-DE" sz="900" dirty="0" smtClean="0"/>
                <a:t>	</a:t>
              </a:r>
            </a:p>
            <a:p>
              <a:endParaRPr lang="de-DE" sz="900" dirty="0" smtClean="0"/>
            </a:p>
            <a:p>
              <a:endParaRPr lang="de-DE" sz="900" dirty="0"/>
            </a:p>
            <a:p>
              <a:pPr algn="r"/>
              <a:r>
                <a:rPr lang="de-DE" sz="900" dirty="0" smtClean="0"/>
                <a:t>© digitale-europakarte.de</a:t>
              </a:r>
            </a:p>
            <a:p>
              <a:endParaRPr lang="de-DE" sz="900" dirty="0" smtClean="0"/>
            </a:p>
          </p:txBody>
        </p:sp>
        <p:sp>
          <p:nvSpPr>
            <p:cNvPr id="73" name="Textfeld 72"/>
            <p:cNvSpPr txBox="1"/>
            <p:nvPr/>
          </p:nvSpPr>
          <p:spPr>
            <a:xfrm>
              <a:off x="6300192" y="116632"/>
              <a:ext cx="1607833" cy="338554"/>
            </a:xfrm>
            <a:prstGeom prst="rect">
              <a:avLst/>
            </a:prstGeom>
            <a:noFill/>
          </p:spPr>
          <p:txBody>
            <a:bodyPr wrap="square" rtlCol="0">
              <a:spAutoFit/>
            </a:bodyPr>
            <a:lstStyle/>
            <a:p>
              <a:r>
                <a:rPr lang="ja-JP" altLang="en-US" sz="1600" b="1" dirty="0" smtClean="0">
                  <a:latin typeface="+mj-lt"/>
                </a:rPr>
                <a:t>メンバー</a:t>
              </a:r>
              <a:endParaRPr lang="de-DE" sz="1600" b="1" dirty="0">
                <a:latin typeface="+mj-lt"/>
              </a:endParaRPr>
            </a:p>
          </p:txBody>
        </p:sp>
        <p:sp>
          <p:nvSpPr>
            <p:cNvPr id="74" name="Textfeld 73"/>
            <p:cNvSpPr txBox="1"/>
            <p:nvPr/>
          </p:nvSpPr>
          <p:spPr>
            <a:xfrm>
              <a:off x="6308591" y="383818"/>
              <a:ext cx="2807804" cy="338554"/>
            </a:xfrm>
            <a:prstGeom prst="rect">
              <a:avLst/>
            </a:prstGeom>
            <a:noFill/>
          </p:spPr>
          <p:txBody>
            <a:bodyPr wrap="square" rtlCol="0">
              <a:spAutoFit/>
            </a:bodyPr>
            <a:lstStyle/>
            <a:p>
              <a:r>
                <a:rPr lang="ja-JP" altLang="en-US" sz="1600" b="1" dirty="0" smtClean="0">
                  <a:latin typeface="+mj-lt"/>
                </a:rPr>
                <a:t>オブザーバー</a:t>
              </a:r>
              <a:endParaRPr lang="de-DE" sz="1100" b="1" dirty="0">
                <a:latin typeface="+mj-lt"/>
              </a:endParaRPr>
            </a:p>
          </p:txBody>
        </p:sp>
      </p:grpSp>
    </p:spTree>
    <p:extLst>
      <p:ext uri="{BB962C8B-B14F-4D97-AF65-F5344CB8AC3E}">
        <p14:creationId xmlns:p14="http://schemas.microsoft.com/office/powerpoint/2010/main" val="1250265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1"/>
          <p:cNvSpPr>
            <a:spLocks noGrp="1"/>
          </p:cNvSpPr>
          <p:nvPr>
            <p:ph type="ctrTitle"/>
          </p:nvPr>
        </p:nvSpPr>
        <p:spPr>
          <a:xfrm>
            <a:off x="685800" y="0"/>
            <a:ext cx="7772400" cy="698500"/>
          </a:xfrm>
        </p:spPr>
        <p:txBody>
          <a:bodyPr/>
          <a:lstStyle/>
          <a:p>
            <a:r>
              <a:rPr lang="ja-JP" altLang="en-US" sz="2400" b="1" dirty="0" smtClean="0">
                <a:solidFill>
                  <a:srgbClr val="9F2964"/>
                </a:solidFill>
              </a:rPr>
              <a:t>研究不正の調査を所管する行政のレベル</a:t>
            </a:r>
            <a:endParaRPr lang="de-DE" sz="2400" b="1" dirty="0" smtClean="0">
              <a:solidFill>
                <a:srgbClr val="9F2964"/>
              </a:solidFill>
            </a:endParaRPr>
          </a:p>
        </p:txBody>
      </p:sp>
      <p:grpSp>
        <p:nvGrpSpPr>
          <p:cNvPr id="74" name="Gruppieren 73"/>
          <p:cNvGrpSpPr/>
          <p:nvPr/>
        </p:nvGrpSpPr>
        <p:grpSpPr>
          <a:xfrm>
            <a:off x="-35777" y="661464"/>
            <a:ext cx="8836970" cy="6511952"/>
            <a:chOff x="-35777" y="661464"/>
            <a:chExt cx="8836970" cy="6511952"/>
          </a:xfrm>
        </p:grpSpPr>
        <p:pic>
          <p:nvPicPr>
            <p:cNvPr id="75" name="Grafik 74"/>
            <p:cNvPicPr>
              <a:picLocks noChangeAspect="1"/>
            </p:cNvPicPr>
            <p:nvPr/>
          </p:nvPicPr>
          <p:blipFill rotWithShape="1">
            <a:blip r:embed="rId2">
              <a:extLst>
                <a:ext uri="{28A0092B-C50C-407E-A947-70E740481C1C}">
                  <a14:useLocalDpi xmlns:a14="http://schemas.microsoft.com/office/drawing/2010/main" val="0"/>
                </a:ext>
              </a:extLst>
            </a:blip>
            <a:srcRect l="874"/>
            <a:stretch/>
          </p:blipFill>
          <p:spPr>
            <a:xfrm>
              <a:off x="-8894" y="667420"/>
              <a:ext cx="8810087" cy="6505996"/>
            </a:xfrm>
            <a:prstGeom prst="rect">
              <a:avLst/>
            </a:prstGeom>
          </p:spPr>
        </p:pic>
        <p:grpSp>
          <p:nvGrpSpPr>
            <p:cNvPr id="76" name="Gruppieren 75"/>
            <p:cNvGrpSpPr/>
            <p:nvPr/>
          </p:nvGrpSpPr>
          <p:grpSpPr>
            <a:xfrm>
              <a:off x="-35777" y="661464"/>
              <a:ext cx="5038553" cy="4371810"/>
              <a:chOff x="-35777" y="668000"/>
              <a:chExt cx="5038553" cy="4371810"/>
            </a:xfrm>
          </p:grpSpPr>
          <p:sp>
            <p:nvSpPr>
              <p:cNvPr id="77" name="Textfeld 4"/>
              <p:cNvSpPr txBox="1">
                <a:spLocks noChangeArrowheads="1"/>
              </p:cNvSpPr>
              <p:nvPr/>
            </p:nvSpPr>
            <p:spPr bwMode="auto">
              <a:xfrm>
                <a:off x="-35777" y="668000"/>
                <a:ext cx="1159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dirty="0" smtClean="0">
                    <a:solidFill>
                      <a:schemeClr val="bg1"/>
                    </a:solidFill>
                  </a:rPr>
                  <a:t>05/2015 </a:t>
                </a:r>
                <a:r>
                  <a:rPr lang="de-DE" sz="800" dirty="0" err="1" smtClean="0">
                    <a:solidFill>
                      <a:schemeClr val="bg1"/>
                    </a:solidFill>
                  </a:rPr>
                  <a:t>by</a:t>
                </a:r>
                <a:r>
                  <a:rPr lang="de-DE" sz="800" dirty="0" smtClean="0">
                    <a:solidFill>
                      <a:schemeClr val="bg1"/>
                    </a:solidFill>
                  </a:rPr>
                  <a:t> </a:t>
                </a:r>
                <a:r>
                  <a:rPr lang="de-DE" sz="800" dirty="0" err="1">
                    <a:solidFill>
                      <a:schemeClr val="bg1"/>
                    </a:solidFill>
                  </a:rPr>
                  <a:t>OeAWI</a:t>
                </a:r>
                <a:endParaRPr lang="de-DE" sz="800" dirty="0">
                  <a:solidFill>
                    <a:schemeClr val="bg1"/>
                  </a:solidFill>
                </a:endParaRPr>
              </a:p>
            </p:txBody>
          </p:sp>
          <p:sp>
            <p:nvSpPr>
              <p:cNvPr id="78" name="Textfeld 22"/>
              <p:cNvSpPr txBox="1">
                <a:spLocks noChangeArrowheads="1"/>
              </p:cNvSpPr>
              <p:nvPr/>
            </p:nvSpPr>
            <p:spPr bwMode="auto">
              <a:xfrm>
                <a:off x="3726966" y="4825027"/>
                <a:ext cx="761009" cy="21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CESHE</a:t>
                </a:r>
              </a:p>
            </p:txBody>
          </p:sp>
          <p:sp>
            <p:nvSpPr>
              <p:cNvPr id="79" name="Textfeld 13"/>
              <p:cNvSpPr txBox="1">
                <a:spLocks noChangeArrowheads="1"/>
              </p:cNvSpPr>
              <p:nvPr/>
            </p:nvSpPr>
            <p:spPr bwMode="auto">
              <a:xfrm>
                <a:off x="2008010" y="3789040"/>
                <a:ext cx="7637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700" b="1" dirty="0"/>
                  <a:t>  </a:t>
                </a:r>
                <a:r>
                  <a:rPr lang="de-DE" sz="700" b="1" dirty="0" smtClean="0"/>
                  <a:t>VCWI</a:t>
                </a:r>
                <a:endParaRPr lang="de-DE" sz="700" b="1" dirty="0"/>
              </a:p>
            </p:txBody>
          </p:sp>
          <p:sp>
            <p:nvSpPr>
              <p:cNvPr id="80" name="Textfeld 8"/>
              <p:cNvSpPr txBox="1">
                <a:spLocks noChangeArrowheads="1"/>
              </p:cNvSpPr>
              <p:nvPr/>
            </p:nvSpPr>
            <p:spPr bwMode="auto">
              <a:xfrm>
                <a:off x="2627785" y="2060848"/>
                <a:ext cx="725837" cy="21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ETIKKOM</a:t>
                </a:r>
              </a:p>
            </p:txBody>
          </p:sp>
          <p:sp>
            <p:nvSpPr>
              <p:cNvPr id="81" name="Textfeld 10"/>
              <p:cNvSpPr txBox="1">
                <a:spLocks noChangeArrowheads="1"/>
              </p:cNvSpPr>
              <p:nvPr/>
            </p:nvSpPr>
            <p:spPr bwMode="auto">
              <a:xfrm>
                <a:off x="4278539" y="1833144"/>
                <a:ext cx="724237"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a:t>TENK</a:t>
                </a:r>
              </a:p>
            </p:txBody>
          </p:sp>
          <p:sp>
            <p:nvSpPr>
              <p:cNvPr id="82" name="Textfeld 9"/>
              <p:cNvSpPr txBox="1">
                <a:spLocks noChangeArrowheads="1"/>
              </p:cNvSpPr>
              <p:nvPr/>
            </p:nvSpPr>
            <p:spPr bwMode="auto">
              <a:xfrm>
                <a:off x="3335271" y="2555450"/>
                <a:ext cx="772200" cy="21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a:t>CEPN</a:t>
                </a:r>
              </a:p>
            </p:txBody>
          </p:sp>
          <p:sp>
            <p:nvSpPr>
              <p:cNvPr id="83" name="Textfeld 20"/>
              <p:cNvSpPr txBox="1">
                <a:spLocks noChangeArrowheads="1"/>
              </p:cNvSpPr>
              <p:nvPr/>
            </p:nvSpPr>
            <p:spPr bwMode="auto">
              <a:xfrm>
                <a:off x="3842077" y="3492541"/>
                <a:ext cx="797781"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a:t>PAN</a:t>
                </a:r>
              </a:p>
            </p:txBody>
          </p:sp>
          <p:sp>
            <p:nvSpPr>
              <p:cNvPr id="84" name="Textfeld 19"/>
              <p:cNvSpPr txBox="1">
                <a:spLocks noChangeArrowheads="1"/>
              </p:cNvSpPr>
              <p:nvPr/>
            </p:nvSpPr>
            <p:spPr bwMode="auto">
              <a:xfrm>
                <a:off x="3275856" y="4436762"/>
                <a:ext cx="772201"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    </a:t>
                </a:r>
                <a:r>
                  <a:rPr lang="de-DE" sz="800" b="1" dirty="0" err="1"/>
                  <a:t>OeAWI</a:t>
                </a:r>
                <a:endParaRPr lang="de-DE" sz="800" b="1" dirty="0"/>
              </a:p>
            </p:txBody>
          </p:sp>
          <p:sp>
            <p:nvSpPr>
              <p:cNvPr id="85" name="Textfeld 18"/>
              <p:cNvSpPr txBox="1">
                <a:spLocks noChangeArrowheads="1"/>
              </p:cNvSpPr>
              <p:nvPr/>
            </p:nvSpPr>
            <p:spPr bwMode="auto">
              <a:xfrm>
                <a:off x="2555776" y="4580778"/>
                <a:ext cx="663485"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SA</a:t>
                </a:r>
              </a:p>
            </p:txBody>
          </p:sp>
          <p:sp>
            <p:nvSpPr>
              <p:cNvPr id="86" name="Textfeld 7"/>
              <p:cNvSpPr txBox="1">
                <a:spLocks noChangeArrowheads="1"/>
              </p:cNvSpPr>
              <p:nvPr/>
            </p:nvSpPr>
            <p:spPr bwMode="auto">
              <a:xfrm>
                <a:off x="1414822" y="3356992"/>
                <a:ext cx="724238"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800" b="1" dirty="0" smtClean="0"/>
                  <a:t>イギリス</a:t>
                </a:r>
                <a:r>
                  <a:rPr lang="de-DE" sz="800" b="1" dirty="0" smtClean="0"/>
                  <a:t>RIO</a:t>
                </a:r>
                <a:endParaRPr lang="de-DE" sz="800" b="1" dirty="0"/>
              </a:p>
            </p:txBody>
          </p:sp>
          <p:sp>
            <p:nvSpPr>
              <p:cNvPr id="87" name="Textfeld 17"/>
              <p:cNvSpPr txBox="1">
                <a:spLocks noChangeArrowheads="1"/>
              </p:cNvSpPr>
              <p:nvPr/>
            </p:nvSpPr>
            <p:spPr bwMode="auto">
              <a:xfrm>
                <a:off x="2483768" y="3861048"/>
                <a:ext cx="1023206"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OMBUDSMAN</a:t>
                </a:r>
              </a:p>
            </p:txBody>
          </p:sp>
          <p:sp>
            <p:nvSpPr>
              <p:cNvPr id="88" name="Textfeld 16"/>
              <p:cNvSpPr txBox="1">
                <a:spLocks noChangeArrowheads="1"/>
              </p:cNvSpPr>
              <p:nvPr/>
            </p:nvSpPr>
            <p:spPr bwMode="auto">
              <a:xfrm>
                <a:off x="2069476" y="3500658"/>
                <a:ext cx="701855"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        LOWI</a:t>
                </a:r>
              </a:p>
            </p:txBody>
          </p:sp>
          <p:sp>
            <p:nvSpPr>
              <p:cNvPr id="89" name="Textfeld 29"/>
              <p:cNvSpPr txBox="1">
                <a:spLocks noChangeArrowheads="1"/>
              </p:cNvSpPr>
              <p:nvPr/>
            </p:nvSpPr>
            <p:spPr bwMode="auto">
              <a:xfrm>
                <a:off x="2697105" y="2808546"/>
                <a:ext cx="578751" cy="2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800" b="1" dirty="0"/>
                  <a:t>   </a:t>
                </a:r>
                <a:r>
                  <a:rPr lang="de-DE" sz="700" b="1" dirty="0"/>
                  <a:t>DCSD</a:t>
                </a:r>
                <a:endParaRPr lang="de-DE" sz="800" b="1" dirty="0"/>
              </a:p>
            </p:txBody>
          </p:sp>
          <p:sp>
            <p:nvSpPr>
              <p:cNvPr id="90" name="Rechteck 89"/>
              <p:cNvSpPr/>
              <p:nvPr/>
            </p:nvSpPr>
            <p:spPr>
              <a:xfrm>
                <a:off x="2939123" y="3573016"/>
                <a:ext cx="468491" cy="215917"/>
              </a:xfrm>
              <a:prstGeom prst="rect">
                <a:avLst/>
              </a:prstGeom>
            </p:spPr>
            <p:txBody>
              <a:bodyPr wrap="none">
                <a:spAutoFit/>
              </a:bodyPr>
              <a:lstStyle/>
              <a:p>
                <a:r>
                  <a:rPr lang="de-DE" sz="800" b="1" dirty="0" err="1" smtClean="0"/>
                  <a:t>SciInt</a:t>
                </a:r>
                <a:endParaRPr lang="de-AT" sz="800" b="1" dirty="0"/>
              </a:p>
            </p:txBody>
          </p:sp>
        </p:grpSp>
      </p:grpSp>
      <p:sp>
        <p:nvSpPr>
          <p:cNvPr id="91" name="Textfeld 3"/>
          <p:cNvSpPr txBox="1">
            <a:spLocks noChangeArrowheads="1"/>
          </p:cNvSpPr>
          <p:nvPr/>
        </p:nvSpPr>
        <p:spPr bwMode="auto">
          <a:xfrm>
            <a:off x="5076825" y="698500"/>
            <a:ext cx="406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p>
        </p:txBody>
      </p:sp>
      <p:sp>
        <p:nvSpPr>
          <p:cNvPr id="92" name="Textfeld 91"/>
          <p:cNvSpPr txBox="1"/>
          <p:nvPr/>
        </p:nvSpPr>
        <p:spPr>
          <a:xfrm>
            <a:off x="5184775" y="668338"/>
            <a:ext cx="3995737" cy="5678478"/>
          </a:xfrm>
          <a:prstGeom prst="rect">
            <a:avLst/>
          </a:prstGeom>
          <a:solidFill>
            <a:schemeClr val="accent1">
              <a:lumMod val="40000"/>
              <a:lumOff val="60000"/>
            </a:schemeClr>
          </a:solidFill>
        </p:spPr>
        <p:txBody>
          <a:bodyPr>
            <a:spAutoFit/>
          </a:bodyPr>
          <a:lstStyle/>
          <a:p>
            <a:pPr>
              <a:defRPr/>
            </a:pPr>
            <a:r>
              <a:rPr lang="de-DE" sz="1000" b="1" dirty="0">
                <a:solidFill>
                  <a:srgbClr val="7030A0"/>
                </a:solidFill>
              </a:rPr>
              <a:t>	</a:t>
            </a:r>
          </a:p>
          <a:p>
            <a:pPr>
              <a:defRPr/>
            </a:pPr>
            <a:r>
              <a:rPr lang="de-DE" sz="1000" b="1" dirty="0">
                <a:solidFill>
                  <a:schemeClr val="bg1">
                    <a:lumMod val="65000"/>
                  </a:schemeClr>
                </a:solidFill>
              </a:rPr>
              <a:t>	</a:t>
            </a:r>
            <a:r>
              <a:rPr lang="de-DE" sz="1000" b="1" dirty="0">
                <a:solidFill>
                  <a:schemeClr val="bg1">
                    <a:lumMod val="65000"/>
                  </a:schemeClr>
                </a:solidFill>
                <a:sym typeface="Wingdings"/>
              </a:rPr>
              <a:t> </a:t>
            </a:r>
            <a:r>
              <a:rPr lang="de-DE" sz="1400" b="1" dirty="0">
                <a:solidFill>
                  <a:srgbClr val="BAB8AE"/>
                </a:solidFill>
                <a:sym typeface="Wingdings"/>
              </a:rPr>
              <a:t> </a:t>
            </a:r>
            <a:r>
              <a:rPr lang="ja-JP" altLang="en-US" sz="1200" b="1" dirty="0" smtClean="0">
                <a:sym typeface="Wingdings"/>
              </a:rPr>
              <a:t>地方レベルの委員会</a:t>
            </a:r>
            <a:r>
              <a:rPr lang="de-DE" sz="1200" b="1" dirty="0">
                <a:solidFill>
                  <a:schemeClr val="bg1">
                    <a:lumMod val="50000"/>
                  </a:schemeClr>
                </a:solidFill>
              </a:rPr>
              <a:t/>
            </a:r>
            <a:br>
              <a:rPr lang="de-DE" sz="1200" b="1" dirty="0">
                <a:solidFill>
                  <a:schemeClr val="bg1">
                    <a:lumMod val="50000"/>
                  </a:schemeClr>
                </a:solidFill>
              </a:rPr>
            </a:br>
            <a:r>
              <a:rPr lang="de-DE" sz="1000" b="1" dirty="0">
                <a:solidFill>
                  <a:schemeClr val="bg1">
                    <a:lumMod val="50000"/>
                  </a:schemeClr>
                </a:solidFill>
              </a:rPr>
              <a:t>	 </a:t>
            </a:r>
            <a:r>
              <a:rPr lang="de-DE" sz="1400" b="1" dirty="0">
                <a:solidFill>
                  <a:srgbClr val="E7C675"/>
                </a:solidFill>
                <a:sym typeface="Wingdings"/>
              </a:rPr>
              <a:t> </a:t>
            </a:r>
            <a:r>
              <a:rPr lang="ja-JP" altLang="en-US" sz="1200" b="1" dirty="0" smtClean="0">
                <a:sym typeface="Wingdings"/>
              </a:rPr>
              <a:t>国家レベルの諮問委員会</a:t>
            </a:r>
            <a:endParaRPr lang="de-DE" sz="1200" b="1" dirty="0">
              <a:solidFill>
                <a:srgbClr val="E7C675"/>
              </a:solidFill>
              <a:sym typeface="Wingdings"/>
            </a:endParaRPr>
          </a:p>
          <a:p>
            <a:pPr>
              <a:defRPr/>
            </a:pPr>
            <a:r>
              <a:rPr lang="de-DE" sz="1400" b="1" dirty="0">
                <a:solidFill>
                  <a:srgbClr val="E7C675"/>
                </a:solidFill>
                <a:sym typeface="Wingdings"/>
              </a:rPr>
              <a:t>	 </a:t>
            </a:r>
            <a:r>
              <a:rPr lang="de-DE" sz="1400" b="1" dirty="0">
                <a:solidFill>
                  <a:srgbClr val="CC6600"/>
                </a:solidFill>
                <a:sym typeface="Wingdings"/>
              </a:rPr>
              <a:t> </a:t>
            </a:r>
            <a:r>
              <a:rPr lang="ja-JP" altLang="en-US" sz="1200" b="1" dirty="0" smtClean="0">
                <a:sym typeface="Wingdings"/>
              </a:rPr>
              <a:t>法的強制力をもつ国家レベルの委員会</a:t>
            </a:r>
            <a:endParaRPr lang="de-DE" sz="1200" dirty="0">
              <a:solidFill>
                <a:srgbClr val="CC6600"/>
              </a:solidFill>
            </a:endParaRPr>
          </a:p>
          <a:p>
            <a:pPr>
              <a:defRPr/>
            </a:pPr>
            <a:endParaRPr lang="de-DE" sz="900" dirty="0"/>
          </a:p>
          <a:p>
            <a:pPr>
              <a:defRPr/>
            </a:pPr>
            <a:r>
              <a:rPr lang="de-DE" sz="900" dirty="0"/>
              <a:t>	</a:t>
            </a:r>
            <a:r>
              <a:rPr lang="ja-JP" altLang="en-US" sz="1600" b="1" dirty="0" smtClean="0">
                <a:latin typeface="+mj-lt"/>
              </a:rPr>
              <a:t>略語</a:t>
            </a:r>
            <a:endParaRPr lang="de-DE" sz="900" dirty="0"/>
          </a:p>
          <a:p>
            <a:pPr>
              <a:defRPr/>
            </a:pPr>
            <a:endParaRPr lang="de-DE" sz="900" dirty="0"/>
          </a:p>
          <a:p>
            <a:pPr>
              <a:defRPr/>
            </a:pPr>
            <a:r>
              <a:rPr lang="ja-JP" altLang="en-US" sz="900" b="1" dirty="0" smtClean="0"/>
              <a:t>オーストリア</a:t>
            </a:r>
            <a:r>
              <a:rPr lang="de-DE" sz="900" dirty="0"/>
              <a:t>	OeAWI </a:t>
            </a:r>
            <a:r>
              <a:rPr lang="de-DE" sz="900" dirty="0" smtClean="0"/>
              <a:t>Austrian </a:t>
            </a:r>
            <a:r>
              <a:rPr lang="de-DE" sz="900" dirty="0"/>
              <a:t>Agency for </a:t>
            </a:r>
            <a:r>
              <a:rPr lang="de-DE" altLang="ja-JP" sz="900" dirty="0"/>
              <a:t>Research Integrity</a:t>
            </a:r>
            <a:endParaRPr lang="de-DE" sz="900" dirty="0"/>
          </a:p>
          <a:p>
            <a:pPr>
              <a:defRPr/>
            </a:pPr>
            <a:r>
              <a:rPr lang="ja-JP" altLang="en-US" sz="900" b="1" dirty="0" smtClean="0"/>
              <a:t>ベルギー</a:t>
            </a:r>
            <a:r>
              <a:rPr lang="de-DE" sz="900" dirty="0"/>
              <a:t>	</a:t>
            </a:r>
            <a:r>
              <a:rPr lang="de-DE" sz="900" dirty="0" smtClean="0"/>
              <a:t>VCWI </a:t>
            </a:r>
            <a:r>
              <a:rPr lang="de-DE" sz="900" dirty="0"/>
              <a:t>Flemish Commission for </a:t>
            </a:r>
            <a:r>
              <a:rPr lang="de-DE" altLang="ja-JP" sz="900" dirty="0"/>
              <a:t>Research Integrity</a:t>
            </a:r>
            <a:r>
              <a:rPr lang="de-DE" sz="900" dirty="0" smtClean="0"/>
              <a:t> </a:t>
            </a:r>
          </a:p>
          <a:p>
            <a:pPr>
              <a:defRPr/>
            </a:pPr>
            <a:r>
              <a:rPr lang="ja-JP" altLang="en-US" sz="900" b="1" dirty="0" smtClean="0"/>
              <a:t>クロアチア</a:t>
            </a:r>
            <a:r>
              <a:rPr lang="de-DE" sz="900" dirty="0"/>
              <a:t>	CESHE </a:t>
            </a:r>
            <a:r>
              <a:rPr lang="de-DE" sz="900" dirty="0" err="1"/>
              <a:t>Croatian</a:t>
            </a:r>
            <a:r>
              <a:rPr lang="de-DE" sz="900" dirty="0"/>
              <a:t> </a:t>
            </a:r>
            <a:r>
              <a:rPr lang="de-DE" sz="900" dirty="0" err="1"/>
              <a:t>Committee</a:t>
            </a:r>
            <a:r>
              <a:rPr lang="de-DE" sz="900" dirty="0"/>
              <a:t> on </a:t>
            </a:r>
            <a:r>
              <a:rPr lang="de-DE" sz="900" dirty="0" err="1"/>
              <a:t>Ethics</a:t>
            </a:r>
            <a:r>
              <a:rPr lang="de-DE" sz="900" dirty="0"/>
              <a:t> in Science </a:t>
            </a:r>
            <a:r>
              <a:rPr lang="de-DE" sz="900" dirty="0" err="1"/>
              <a:t>and</a:t>
            </a:r>
            <a:r>
              <a:rPr lang="de-DE" sz="900" dirty="0"/>
              <a:t> 	Higher Education </a:t>
            </a:r>
            <a:endParaRPr lang="de-DE" sz="900" dirty="0" smtClean="0"/>
          </a:p>
          <a:p>
            <a:pPr>
              <a:defRPr/>
            </a:pPr>
            <a:endParaRPr lang="de-DE" sz="900" dirty="0"/>
          </a:p>
          <a:p>
            <a:pPr>
              <a:defRPr/>
            </a:pPr>
            <a:r>
              <a:rPr lang="ja-JP" altLang="en-US" sz="900" b="1" dirty="0" smtClean="0"/>
              <a:t>デンマーク</a:t>
            </a:r>
            <a:r>
              <a:rPr lang="de-DE" sz="900" dirty="0"/>
              <a:t>	DCSD </a:t>
            </a:r>
            <a:r>
              <a:rPr lang="de-DE" sz="900" dirty="0" err="1"/>
              <a:t>Danish</a:t>
            </a:r>
            <a:r>
              <a:rPr lang="de-DE" sz="900" dirty="0"/>
              <a:t> </a:t>
            </a:r>
            <a:r>
              <a:rPr lang="de-DE" sz="900" dirty="0" err="1"/>
              <a:t>Committees</a:t>
            </a:r>
            <a:r>
              <a:rPr lang="de-DE" sz="900" dirty="0"/>
              <a:t> on Scientific </a:t>
            </a:r>
            <a:r>
              <a:rPr lang="de-DE" sz="900" dirty="0" err="1" smtClean="0"/>
              <a:t>Dishonesty</a:t>
            </a:r>
            <a:endParaRPr lang="de-DE" sz="900" dirty="0" smtClean="0"/>
          </a:p>
          <a:p>
            <a:pPr>
              <a:defRPr/>
            </a:pPr>
            <a:endParaRPr lang="de-DE" sz="900" dirty="0"/>
          </a:p>
          <a:p>
            <a:pPr>
              <a:defRPr/>
            </a:pPr>
            <a:r>
              <a:rPr lang="ja-JP" altLang="en-US" sz="900" b="1" dirty="0" smtClean="0"/>
              <a:t>フィンランド</a:t>
            </a:r>
            <a:r>
              <a:rPr lang="de-DE" sz="900" dirty="0"/>
              <a:t>	TENK Finnish Advisory Board on </a:t>
            </a:r>
            <a:r>
              <a:rPr lang="de-DE" altLang="ja-JP" sz="900" dirty="0"/>
              <a:t>Research Integrity</a:t>
            </a:r>
            <a:endParaRPr lang="de-DE" sz="900" dirty="0"/>
          </a:p>
          <a:p>
            <a:pPr>
              <a:defRPr/>
            </a:pPr>
            <a:r>
              <a:rPr lang="ja-JP" altLang="en-US" sz="900" b="1" dirty="0" smtClean="0"/>
              <a:t>ドイツ</a:t>
            </a:r>
            <a:r>
              <a:rPr lang="de-DE" sz="900" dirty="0"/>
              <a:t>	OMBUDSMAN </a:t>
            </a:r>
            <a:r>
              <a:rPr lang="de-DE" sz="900" dirty="0" err="1"/>
              <a:t>Ombudsman</a:t>
            </a:r>
            <a:r>
              <a:rPr lang="de-DE" sz="900" dirty="0"/>
              <a:t> für die </a:t>
            </a:r>
            <a:r>
              <a:rPr lang="de-DE" sz="900" dirty="0" smtClean="0"/>
              <a:t>Wissenschaft</a:t>
            </a:r>
          </a:p>
          <a:p>
            <a:pPr>
              <a:defRPr/>
            </a:pPr>
            <a:r>
              <a:rPr lang="de-DE" sz="900" dirty="0" smtClean="0"/>
              <a:t>	</a:t>
            </a:r>
          </a:p>
          <a:p>
            <a:pPr>
              <a:defRPr/>
            </a:pPr>
            <a:r>
              <a:rPr lang="ja-JP" altLang="en-US" sz="900" b="1" dirty="0" smtClean="0"/>
              <a:t>オランダ</a:t>
            </a:r>
            <a:r>
              <a:rPr lang="de-DE" sz="900" dirty="0"/>
              <a:t>	LOWI National Board for </a:t>
            </a:r>
            <a:r>
              <a:rPr lang="de-DE" sz="900" dirty="0" smtClean="0"/>
              <a:t>Research Integrity</a:t>
            </a:r>
          </a:p>
          <a:p>
            <a:pPr>
              <a:defRPr/>
            </a:pPr>
            <a:endParaRPr lang="de-DE" sz="900" dirty="0"/>
          </a:p>
          <a:p>
            <a:pPr>
              <a:defRPr/>
            </a:pPr>
            <a:r>
              <a:rPr lang="ja-JP" altLang="en-US" sz="900" b="1" dirty="0" smtClean="0"/>
              <a:t>ノルウェー</a:t>
            </a:r>
            <a:r>
              <a:rPr lang="de-DE" sz="900" dirty="0"/>
              <a:t>	ETIKKOM The National </a:t>
            </a:r>
            <a:r>
              <a:rPr lang="de-DE" sz="900" dirty="0" err="1"/>
              <a:t>Committees</a:t>
            </a:r>
            <a:r>
              <a:rPr lang="de-DE" sz="900" dirty="0"/>
              <a:t> </a:t>
            </a:r>
            <a:r>
              <a:rPr lang="de-DE" sz="900" dirty="0" err="1"/>
              <a:t>for</a:t>
            </a:r>
            <a:r>
              <a:rPr lang="de-DE" sz="900" dirty="0"/>
              <a:t> Research </a:t>
            </a:r>
            <a:r>
              <a:rPr lang="de-DE" sz="900" dirty="0" err="1" smtClean="0"/>
              <a:t>Ethics</a:t>
            </a:r>
            <a:endParaRPr lang="de-DE" sz="900" dirty="0" smtClean="0"/>
          </a:p>
          <a:p>
            <a:pPr>
              <a:defRPr/>
            </a:pPr>
            <a:endParaRPr lang="de-DE" sz="900" dirty="0"/>
          </a:p>
          <a:p>
            <a:pPr>
              <a:defRPr/>
            </a:pPr>
            <a:r>
              <a:rPr lang="ja-JP" altLang="en-US" sz="900" b="1" dirty="0" smtClean="0"/>
              <a:t>ポーランド</a:t>
            </a:r>
            <a:r>
              <a:rPr lang="de-DE" sz="900" dirty="0"/>
              <a:t>	PAN Polska Akademia </a:t>
            </a:r>
            <a:r>
              <a:rPr lang="de-DE" sz="900" dirty="0" smtClean="0"/>
              <a:t>Nauk</a:t>
            </a:r>
          </a:p>
          <a:p>
            <a:pPr>
              <a:defRPr/>
            </a:pPr>
            <a:endParaRPr lang="de-DE" sz="900" dirty="0" smtClean="0"/>
          </a:p>
          <a:p>
            <a:pPr>
              <a:defRPr/>
            </a:pPr>
            <a:r>
              <a:rPr lang="ja-JP" altLang="en-US" sz="900" b="1" dirty="0" smtClean="0"/>
              <a:t>スウェーデン</a:t>
            </a:r>
            <a:r>
              <a:rPr lang="de-DE" sz="900" dirty="0"/>
              <a:t>	CEPN Central </a:t>
            </a:r>
            <a:r>
              <a:rPr lang="de-DE" sz="900" dirty="0" err="1"/>
              <a:t>Ethical</a:t>
            </a:r>
            <a:r>
              <a:rPr lang="de-DE" sz="900" dirty="0"/>
              <a:t> Review </a:t>
            </a:r>
            <a:r>
              <a:rPr lang="de-DE" sz="900" dirty="0" smtClean="0"/>
              <a:t>Board</a:t>
            </a:r>
          </a:p>
          <a:p>
            <a:pPr>
              <a:defRPr/>
            </a:pPr>
            <a:endParaRPr lang="de-DE" sz="900" dirty="0"/>
          </a:p>
          <a:p>
            <a:pPr>
              <a:defRPr/>
            </a:pPr>
            <a:r>
              <a:rPr lang="ja-JP" altLang="en-US" sz="900" b="1" dirty="0" smtClean="0"/>
              <a:t>スイス</a:t>
            </a:r>
            <a:r>
              <a:rPr lang="de-DE" sz="900" dirty="0"/>
              <a:t>	SA Swiss </a:t>
            </a:r>
            <a:r>
              <a:rPr lang="de-DE" sz="900" dirty="0" err="1"/>
              <a:t>Academies</a:t>
            </a:r>
            <a:r>
              <a:rPr lang="de-DE" sz="900" dirty="0"/>
              <a:t> </a:t>
            </a:r>
            <a:r>
              <a:rPr lang="de-DE" sz="900" dirty="0" err="1"/>
              <a:t>of</a:t>
            </a:r>
            <a:r>
              <a:rPr lang="de-DE" sz="900" dirty="0"/>
              <a:t> Arts </a:t>
            </a:r>
            <a:r>
              <a:rPr lang="de-DE" sz="900" dirty="0" err="1"/>
              <a:t>and</a:t>
            </a:r>
            <a:r>
              <a:rPr lang="de-DE" sz="900" dirty="0"/>
              <a:t> </a:t>
            </a:r>
            <a:r>
              <a:rPr lang="de-DE" sz="900" dirty="0" err="1" smtClean="0"/>
              <a:t>Sciences</a:t>
            </a:r>
            <a:endParaRPr lang="de-DE" sz="900" dirty="0" smtClean="0"/>
          </a:p>
          <a:p>
            <a:pPr>
              <a:defRPr/>
            </a:pPr>
            <a:endParaRPr lang="de-DE" sz="900" dirty="0"/>
          </a:p>
          <a:p>
            <a:pPr>
              <a:defRPr/>
            </a:pPr>
            <a:r>
              <a:rPr lang="ja-JP" altLang="en-US" sz="900" b="1" dirty="0" smtClean="0"/>
              <a:t>イギリス</a:t>
            </a:r>
            <a:r>
              <a:rPr lang="de-DE" sz="900" dirty="0"/>
              <a:t>	</a:t>
            </a:r>
            <a:r>
              <a:rPr lang="en-US" sz="900" dirty="0" smtClean="0"/>
              <a:t>UK</a:t>
            </a:r>
            <a:r>
              <a:rPr lang="de-DE" sz="900" dirty="0" smtClean="0"/>
              <a:t>RIO UK Research Integrity </a:t>
            </a:r>
            <a:r>
              <a:rPr lang="de-DE" sz="900" dirty="0"/>
              <a:t>Office</a:t>
            </a:r>
          </a:p>
          <a:p>
            <a:pPr>
              <a:defRPr/>
            </a:pPr>
            <a:r>
              <a:rPr lang="de-DE" sz="900" dirty="0"/>
              <a:t>	</a:t>
            </a:r>
          </a:p>
          <a:p>
            <a:pPr>
              <a:defRPr/>
            </a:pPr>
            <a:endParaRPr lang="de-DE" sz="900" dirty="0" smtClean="0"/>
          </a:p>
          <a:p>
            <a:pPr>
              <a:defRPr/>
            </a:pPr>
            <a:endParaRPr lang="de-DE" sz="900" dirty="0"/>
          </a:p>
          <a:p>
            <a:pPr>
              <a:defRPr/>
            </a:pPr>
            <a:endParaRPr lang="de-DE" sz="900" dirty="0"/>
          </a:p>
          <a:p>
            <a:pPr>
              <a:defRPr/>
            </a:pPr>
            <a:endParaRPr lang="de-DE" sz="900" dirty="0"/>
          </a:p>
          <a:p>
            <a:pPr algn="r">
              <a:defRPr/>
            </a:pPr>
            <a:r>
              <a:rPr lang="de-DE" sz="900" dirty="0"/>
              <a:t>© digitale-europakarte.de</a:t>
            </a:r>
          </a:p>
          <a:p>
            <a:pPr>
              <a:defRPr/>
            </a:pPr>
            <a:endParaRPr lang="de-DE" sz="900" dirty="0"/>
          </a:p>
          <a:p>
            <a:pPr>
              <a:defRPr/>
            </a:pPr>
            <a:endParaRPr lang="de-DE" sz="1300" dirty="0"/>
          </a:p>
        </p:txBody>
      </p:sp>
    </p:spTree>
    <p:extLst>
      <p:ext uri="{BB962C8B-B14F-4D97-AF65-F5344CB8AC3E}">
        <p14:creationId xmlns:p14="http://schemas.microsoft.com/office/powerpoint/2010/main" val="1050351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z="3600" b="1" dirty="0" smtClean="0">
                <a:solidFill>
                  <a:srgbClr val="953D78"/>
                </a:solidFill>
              </a:rPr>
              <a:t>ENRIO</a:t>
            </a:r>
            <a:r>
              <a:rPr lang="ja-JP" altLang="en-US" sz="3600" b="1" dirty="0" smtClean="0">
                <a:solidFill>
                  <a:srgbClr val="953D78"/>
                </a:solidFill>
              </a:rPr>
              <a:t>の</a:t>
            </a:r>
            <a:r>
              <a:rPr lang="ja-JP" altLang="en-US" sz="3600" b="1" dirty="0">
                <a:solidFill>
                  <a:srgbClr val="953D78"/>
                </a:solidFill>
              </a:rPr>
              <a:t>強み</a:t>
            </a:r>
            <a:endParaRPr lang="fr-LU" sz="3600" b="1" dirty="0" smtClean="0">
              <a:solidFill>
                <a:srgbClr val="953D78"/>
              </a:solidFill>
            </a:endParaRPr>
          </a:p>
        </p:txBody>
      </p:sp>
      <p:sp>
        <p:nvSpPr>
          <p:cNvPr id="13315" name="Content Placeholder 2"/>
          <p:cNvSpPr>
            <a:spLocks noGrp="1"/>
          </p:cNvSpPr>
          <p:nvPr>
            <p:ph idx="1"/>
          </p:nvPr>
        </p:nvSpPr>
        <p:spPr>
          <a:xfrm>
            <a:off x="457200" y="1711325"/>
            <a:ext cx="8229600" cy="1933575"/>
          </a:xfrm>
        </p:spPr>
        <p:txBody>
          <a:bodyPr/>
          <a:lstStyle/>
          <a:p>
            <a:pPr marL="114300" indent="0" eaLnBrk="1" hangingPunct="1">
              <a:buFont typeface="Arial" charset="0"/>
              <a:buNone/>
            </a:pPr>
            <a:r>
              <a:rPr lang="ja-JP" altLang="en-US" sz="2400" b="1" u="sng" dirty="0" smtClean="0">
                <a:solidFill>
                  <a:srgbClr val="953D78"/>
                </a:solidFill>
              </a:rPr>
              <a:t>情報と経験の交換</a:t>
            </a:r>
            <a:endParaRPr lang="en-GB" sz="2400" b="1" u="sng" dirty="0" smtClean="0">
              <a:solidFill>
                <a:srgbClr val="953D78"/>
              </a:solidFill>
            </a:endParaRPr>
          </a:p>
          <a:p>
            <a:pPr marL="114300" indent="0" eaLnBrk="1" hangingPunct="1">
              <a:buFont typeface="Arial" charset="0"/>
              <a:buNone/>
            </a:pPr>
            <a:endParaRPr lang="en-GB" sz="2000" u="sng" dirty="0" smtClean="0"/>
          </a:p>
          <a:p>
            <a:pPr lvl="1" eaLnBrk="1" hangingPunct="1"/>
            <a:r>
              <a:rPr lang="ja-JP" altLang="en-US" sz="2000" b="1" dirty="0" smtClean="0"/>
              <a:t>自</a:t>
            </a:r>
            <a:r>
              <a:rPr lang="ja-JP" altLang="en-US" sz="2000" dirty="0" smtClean="0"/>
              <a:t>国</a:t>
            </a:r>
            <a:r>
              <a:rPr lang="ja-JP" altLang="en-US" sz="2000" dirty="0"/>
              <a:t>の</a:t>
            </a:r>
            <a:r>
              <a:rPr lang="ja-JP" altLang="en-US" sz="2000" b="1" dirty="0" smtClean="0"/>
              <a:t>制度</a:t>
            </a:r>
            <a:r>
              <a:rPr lang="ja-JP" altLang="en-US" sz="2000" dirty="0" smtClean="0"/>
              <a:t>や手続</a:t>
            </a:r>
            <a:r>
              <a:rPr lang="ja-JP" altLang="en-US" sz="2000" b="1" dirty="0"/>
              <a:t>を</a:t>
            </a:r>
            <a:r>
              <a:rPr lang="ja-JP" altLang="en-US" sz="2000" b="1" dirty="0" smtClean="0"/>
              <a:t>改善</a:t>
            </a:r>
            <a:endParaRPr lang="en-GB" altLang="ja-JP" sz="2000" dirty="0"/>
          </a:p>
          <a:p>
            <a:pPr lvl="1" eaLnBrk="1" hangingPunct="1"/>
            <a:r>
              <a:rPr lang="ja-JP" altLang="en-US" sz="2000" dirty="0" smtClean="0"/>
              <a:t>国の制度</a:t>
            </a:r>
            <a:r>
              <a:rPr lang="ja-JP" altLang="en-US" sz="2000" b="1" dirty="0"/>
              <a:t>が</a:t>
            </a:r>
            <a:r>
              <a:rPr lang="ja-JP" altLang="en-US" sz="2000" b="1" dirty="0" smtClean="0"/>
              <a:t>ない会員機関</a:t>
            </a:r>
            <a:r>
              <a:rPr lang="ja-JP" altLang="en-US" sz="2000" dirty="0" smtClean="0"/>
              <a:t>に</a:t>
            </a:r>
            <a:r>
              <a:rPr lang="ja-JP" altLang="en-US" sz="2000" b="1" dirty="0" smtClean="0"/>
              <a:t>支援・助言</a:t>
            </a:r>
            <a:endParaRPr lang="en-GB" sz="2000" dirty="0" smtClean="0"/>
          </a:p>
          <a:p>
            <a:pPr lvl="1" eaLnBrk="1" hangingPunct="1"/>
            <a:endParaRPr lang="en-GB" sz="2000" dirty="0" smtClean="0"/>
          </a:p>
        </p:txBody>
      </p:sp>
      <p:pic>
        <p:nvPicPr>
          <p:cNvPr id="133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8BFB7939-2265-4186-85D9-1F4D600284EF}" type="slidenum">
              <a:rPr lang="de-AT" smtClean="0"/>
              <a:pPr>
                <a:defRPr/>
              </a:pPr>
              <a:t>23</a:t>
            </a:fld>
            <a:endParaRPr lang="de-AT"/>
          </a:p>
        </p:txBody>
      </p:sp>
      <p:sp>
        <p:nvSpPr>
          <p:cNvPr id="13318" name="Content Placeholder 2"/>
          <p:cNvSpPr txBox="1">
            <a:spLocks/>
          </p:cNvSpPr>
          <p:nvPr/>
        </p:nvSpPr>
        <p:spPr bwMode="auto">
          <a:xfrm>
            <a:off x="457200" y="3860800"/>
            <a:ext cx="8229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ja-JP" altLang="en-US" sz="2400" b="1" u="sng" dirty="0">
                <a:solidFill>
                  <a:srgbClr val="953D78"/>
                </a:solidFill>
                <a:latin typeface="Calibri" pitchFamily="34" charset="0"/>
                <a:cs typeface="Arial" charset="0"/>
              </a:rPr>
              <a:t>事例</a:t>
            </a:r>
            <a:r>
              <a:rPr lang="ja-JP" altLang="en-US" sz="2400" b="1" u="sng" dirty="0" smtClean="0">
                <a:solidFill>
                  <a:srgbClr val="953D78"/>
                </a:solidFill>
                <a:latin typeface="Calibri" pitchFamily="34" charset="0"/>
                <a:cs typeface="Arial" charset="0"/>
              </a:rPr>
              <a:t>の</a:t>
            </a:r>
            <a:r>
              <a:rPr lang="ja-JP" altLang="en-US" sz="2400" b="1" u="sng" dirty="0">
                <a:solidFill>
                  <a:srgbClr val="953D78"/>
                </a:solidFill>
                <a:latin typeface="Calibri" pitchFamily="34" charset="0"/>
                <a:cs typeface="Arial" charset="0"/>
              </a:rPr>
              <a:t>討議</a:t>
            </a:r>
            <a:endParaRPr lang="en-GB" sz="2400" b="1" u="sng" dirty="0">
              <a:solidFill>
                <a:srgbClr val="953D78"/>
              </a:solidFill>
              <a:latin typeface="Calibri" pitchFamily="34" charset="0"/>
              <a:cs typeface="Arial" charset="0"/>
            </a:endParaRPr>
          </a:p>
          <a:p>
            <a:pPr eaLnBrk="1" hangingPunct="1">
              <a:spcBef>
                <a:spcPct val="20000"/>
              </a:spcBef>
              <a:buFont typeface="Arial" charset="0"/>
              <a:buNone/>
            </a:pPr>
            <a:endParaRPr lang="en-GB" sz="2000" u="sng" dirty="0">
              <a:latin typeface="Calibri" pitchFamily="34" charset="0"/>
              <a:cs typeface="Arial" charset="0"/>
            </a:endParaRPr>
          </a:p>
          <a:p>
            <a:pPr lvl="1" eaLnBrk="1" hangingPunct="1">
              <a:spcBef>
                <a:spcPct val="20000"/>
              </a:spcBef>
              <a:buFont typeface="Arial" charset="0"/>
              <a:buChar char="–"/>
            </a:pPr>
            <a:r>
              <a:rPr lang="ja-JP" altLang="en-US" sz="2000" b="1" dirty="0" smtClean="0">
                <a:latin typeface="Calibri" pitchFamily="34" charset="0"/>
                <a:cs typeface="Arial" charset="0"/>
              </a:rPr>
              <a:t>注目のトピック：</a:t>
            </a:r>
            <a:r>
              <a:rPr lang="ja-JP" altLang="en-US" sz="2000" dirty="0" smtClean="0">
                <a:latin typeface="Calibri" pitchFamily="34" charset="0"/>
                <a:cs typeface="Arial" charset="0"/>
              </a:rPr>
              <a:t>「盗用」</a:t>
            </a:r>
            <a:r>
              <a:rPr lang="en-GB" sz="2000" dirty="0" smtClean="0">
                <a:latin typeface="Calibri" pitchFamily="34" charset="0"/>
                <a:cs typeface="Arial" charset="0"/>
              </a:rPr>
              <a:t>、</a:t>
            </a:r>
            <a:r>
              <a:rPr lang="ja-JP" altLang="en-US" sz="2000" dirty="0" smtClean="0">
                <a:latin typeface="Calibri" pitchFamily="34" charset="0"/>
                <a:cs typeface="Arial" charset="0"/>
              </a:rPr>
              <a:t>「オーサーシップ」</a:t>
            </a:r>
            <a:r>
              <a:rPr lang="en-GB" sz="2000" dirty="0" smtClean="0">
                <a:latin typeface="Calibri" pitchFamily="34" charset="0"/>
                <a:cs typeface="Arial" charset="0"/>
              </a:rPr>
              <a:t>、</a:t>
            </a:r>
            <a:r>
              <a:rPr lang="ja-JP" altLang="en-US" sz="2000" dirty="0" smtClean="0">
                <a:latin typeface="Calibri" pitchFamily="34" charset="0"/>
                <a:cs typeface="Arial" charset="0"/>
              </a:rPr>
              <a:t>「デジタルデータの保存」、等々</a:t>
            </a:r>
            <a:endParaRPr lang="en-GB" sz="2000" dirty="0">
              <a:latin typeface="Calibri" pitchFamily="34" charset="0"/>
              <a:cs typeface="Arial" charset="0"/>
            </a:endParaRPr>
          </a:p>
        </p:txBody>
      </p:sp>
    </p:spTree>
    <p:extLst>
      <p:ext uri="{BB962C8B-B14F-4D97-AF65-F5344CB8AC3E}">
        <p14:creationId xmlns:p14="http://schemas.microsoft.com/office/powerpoint/2010/main" val="3816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z="3200" b="1" dirty="0" err="1" smtClean="0">
                <a:solidFill>
                  <a:srgbClr val="953D78"/>
                </a:solidFill>
              </a:rPr>
              <a:t>ENRIO</a:t>
            </a:r>
            <a:r>
              <a:rPr lang="ja-JP" altLang="en-US" sz="3200" b="1" dirty="0" smtClean="0">
                <a:solidFill>
                  <a:srgbClr val="953D78"/>
                </a:solidFill>
              </a:rPr>
              <a:t>の目的</a:t>
            </a:r>
            <a:endParaRPr lang="fr-LU" sz="3200" b="1" dirty="0" smtClean="0">
              <a:solidFill>
                <a:srgbClr val="953D78"/>
              </a:solidFill>
            </a:endParaRPr>
          </a:p>
        </p:txBody>
      </p:sp>
      <p:sp>
        <p:nvSpPr>
          <p:cNvPr id="3" name="Content Placeholder 2"/>
          <p:cNvSpPr>
            <a:spLocks noGrp="1"/>
          </p:cNvSpPr>
          <p:nvPr>
            <p:ph idx="1"/>
          </p:nvPr>
        </p:nvSpPr>
        <p:spPr>
          <a:xfrm>
            <a:off x="457200" y="2143125"/>
            <a:ext cx="8229600" cy="4525963"/>
          </a:xfrm>
        </p:spPr>
        <p:txBody>
          <a:bodyPr rtlCol="0">
            <a:normAutofit/>
          </a:bodyPr>
          <a:lstStyle/>
          <a:p>
            <a:pPr eaLnBrk="1" fontAlgn="auto" hangingPunct="1">
              <a:spcAft>
                <a:spcPts val="0"/>
              </a:spcAft>
              <a:buFont typeface="Arial" pitchFamily="34" charset="0"/>
              <a:buChar char="•"/>
              <a:defRPr/>
            </a:pPr>
            <a:r>
              <a:rPr lang="ja-JP" altLang="en-US" sz="2000" b="1" dirty="0"/>
              <a:t>経験の</a:t>
            </a:r>
            <a:r>
              <a:rPr lang="ja-JP" altLang="en-US" sz="2000" b="1" dirty="0" smtClean="0"/>
              <a:t>共有</a:t>
            </a:r>
            <a:r>
              <a:rPr lang="en-GB" sz="2000" b="1" dirty="0" smtClean="0"/>
              <a:t> </a:t>
            </a:r>
          </a:p>
          <a:p>
            <a:pPr eaLnBrk="1" fontAlgn="auto" hangingPunct="1">
              <a:spcAft>
                <a:spcPts val="0"/>
              </a:spcAft>
              <a:buFont typeface="Arial" pitchFamily="34" charset="0"/>
              <a:buChar char="•"/>
              <a:defRPr/>
            </a:pPr>
            <a:endParaRPr lang="en-GB" sz="1000" b="1" dirty="0" smtClean="0"/>
          </a:p>
          <a:p>
            <a:pPr lvl="2" eaLnBrk="1" fontAlgn="auto" hangingPunct="1">
              <a:spcAft>
                <a:spcPts val="0"/>
              </a:spcAft>
              <a:buFont typeface="Wingdings" pitchFamily="2" charset="2"/>
              <a:buChar char="Ø"/>
              <a:defRPr/>
            </a:pPr>
            <a:r>
              <a:rPr lang="ja-JP" altLang="en-US" sz="2000" dirty="0" smtClean="0"/>
              <a:t>研究不正の申立ての調査</a:t>
            </a:r>
            <a:endParaRPr lang="en-GB" sz="2000" dirty="0"/>
          </a:p>
          <a:p>
            <a:pPr lvl="2" eaLnBrk="1" fontAlgn="auto" hangingPunct="1">
              <a:spcAft>
                <a:spcPts val="0"/>
              </a:spcAft>
              <a:buFont typeface="Wingdings" pitchFamily="2" charset="2"/>
              <a:buChar char="Ø"/>
              <a:defRPr/>
            </a:pPr>
            <a:r>
              <a:rPr lang="ja-JP" altLang="en-US" sz="2000" dirty="0" smtClean="0"/>
              <a:t>優れた研究活動実践の訓練・教育</a:t>
            </a:r>
            <a:endParaRPr lang="en-GB" sz="2000" dirty="0" smtClean="0"/>
          </a:p>
          <a:p>
            <a:pPr lvl="1" eaLnBrk="1" fontAlgn="auto" hangingPunct="1">
              <a:spcAft>
                <a:spcPts val="0"/>
              </a:spcAft>
              <a:buFont typeface="Wingdings" pitchFamily="2" charset="2"/>
              <a:buChar char="Ø"/>
              <a:defRPr/>
            </a:pPr>
            <a:endParaRPr lang="fr-LU" sz="2000" dirty="0"/>
          </a:p>
          <a:p>
            <a:pPr eaLnBrk="1" fontAlgn="auto" hangingPunct="1">
              <a:spcAft>
                <a:spcPts val="0"/>
              </a:spcAft>
              <a:buFont typeface="Arial" pitchFamily="34" charset="0"/>
              <a:buChar char="•"/>
              <a:defRPr/>
            </a:pPr>
            <a:r>
              <a:rPr lang="ja-JP" altLang="en-US" sz="2000" dirty="0" smtClean="0"/>
              <a:t>国と国際組織</a:t>
            </a:r>
            <a:r>
              <a:rPr lang="ja-JP" altLang="en-US" sz="2000" dirty="0"/>
              <a:t>のための</a:t>
            </a:r>
            <a:r>
              <a:rPr lang="ja-JP" altLang="en-US" sz="2000" b="1" dirty="0" smtClean="0"/>
              <a:t>提言の</a:t>
            </a:r>
            <a:r>
              <a:rPr lang="ja-JP" altLang="en-US" sz="2000" b="1" dirty="0"/>
              <a:t>作成</a:t>
            </a:r>
            <a:endParaRPr lang="en-GB" sz="2000" dirty="0" smtClean="0"/>
          </a:p>
          <a:p>
            <a:pPr marL="0" indent="0" eaLnBrk="1" fontAlgn="auto" hangingPunct="1">
              <a:spcAft>
                <a:spcPts val="0"/>
              </a:spcAft>
              <a:buFont typeface="Arial" pitchFamily="34" charset="0"/>
              <a:buNone/>
              <a:defRPr/>
            </a:pPr>
            <a:endParaRPr lang="fr-LU" sz="2000" dirty="0"/>
          </a:p>
          <a:p>
            <a:pPr eaLnBrk="1" fontAlgn="auto" hangingPunct="1">
              <a:spcAft>
                <a:spcPts val="0"/>
              </a:spcAft>
              <a:buFont typeface="Arial" pitchFamily="34" charset="0"/>
              <a:buChar char="•"/>
              <a:defRPr/>
            </a:pPr>
            <a:r>
              <a:rPr lang="ja-JP" altLang="en-US" sz="2000" dirty="0" smtClean="0"/>
              <a:t>研究公正に関心のあるその他の国際組織との</a:t>
            </a:r>
            <a:r>
              <a:rPr lang="ja-JP" altLang="en-US" sz="2000" b="1" dirty="0" smtClean="0"/>
              <a:t>協力</a:t>
            </a:r>
            <a:endParaRPr lang="fr-LU" sz="2000" dirty="0"/>
          </a:p>
          <a:p>
            <a:pPr marL="0" indent="0" eaLnBrk="1" fontAlgn="auto" hangingPunct="1">
              <a:spcAft>
                <a:spcPts val="0"/>
              </a:spcAft>
              <a:buFont typeface="Arial" charset="0"/>
              <a:buNone/>
              <a:defRPr/>
            </a:pPr>
            <a:endParaRPr lang="fr-LU" dirty="0"/>
          </a:p>
        </p:txBody>
      </p:sp>
      <p:pic>
        <p:nvPicPr>
          <p:cNvPr id="1536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2DD02717-29D8-4C4B-B4AD-B26167061F4E}" type="slidenum">
              <a:rPr lang="de-AT" smtClean="0"/>
              <a:pPr>
                <a:defRPr/>
              </a:pPr>
              <a:t>24</a:t>
            </a:fld>
            <a:endParaRPr lang="de-AT"/>
          </a:p>
        </p:txBody>
      </p:sp>
    </p:spTree>
    <p:extLst>
      <p:ext uri="{BB962C8B-B14F-4D97-AF65-F5344CB8AC3E}">
        <p14:creationId xmlns:p14="http://schemas.microsoft.com/office/powerpoint/2010/main" val="1409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feld 3"/>
          <p:cNvSpPr txBox="1">
            <a:spLocks noChangeArrowheads="1"/>
          </p:cNvSpPr>
          <p:nvPr/>
        </p:nvSpPr>
        <p:spPr bwMode="auto">
          <a:xfrm>
            <a:off x="1475656" y="1052513"/>
            <a:ext cx="6984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3200" b="1" dirty="0" smtClean="0">
                <a:solidFill>
                  <a:srgbClr val="953D78"/>
                </a:solidFill>
                <a:latin typeface="Calibri" pitchFamily="34" charset="0"/>
                <a:cs typeface="Arial" charset="0"/>
              </a:rPr>
              <a:t>研究公正に関する国の制度の違い</a:t>
            </a:r>
            <a:endParaRPr lang="de-AT" sz="3200" b="1" dirty="0">
              <a:solidFill>
                <a:srgbClr val="953D78"/>
              </a:solidFill>
              <a:latin typeface="Calibri" pitchFamily="34" charset="0"/>
              <a:cs typeface="Arial" charset="0"/>
            </a:endParaRPr>
          </a:p>
        </p:txBody>
      </p:sp>
      <p:sp>
        <p:nvSpPr>
          <p:cNvPr id="16388" name="Textfeld 4"/>
          <p:cNvSpPr txBox="1">
            <a:spLocks noChangeArrowheads="1"/>
          </p:cNvSpPr>
          <p:nvPr/>
        </p:nvSpPr>
        <p:spPr bwMode="auto">
          <a:xfrm>
            <a:off x="2266950" y="2795588"/>
            <a:ext cx="47529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 typeface="Arial" charset="0"/>
              <a:buChar char="•"/>
            </a:pPr>
            <a:r>
              <a:rPr lang="ja-JP" altLang="en-US" sz="2400" b="1" dirty="0" smtClean="0">
                <a:latin typeface="Calibri" pitchFamily="34" charset="0"/>
                <a:cs typeface="Arial" charset="0"/>
              </a:rPr>
              <a:t>デンマーク</a:t>
            </a:r>
            <a:endParaRPr lang="de-AT" sz="2400" b="1" dirty="0">
              <a:latin typeface="Calibri" pitchFamily="34" charset="0"/>
              <a:cs typeface="Arial" charset="0"/>
            </a:endParaRPr>
          </a:p>
          <a:p>
            <a:pPr eaLnBrk="1" hangingPunct="1">
              <a:lnSpc>
                <a:spcPct val="150000"/>
              </a:lnSpc>
              <a:buFont typeface="Arial" charset="0"/>
              <a:buChar char="•"/>
            </a:pPr>
            <a:r>
              <a:rPr lang="ja-JP" altLang="en-US" sz="2400" b="1" dirty="0" smtClean="0">
                <a:latin typeface="Calibri" pitchFamily="34" charset="0"/>
                <a:cs typeface="Arial" charset="0"/>
              </a:rPr>
              <a:t>フィンランド</a:t>
            </a:r>
            <a:endParaRPr lang="de-AT" sz="2400" b="1" dirty="0">
              <a:latin typeface="Calibri" pitchFamily="34" charset="0"/>
              <a:cs typeface="Arial" charset="0"/>
            </a:endParaRPr>
          </a:p>
          <a:p>
            <a:pPr eaLnBrk="1" hangingPunct="1">
              <a:lnSpc>
                <a:spcPct val="150000"/>
              </a:lnSpc>
              <a:buFont typeface="Arial" charset="0"/>
              <a:buChar char="•"/>
            </a:pPr>
            <a:r>
              <a:rPr lang="ja-JP" altLang="en-US" sz="2400" b="1" dirty="0" smtClean="0">
                <a:latin typeface="Calibri" pitchFamily="34" charset="0"/>
                <a:cs typeface="Arial" charset="0"/>
              </a:rPr>
              <a:t>オーストリア</a:t>
            </a:r>
            <a:endParaRPr lang="de-AT" sz="2400" b="1" dirty="0">
              <a:latin typeface="Calibri" pitchFamily="34" charset="0"/>
              <a:cs typeface="Arial" charset="0"/>
            </a:endParaRPr>
          </a:p>
          <a:p>
            <a:pPr eaLnBrk="1" hangingPunct="1">
              <a:buFont typeface="Arial" charset="0"/>
              <a:buChar char="•"/>
            </a:pPr>
            <a:endParaRPr lang="de-AT" sz="2400" dirty="0">
              <a:latin typeface="Calibri" pitchFamily="34" charset="0"/>
              <a:cs typeface="Arial" charset="0"/>
            </a:endParaRPr>
          </a:p>
        </p:txBody>
      </p:sp>
      <p:sp>
        <p:nvSpPr>
          <p:cNvPr id="2" name="Foliennummernplatzhalter 1"/>
          <p:cNvSpPr>
            <a:spLocks noGrp="1"/>
          </p:cNvSpPr>
          <p:nvPr>
            <p:ph type="sldNum" sz="quarter" idx="12"/>
          </p:nvPr>
        </p:nvSpPr>
        <p:spPr/>
        <p:txBody>
          <a:bodyPr/>
          <a:lstStyle/>
          <a:p>
            <a:pPr>
              <a:defRPr/>
            </a:pPr>
            <a:fld id="{81B74F86-673C-45FF-9C23-AEE791FD2E57}" type="slidenum">
              <a:rPr lang="de-AT" smtClean="0"/>
              <a:pPr>
                <a:defRPr/>
              </a:pPr>
              <a:t>25</a:t>
            </a:fld>
            <a:endParaRPr lang="de-AT"/>
          </a:p>
        </p:txBody>
      </p:sp>
    </p:spTree>
    <p:extLst>
      <p:ext uri="{BB962C8B-B14F-4D97-AF65-F5344CB8AC3E}">
        <p14:creationId xmlns:p14="http://schemas.microsoft.com/office/powerpoint/2010/main" val="749239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CA6B0EC-C5CB-44F8-B1BC-BB4E913C3D23}" type="slidenum">
              <a:rPr lang="de-AT" smtClean="0"/>
              <a:pPr>
                <a:defRPr/>
              </a:pPr>
              <a:t>26</a:t>
            </a:fld>
            <a:endParaRPr lang="de-AT"/>
          </a:p>
        </p:txBody>
      </p:sp>
      <p:pic>
        <p:nvPicPr>
          <p:cNvPr id="1741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
          <p:cNvSpPr txBox="1">
            <a:spLocks noChangeArrowheads="1"/>
          </p:cNvSpPr>
          <p:nvPr/>
        </p:nvSpPr>
        <p:spPr bwMode="auto">
          <a:xfrm>
            <a:off x="2266950" y="2795588"/>
            <a:ext cx="4752975" cy="838200"/>
          </a:xfrm>
          <a:prstGeom prst="rect">
            <a:avLst/>
          </a:prstGeom>
          <a:solidFill>
            <a:schemeClr val="tx2">
              <a:lumMod val="20000"/>
              <a:lumOff val="80000"/>
            </a:schemeClr>
          </a:solid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lnSpc>
                <a:spcPct val="150000"/>
              </a:lnSpc>
              <a:defRPr/>
            </a:pPr>
            <a:r>
              <a:rPr lang="ja-JP" altLang="en-US" sz="3600" b="1" dirty="0" smtClean="0">
                <a:latin typeface="Calibri" pitchFamily="34" charset="0"/>
                <a:cs typeface="Arial" charset="0"/>
              </a:rPr>
              <a:t>デンマーク</a:t>
            </a:r>
            <a:endParaRPr lang="de-AT" sz="3600" b="1" dirty="0" smtClean="0">
              <a:latin typeface="Calibri" pitchFamily="34" charset="0"/>
              <a:cs typeface="Arial" charset="0"/>
            </a:endParaRPr>
          </a:p>
        </p:txBody>
      </p:sp>
    </p:spTree>
    <p:extLst>
      <p:ext uri="{BB962C8B-B14F-4D97-AF65-F5344CB8AC3E}">
        <p14:creationId xmlns:p14="http://schemas.microsoft.com/office/powerpoint/2010/main" val="725245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feld 2"/>
          <p:cNvSpPr txBox="1">
            <a:spLocks noChangeArrowheads="1"/>
          </p:cNvSpPr>
          <p:nvPr/>
        </p:nvSpPr>
        <p:spPr bwMode="auto">
          <a:xfrm>
            <a:off x="2698750" y="692150"/>
            <a:ext cx="360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ja-JP" altLang="en-US" sz="3200" b="1" dirty="0" smtClean="0">
                <a:solidFill>
                  <a:srgbClr val="953D78"/>
                </a:solidFill>
                <a:latin typeface="Calibri" pitchFamily="34" charset="0"/>
                <a:cs typeface="Arial" charset="0"/>
              </a:rPr>
              <a:t>デンマーク</a:t>
            </a:r>
            <a:r>
              <a:rPr lang="de-AT" sz="3200" b="1" dirty="0" smtClean="0">
                <a:solidFill>
                  <a:srgbClr val="953D78"/>
                </a:solidFill>
                <a:latin typeface="Calibri" pitchFamily="34" charset="0"/>
                <a:cs typeface="Arial" charset="0"/>
              </a:rPr>
              <a:t>（</a:t>
            </a:r>
            <a:r>
              <a:rPr lang="ja-JP" altLang="en-US" sz="3200" b="1" dirty="0" smtClean="0">
                <a:solidFill>
                  <a:srgbClr val="953D78"/>
                </a:solidFill>
                <a:latin typeface="Calibri" pitchFamily="34" charset="0"/>
                <a:cs typeface="Arial" charset="0"/>
              </a:rPr>
              <a:t>１</a:t>
            </a:r>
            <a:r>
              <a:rPr lang="de-AT" sz="3200" b="1" dirty="0" smtClean="0">
                <a:solidFill>
                  <a:srgbClr val="953D78"/>
                </a:solidFill>
                <a:latin typeface="Calibri" pitchFamily="34" charset="0"/>
                <a:cs typeface="Arial" charset="0"/>
              </a:rPr>
              <a:t>）</a:t>
            </a:r>
            <a:endParaRPr lang="de-AT" sz="3200" b="1" dirty="0">
              <a:solidFill>
                <a:srgbClr val="953D78"/>
              </a:solidFill>
              <a:latin typeface="Calibri" pitchFamily="34" charset="0"/>
              <a:cs typeface="Arial" charset="0"/>
            </a:endParaRPr>
          </a:p>
        </p:txBody>
      </p:sp>
      <p:sp>
        <p:nvSpPr>
          <p:cNvPr id="18436" name="Textfeld 3"/>
          <p:cNvSpPr txBox="1">
            <a:spLocks noChangeArrowheads="1"/>
          </p:cNvSpPr>
          <p:nvPr/>
        </p:nvSpPr>
        <p:spPr bwMode="auto">
          <a:xfrm>
            <a:off x="539750" y="1773238"/>
            <a:ext cx="799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400" b="1" u="sng" dirty="0">
                <a:solidFill>
                  <a:srgbClr val="953D78"/>
                </a:solidFill>
                <a:latin typeface="Calibri" pitchFamily="34" charset="0"/>
                <a:cs typeface="Arial" charset="0"/>
              </a:rPr>
              <a:t>デンマーク科学的</a:t>
            </a:r>
            <a:r>
              <a:rPr lang="ja-JP" altLang="en-US" sz="2400" b="1" u="sng" dirty="0" smtClean="0">
                <a:solidFill>
                  <a:srgbClr val="953D78"/>
                </a:solidFill>
                <a:latin typeface="Calibri" pitchFamily="34" charset="0"/>
                <a:cs typeface="Arial" charset="0"/>
              </a:rPr>
              <a:t>不誠実に関する委員会</a:t>
            </a:r>
            <a:r>
              <a:rPr lang="de-AT" sz="2400" b="1" u="sng" dirty="0" smtClean="0">
                <a:solidFill>
                  <a:srgbClr val="953D78"/>
                </a:solidFill>
                <a:latin typeface="Calibri" pitchFamily="34" charset="0"/>
                <a:cs typeface="Arial" charset="0"/>
              </a:rPr>
              <a:t>（DCSD）</a:t>
            </a:r>
            <a:endParaRPr lang="de-AT" sz="2400" b="1" u="sng" dirty="0">
              <a:solidFill>
                <a:srgbClr val="953D78"/>
              </a:solidFill>
              <a:latin typeface="Calibri" pitchFamily="34" charset="0"/>
              <a:cs typeface="Arial" charset="0"/>
            </a:endParaRPr>
          </a:p>
        </p:txBody>
      </p:sp>
      <p:sp>
        <p:nvSpPr>
          <p:cNvPr id="18437" name="Textfeld 4"/>
          <p:cNvSpPr txBox="1">
            <a:spLocks noChangeArrowheads="1"/>
          </p:cNvSpPr>
          <p:nvPr/>
        </p:nvSpPr>
        <p:spPr bwMode="auto">
          <a:xfrm>
            <a:off x="179513" y="2492375"/>
            <a:ext cx="835292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4859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 typeface="Arial" charset="0"/>
              <a:buChar char="•"/>
            </a:pPr>
            <a:r>
              <a:rPr lang="ja-JP" altLang="en-US" sz="2400" b="1" dirty="0" smtClean="0">
                <a:latin typeface="Calibri" pitchFamily="34" charset="0"/>
                <a:cs typeface="Arial" charset="0"/>
              </a:rPr>
              <a:t>省の一部（</a:t>
            </a:r>
            <a:r>
              <a:rPr lang="ja-JP" altLang="en-US" sz="2000" dirty="0" smtClean="0">
                <a:latin typeface="Calibri" pitchFamily="34" charset="0"/>
                <a:cs typeface="Arial" charset="0"/>
              </a:rPr>
              <a:t>科学・イノベーション・高等教育省</a:t>
            </a:r>
            <a:r>
              <a:rPr lang="de-AT" sz="2000" dirty="0" smtClean="0">
                <a:latin typeface="Calibri" pitchFamily="34" charset="0"/>
                <a:cs typeface="Arial" charset="0"/>
              </a:rPr>
              <a:t>）</a:t>
            </a:r>
            <a:endParaRPr lang="de-AT" sz="2000" dirty="0">
              <a:latin typeface="Calibri" pitchFamily="34" charset="0"/>
              <a:cs typeface="Arial" charset="0"/>
            </a:endParaRPr>
          </a:p>
          <a:p>
            <a:pPr eaLnBrk="1" hangingPunct="1">
              <a:buFont typeface="Arial" charset="0"/>
              <a:buChar char="•"/>
            </a:pPr>
            <a:endParaRPr lang="de-AT" sz="2400" dirty="0">
              <a:latin typeface="Calibri" pitchFamily="34" charset="0"/>
              <a:cs typeface="Arial" charset="0"/>
            </a:endParaRPr>
          </a:p>
          <a:p>
            <a:pPr eaLnBrk="1" hangingPunct="1">
              <a:lnSpc>
                <a:spcPct val="150000"/>
              </a:lnSpc>
              <a:buFont typeface="Arial" charset="0"/>
              <a:buChar char="•"/>
            </a:pPr>
            <a:r>
              <a:rPr lang="ja-JP" altLang="en-US" sz="2400" b="1" dirty="0">
                <a:latin typeface="Calibri" pitchFamily="34" charset="0"/>
                <a:cs typeface="Arial" charset="0"/>
              </a:rPr>
              <a:t>「科学的不誠実</a:t>
            </a:r>
            <a:r>
              <a:rPr lang="ja-JP" altLang="en-US" sz="2400" b="1" dirty="0" smtClean="0">
                <a:latin typeface="Calibri" pitchFamily="34" charset="0"/>
                <a:cs typeface="Arial" charset="0"/>
              </a:rPr>
              <a:t>」は、法で定義</a:t>
            </a:r>
            <a:endParaRPr lang="de-AT" sz="2000" dirty="0">
              <a:latin typeface="Calibri" pitchFamily="34" charset="0"/>
              <a:cs typeface="Arial" charset="0"/>
            </a:endParaRPr>
          </a:p>
          <a:p>
            <a:pPr marL="1076325" lvl="2" eaLnBrk="1" hangingPunct="1">
              <a:lnSpc>
                <a:spcPct val="150000"/>
              </a:lnSpc>
              <a:buFont typeface="Wingdings" pitchFamily="2" charset="2"/>
              <a:buChar char="Ø"/>
            </a:pPr>
            <a:r>
              <a:rPr lang="de-AT" altLang="ja-JP" sz="2400" dirty="0">
                <a:latin typeface="Calibri" pitchFamily="34" charset="0"/>
                <a:cs typeface="Arial" charset="0"/>
              </a:rPr>
              <a:t>Consolidation Act No. </a:t>
            </a:r>
            <a:r>
              <a:rPr lang="de-AT" altLang="ja-JP" sz="2400" dirty="0" smtClean="0">
                <a:latin typeface="Calibri" pitchFamily="34" charset="0"/>
                <a:cs typeface="Arial" charset="0"/>
              </a:rPr>
              <a:t>1064</a:t>
            </a:r>
            <a:r>
              <a:rPr lang="ja-JP" altLang="en-US" sz="2400" dirty="0" smtClean="0">
                <a:latin typeface="Calibri" pitchFamily="34" charset="0"/>
                <a:cs typeface="Arial" charset="0"/>
              </a:rPr>
              <a:t>（</a:t>
            </a:r>
            <a:r>
              <a:rPr lang="en-US" altLang="ja-JP" sz="2000" dirty="0" smtClean="0">
                <a:latin typeface="Calibri" pitchFamily="34" charset="0"/>
                <a:cs typeface="Arial" charset="0"/>
              </a:rPr>
              <a:t>2012</a:t>
            </a:r>
            <a:r>
              <a:rPr lang="ja-JP" altLang="en-US" sz="2000" dirty="0" smtClean="0">
                <a:latin typeface="Calibri" pitchFamily="34" charset="0"/>
                <a:cs typeface="Arial" charset="0"/>
              </a:rPr>
              <a:t>年</a:t>
            </a:r>
            <a:r>
              <a:rPr lang="en-US" altLang="ja-JP" sz="2000" dirty="0" smtClean="0">
                <a:latin typeface="Calibri" pitchFamily="34" charset="0"/>
                <a:cs typeface="Arial" charset="0"/>
              </a:rPr>
              <a:t>9</a:t>
            </a:r>
            <a:r>
              <a:rPr lang="ja-JP" altLang="en-US" sz="2000" dirty="0" smtClean="0">
                <a:latin typeface="Calibri" pitchFamily="34" charset="0"/>
                <a:cs typeface="Arial" charset="0"/>
              </a:rPr>
              <a:t>月</a:t>
            </a:r>
            <a:r>
              <a:rPr lang="en-US" altLang="ja-JP" sz="2000" dirty="0" smtClean="0">
                <a:latin typeface="Calibri" pitchFamily="34" charset="0"/>
                <a:cs typeface="Arial" charset="0"/>
              </a:rPr>
              <a:t>6</a:t>
            </a:r>
            <a:r>
              <a:rPr lang="ja-JP" altLang="en-US" sz="2000" dirty="0" smtClean="0">
                <a:latin typeface="Calibri" pitchFamily="34" charset="0"/>
                <a:cs typeface="Arial" charset="0"/>
              </a:rPr>
              <a:t>日議会法</a:t>
            </a:r>
            <a:r>
              <a:rPr lang="de-AT" altLang="ja-JP" sz="2000" dirty="0" smtClean="0">
                <a:latin typeface="Calibri" pitchFamily="34" charset="0"/>
                <a:cs typeface="Arial" charset="0"/>
              </a:rPr>
              <a:t>）</a:t>
            </a:r>
          </a:p>
          <a:p>
            <a:pPr marL="1076325" lvl="2" eaLnBrk="1" hangingPunct="1">
              <a:lnSpc>
                <a:spcPct val="150000"/>
              </a:lnSpc>
              <a:buFont typeface="Wingdings" pitchFamily="2" charset="2"/>
              <a:buChar char="Ø"/>
            </a:pPr>
            <a:r>
              <a:rPr lang="de-AT" sz="2400" dirty="0" smtClean="0">
                <a:latin typeface="Calibri" pitchFamily="34" charset="0"/>
                <a:cs typeface="Arial" charset="0"/>
              </a:rPr>
              <a:t>Executive </a:t>
            </a:r>
            <a:r>
              <a:rPr lang="de-AT" sz="2400" dirty="0">
                <a:latin typeface="Calibri" pitchFamily="34" charset="0"/>
                <a:cs typeface="Arial" charset="0"/>
              </a:rPr>
              <a:t>Order No. </a:t>
            </a:r>
            <a:r>
              <a:rPr lang="de-AT" sz="2400" dirty="0" smtClean="0">
                <a:latin typeface="Calibri" pitchFamily="34" charset="0"/>
                <a:cs typeface="Arial" charset="0"/>
              </a:rPr>
              <a:t>306（</a:t>
            </a:r>
            <a:r>
              <a:rPr lang="de-AT" sz="2000" dirty="0" smtClean="0">
                <a:latin typeface="Calibri" pitchFamily="34" charset="0"/>
                <a:cs typeface="Arial" charset="0"/>
              </a:rPr>
              <a:t>2009</a:t>
            </a:r>
            <a:r>
              <a:rPr lang="ja-JP" altLang="en-US" sz="2000" dirty="0" smtClean="0">
                <a:latin typeface="Calibri" pitchFamily="34" charset="0"/>
                <a:cs typeface="Arial" charset="0"/>
              </a:rPr>
              <a:t>年</a:t>
            </a:r>
            <a:r>
              <a:rPr lang="en-US" altLang="ja-JP" sz="2000" dirty="0" smtClean="0">
                <a:latin typeface="Calibri" pitchFamily="34" charset="0"/>
                <a:cs typeface="Arial" charset="0"/>
              </a:rPr>
              <a:t>4</a:t>
            </a:r>
            <a:r>
              <a:rPr lang="ja-JP" altLang="en-US" sz="2000" dirty="0" smtClean="0">
                <a:latin typeface="Calibri" pitchFamily="34" charset="0"/>
                <a:cs typeface="Arial" charset="0"/>
              </a:rPr>
              <a:t>月</a:t>
            </a:r>
            <a:r>
              <a:rPr lang="en-US" altLang="ja-JP" sz="2000" dirty="0" smtClean="0">
                <a:latin typeface="Calibri" pitchFamily="34" charset="0"/>
                <a:cs typeface="Arial" charset="0"/>
              </a:rPr>
              <a:t>20</a:t>
            </a:r>
            <a:r>
              <a:rPr lang="ja-JP" altLang="en-US" sz="2000" dirty="0" smtClean="0">
                <a:latin typeface="Calibri" pitchFamily="34" charset="0"/>
                <a:cs typeface="Arial" charset="0"/>
              </a:rPr>
              <a:t>日政府・省命令</a:t>
            </a:r>
            <a:r>
              <a:rPr lang="de-AT" sz="2000" dirty="0" smtClean="0">
                <a:latin typeface="Calibri" pitchFamily="34" charset="0"/>
                <a:cs typeface="Arial" charset="0"/>
              </a:rPr>
              <a:t>）</a:t>
            </a:r>
            <a:endParaRPr lang="de-AT" sz="2000" dirty="0">
              <a:latin typeface="Calibri" pitchFamily="34" charset="0"/>
              <a:cs typeface="Arial" charset="0"/>
            </a:endParaRPr>
          </a:p>
        </p:txBody>
      </p:sp>
      <p:sp>
        <p:nvSpPr>
          <p:cNvPr id="2" name="Foliennummernplatzhalter 1"/>
          <p:cNvSpPr>
            <a:spLocks noGrp="1"/>
          </p:cNvSpPr>
          <p:nvPr>
            <p:ph type="sldNum" sz="quarter" idx="12"/>
          </p:nvPr>
        </p:nvSpPr>
        <p:spPr/>
        <p:txBody>
          <a:bodyPr/>
          <a:lstStyle/>
          <a:p>
            <a:pPr>
              <a:defRPr/>
            </a:pPr>
            <a:fld id="{28DEA22A-9B66-41AD-AA59-F3723E1801A7}" type="slidenum">
              <a:rPr lang="de-AT" smtClean="0"/>
              <a:pPr>
                <a:defRPr/>
              </a:pPr>
              <a:t>27</a:t>
            </a:fld>
            <a:endParaRPr lang="de-AT"/>
          </a:p>
        </p:txBody>
      </p:sp>
    </p:spTree>
    <p:extLst>
      <p:ext uri="{BB962C8B-B14F-4D97-AF65-F5344CB8AC3E}">
        <p14:creationId xmlns:p14="http://schemas.microsoft.com/office/powerpoint/2010/main" val="27418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feld 4"/>
          <p:cNvSpPr txBox="1">
            <a:spLocks noChangeArrowheads="1"/>
          </p:cNvSpPr>
          <p:nvPr/>
        </p:nvSpPr>
        <p:spPr bwMode="auto">
          <a:xfrm>
            <a:off x="395289" y="2616200"/>
            <a:ext cx="813715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108585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 typeface="Arial" charset="0"/>
              <a:buChar char="•"/>
            </a:pPr>
            <a:r>
              <a:rPr lang="ja-JP" altLang="en-US" sz="2400" dirty="0" smtClean="0">
                <a:latin typeface="Calibri" pitchFamily="34" charset="0"/>
                <a:cs typeface="Arial" charset="0"/>
              </a:rPr>
              <a:t>科学的不誠実に関する委員会が対象とする研究</a:t>
            </a:r>
            <a:endParaRPr lang="de-AT" sz="2400" dirty="0">
              <a:latin typeface="Calibri" pitchFamily="34" charset="0"/>
              <a:cs typeface="Arial" charset="0"/>
            </a:endParaRPr>
          </a:p>
          <a:p>
            <a:pPr lvl="1" eaLnBrk="1" hangingPunct="1">
              <a:lnSpc>
                <a:spcPct val="150000"/>
              </a:lnSpc>
              <a:buFont typeface="Symbol" pitchFamily="18" charset="2"/>
              <a:buChar char="-"/>
            </a:pPr>
            <a:r>
              <a:rPr lang="ja-JP" altLang="en-US" sz="2400" b="1" dirty="0">
                <a:latin typeface="Calibri" pitchFamily="34" charset="0"/>
                <a:cs typeface="Arial" charset="0"/>
              </a:rPr>
              <a:t>保健</a:t>
            </a:r>
            <a:r>
              <a:rPr lang="ja-JP" altLang="en-US" sz="2400" b="1" dirty="0" smtClean="0">
                <a:latin typeface="Calibri" pitchFamily="34" charset="0"/>
                <a:cs typeface="Arial" charset="0"/>
              </a:rPr>
              <a:t>科学及び医学</a:t>
            </a:r>
            <a:r>
              <a:rPr lang="ja-JP" altLang="en-US" sz="2400" dirty="0" smtClean="0">
                <a:latin typeface="Calibri" pitchFamily="34" charset="0"/>
                <a:cs typeface="Arial" charset="0"/>
              </a:rPr>
              <a:t>に</a:t>
            </a:r>
            <a:r>
              <a:rPr lang="ja-JP" altLang="en-US" sz="2400" dirty="0">
                <a:latin typeface="Calibri" pitchFamily="34" charset="0"/>
                <a:cs typeface="Arial" charset="0"/>
              </a:rPr>
              <a:t>おける研究</a:t>
            </a:r>
            <a:endParaRPr lang="de-AT" sz="2400" b="1" dirty="0">
              <a:latin typeface="Calibri" pitchFamily="34" charset="0"/>
              <a:cs typeface="Arial" charset="0"/>
            </a:endParaRPr>
          </a:p>
          <a:p>
            <a:pPr lvl="1" eaLnBrk="1" hangingPunct="1">
              <a:lnSpc>
                <a:spcPct val="150000"/>
              </a:lnSpc>
              <a:buFont typeface="Symbol" pitchFamily="18" charset="2"/>
              <a:buChar char="-"/>
            </a:pPr>
            <a:r>
              <a:rPr lang="ja-JP" altLang="en-US" sz="2400" b="1" dirty="0" smtClean="0">
                <a:latin typeface="Calibri" pitchFamily="34" charset="0"/>
                <a:cs typeface="Arial" charset="0"/>
              </a:rPr>
              <a:t>自然科学</a:t>
            </a:r>
            <a:r>
              <a:rPr lang="de-AT" sz="2400" b="1" dirty="0" smtClean="0">
                <a:latin typeface="Calibri" pitchFamily="34" charset="0"/>
                <a:cs typeface="Arial" charset="0"/>
              </a:rPr>
              <a:t>、</a:t>
            </a:r>
            <a:r>
              <a:rPr lang="ja-JP" altLang="en-US" sz="2400" b="1" dirty="0" smtClean="0">
                <a:latin typeface="Calibri" pitchFamily="34" charset="0"/>
                <a:cs typeface="Arial" charset="0"/>
              </a:rPr>
              <a:t>技術科学及び生産学</a:t>
            </a:r>
            <a:r>
              <a:rPr lang="ja-JP" altLang="en-US" sz="2400" dirty="0" smtClean="0">
                <a:latin typeface="Calibri" pitchFamily="34" charset="0"/>
                <a:cs typeface="Arial" charset="0"/>
              </a:rPr>
              <a:t>に</a:t>
            </a:r>
            <a:r>
              <a:rPr lang="ja-JP" altLang="en-US" sz="2400" dirty="0">
                <a:latin typeface="Calibri" pitchFamily="34" charset="0"/>
                <a:cs typeface="Arial" charset="0"/>
              </a:rPr>
              <a:t>おける研究</a:t>
            </a:r>
            <a:endParaRPr lang="de-AT" sz="2400" dirty="0">
              <a:latin typeface="Calibri" pitchFamily="34" charset="0"/>
              <a:cs typeface="Arial" charset="0"/>
            </a:endParaRPr>
          </a:p>
          <a:p>
            <a:pPr lvl="1" eaLnBrk="1" hangingPunct="1">
              <a:lnSpc>
                <a:spcPct val="150000"/>
              </a:lnSpc>
              <a:buFont typeface="Symbol" pitchFamily="18" charset="2"/>
              <a:buChar char="-"/>
            </a:pPr>
            <a:r>
              <a:rPr lang="ja-JP" altLang="en-US" sz="2400" b="1" dirty="0">
                <a:latin typeface="Calibri" pitchFamily="34" charset="0"/>
                <a:cs typeface="Arial" charset="0"/>
              </a:rPr>
              <a:t>人文</a:t>
            </a:r>
            <a:r>
              <a:rPr lang="ja-JP" altLang="en-US" sz="2400" b="1" dirty="0" smtClean="0">
                <a:latin typeface="Calibri" pitchFamily="34" charset="0"/>
                <a:cs typeface="Arial" charset="0"/>
              </a:rPr>
              <a:t>科学及び社会科学</a:t>
            </a:r>
            <a:r>
              <a:rPr lang="ja-JP" altLang="en-US" sz="2400" dirty="0" smtClean="0">
                <a:latin typeface="Calibri" pitchFamily="34" charset="0"/>
                <a:cs typeface="Arial" charset="0"/>
              </a:rPr>
              <a:t>に</a:t>
            </a:r>
            <a:r>
              <a:rPr lang="ja-JP" altLang="en-US" sz="2400" dirty="0">
                <a:latin typeface="Calibri" pitchFamily="34" charset="0"/>
                <a:cs typeface="Arial" charset="0"/>
              </a:rPr>
              <a:t>おける研究</a:t>
            </a:r>
            <a:endParaRPr lang="de-AT" sz="2400" b="1" dirty="0">
              <a:latin typeface="Calibri" pitchFamily="34" charset="0"/>
              <a:cs typeface="Arial" charset="0"/>
            </a:endParaRPr>
          </a:p>
          <a:p>
            <a:pPr lvl="1" eaLnBrk="1" hangingPunct="1">
              <a:buFont typeface="Symbol" pitchFamily="18" charset="2"/>
              <a:buChar char="-"/>
            </a:pPr>
            <a:endParaRPr lang="de-AT" sz="2400" b="1" dirty="0">
              <a:latin typeface="Calibri" pitchFamily="34" charset="0"/>
              <a:cs typeface="Arial" charset="0"/>
            </a:endParaRPr>
          </a:p>
          <a:p>
            <a:pPr eaLnBrk="1" hangingPunct="1">
              <a:lnSpc>
                <a:spcPct val="150000"/>
              </a:lnSpc>
              <a:buFont typeface="Arial" charset="0"/>
              <a:buChar char="•"/>
            </a:pPr>
            <a:r>
              <a:rPr lang="ja-JP" altLang="en-US" sz="2400" b="1" dirty="0" smtClean="0">
                <a:latin typeface="Calibri" pitchFamily="34" charset="0"/>
                <a:cs typeface="Arial" charset="0"/>
              </a:rPr>
              <a:t>常設委員会</a:t>
            </a:r>
            <a:r>
              <a:rPr lang="ja-JP" altLang="en-US" sz="2400" dirty="0">
                <a:latin typeface="Calibri" pitchFamily="34" charset="0"/>
                <a:cs typeface="Arial" charset="0"/>
              </a:rPr>
              <a:t>であり、</a:t>
            </a:r>
            <a:r>
              <a:rPr lang="ja-JP" altLang="en-US" sz="2400" dirty="0" smtClean="0">
                <a:latin typeface="Calibri" pitchFamily="34" charset="0"/>
                <a:cs typeface="Arial" charset="0"/>
              </a:rPr>
              <a:t>委員は</a:t>
            </a:r>
            <a:r>
              <a:rPr lang="de-AT" altLang="ja-JP" sz="2400" b="1" dirty="0">
                <a:latin typeface="Calibri" pitchFamily="34" charset="0"/>
                <a:cs typeface="Arial" charset="0"/>
              </a:rPr>
              <a:t>4</a:t>
            </a:r>
            <a:r>
              <a:rPr lang="ja-JP" altLang="en-US" sz="2400" b="1" dirty="0" smtClean="0">
                <a:latin typeface="Calibri" pitchFamily="34" charset="0"/>
                <a:cs typeface="Arial" charset="0"/>
              </a:rPr>
              <a:t>年</a:t>
            </a:r>
            <a:r>
              <a:rPr lang="ja-JP" altLang="en-US" sz="2400" b="1" dirty="0">
                <a:latin typeface="Calibri" pitchFamily="34" charset="0"/>
                <a:cs typeface="Arial" charset="0"/>
              </a:rPr>
              <a:t>プラス</a:t>
            </a:r>
            <a:r>
              <a:rPr lang="de-AT" altLang="ja-JP" sz="2400" b="1" dirty="0" smtClean="0">
                <a:latin typeface="Calibri" pitchFamily="34" charset="0"/>
                <a:cs typeface="Arial" charset="0"/>
              </a:rPr>
              <a:t>2</a:t>
            </a:r>
            <a:r>
              <a:rPr lang="ja-JP" altLang="en-US" sz="2400" b="1" dirty="0">
                <a:latin typeface="Calibri" pitchFamily="34" charset="0"/>
                <a:cs typeface="Arial" charset="0"/>
              </a:rPr>
              <a:t>年</a:t>
            </a:r>
            <a:r>
              <a:rPr lang="ja-JP" altLang="en-US" sz="2400" dirty="0" smtClean="0">
                <a:latin typeface="Calibri" pitchFamily="34" charset="0"/>
                <a:cs typeface="Arial" charset="0"/>
              </a:rPr>
              <a:t>の任期で選出</a:t>
            </a:r>
            <a:endParaRPr lang="de-AT" sz="2400" b="1" dirty="0">
              <a:latin typeface="Calibri" pitchFamily="34" charset="0"/>
              <a:cs typeface="Arial" charset="0"/>
            </a:endParaRPr>
          </a:p>
          <a:p>
            <a:pPr eaLnBrk="1" hangingPunct="1">
              <a:buFont typeface="Arial" charset="0"/>
              <a:buChar char="•"/>
            </a:pPr>
            <a:endParaRPr lang="de-AT" sz="2400" b="1" dirty="0">
              <a:latin typeface="Calibri" pitchFamily="34" charset="0"/>
              <a:cs typeface="Arial" charset="0"/>
            </a:endParaRPr>
          </a:p>
          <a:p>
            <a:pPr eaLnBrk="1" hangingPunct="1">
              <a:lnSpc>
                <a:spcPct val="150000"/>
              </a:lnSpc>
              <a:buFont typeface="Arial" charset="0"/>
              <a:buChar char="•"/>
            </a:pPr>
            <a:endParaRPr lang="de-AT" sz="2400" dirty="0">
              <a:latin typeface="Calibri" pitchFamily="34" charset="0"/>
              <a:cs typeface="Arial" charset="0"/>
            </a:endParaRPr>
          </a:p>
        </p:txBody>
      </p:sp>
      <p:sp>
        <p:nvSpPr>
          <p:cNvPr id="2" name="Foliennummernplatzhalter 1"/>
          <p:cNvSpPr>
            <a:spLocks noGrp="1"/>
          </p:cNvSpPr>
          <p:nvPr>
            <p:ph type="sldNum" sz="quarter" idx="12"/>
          </p:nvPr>
        </p:nvSpPr>
        <p:spPr/>
        <p:txBody>
          <a:bodyPr/>
          <a:lstStyle/>
          <a:p>
            <a:pPr>
              <a:defRPr/>
            </a:pPr>
            <a:fld id="{720BEA9F-9B6E-4404-AC25-BE7EBB08B3D1}" type="slidenum">
              <a:rPr lang="de-AT" smtClean="0"/>
              <a:pPr>
                <a:defRPr/>
              </a:pPr>
              <a:t>28</a:t>
            </a:fld>
            <a:endParaRPr lang="de-AT"/>
          </a:p>
        </p:txBody>
      </p:sp>
      <p:sp>
        <p:nvSpPr>
          <p:cNvPr id="7" name="Textfeld 2"/>
          <p:cNvSpPr txBox="1">
            <a:spLocks noChangeArrowheads="1"/>
          </p:cNvSpPr>
          <p:nvPr/>
        </p:nvSpPr>
        <p:spPr bwMode="auto">
          <a:xfrm>
            <a:off x="2698750" y="692150"/>
            <a:ext cx="360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ja-JP" altLang="en-US" sz="3200" b="1" dirty="0" smtClean="0">
                <a:solidFill>
                  <a:srgbClr val="953D78"/>
                </a:solidFill>
                <a:latin typeface="Calibri" pitchFamily="34" charset="0"/>
                <a:cs typeface="Arial" charset="0"/>
              </a:rPr>
              <a:t>デンマーク</a:t>
            </a:r>
            <a:r>
              <a:rPr lang="de-AT" sz="3200" b="1" dirty="0" smtClean="0">
                <a:solidFill>
                  <a:srgbClr val="953D78"/>
                </a:solidFill>
                <a:latin typeface="Calibri" pitchFamily="34" charset="0"/>
                <a:cs typeface="Arial" charset="0"/>
              </a:rPr>
              <a:t>（</a:t>
            </a:r>
            <a:r>
              <a:rPr lang="ja-JP" altLang="en-US" sz="3200" b="1" dirty="0" smtClean="0">
                <a:solidFill>
                  <a:srgbClr val="953D78"/>
                </a:solidFill>
                <a:latin typeface="Calibri" pitchFamily="34" charset="0"/>
                <a:cs typeface="Arial" charset="0"/>
              </a:rPr>
              <a:t>２</a:t>
            </a:r>
            <a:r>
              <a:rPr lang="de-AT" sz="3200" b="1" dirty="0" smtClean="0">
                <a:solidFill>
                  <a:srgbClr val="953D78"/>
                </a:solidFill>
                <a:latin typeface="Calibri" pitchFamily="34" charset="0"/>
                <a:cs typeface="Arial" charset="0"/>
              </a:rPr>
              <a:t>）</a:t>
            </a:r>
            <a:endParaRPr lang="de-AT" sz="3200" b="1" dirty="0">
              <a:solidFill>
                <a:srgbClr val="953D78"/>
              </a:solidFill>
              <a:latin typeface="Calibri" pitchFamily="34" charset="0"/>
              <a:cs typeface="Arial" charset="0"/>
            </a:endParaRPr>
          </a:p>
        </p:txBody>
      </p:sp>
      <p:sp>
        <p:nvSpPr>
          <p:cNvPr id="8" name="Textfeld 3"/>
          <p:cNvSpPr txBox="1">
            <a:spLocks noChangeArrowheads="1"/>
          </p:cNvSpPr>
          <p:nvPr/>
        </p:nvSpPr>
        <p:spPr bwMode="auto">
          <a:xfrm>
            <a:off x="539750" y="1773238"/>
            <a:ext cx="799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400" b="1" u="sng" dirty="0">
                <a:solidFill>
                  <a:srgbClr val="953D78"/>
                </a:solidFill>
                <a:latin typeface="Calibri" pitchFamily="34" charset="0"/>
                <a:cs typeface="Arial" charset="0"/>
              </a:rPr>
              <a:t>デンマーク科学的</a:t>
            </a:r>
            <a:r>
              <a:rPr lang="ja-JP" altLang="en-US" sz="2400" b="1" u="sng" dirty="0" smtClean="0">
                <a:solidFill>
                  <a:srgbClr val="953D78"/>
                </a:solidFill>
                <a:latin typeface="Calibri" pitchFamily="34" charset="0"/>
                <a:cs typeface="Arial" charset="0"/>
              </a:rPr>
              <a:t>不誠実に関する委員会</a:t>
            </a:r>
            <a:r>
              <a:rPr lang="de-AT" sz="2400" b="1" u="sng" dirty="0" smtClean="0">
                <a:solidFill>
                  <a:srgbClr val="953D78"/>
                </a:solidFill>
                <a:latin typeface="Calibri" pitchFamily="34" charset="0"/>
                <a:cs typeface="Arial" charset="0"/>
              </a:rPr>
              <a:t>（DCSD）</a:t>
            </a:r>
            <a:endParaRPr lang="de-AT" sz="2400" b="1" u="sng" dirty="0">
              <a:solidFill>
                <a:srgbClr val="953D78"/>
              </a:solidFill>
              <a:latin typeface="Calibri" pitchFamily="34" charset="0"/>
              <a:cs typeface="Arial" charset="0"/>
            </a:endParaRPr>
          </a:p>
        </p:txBody>
      </p:sp>
    </p:spTree>
    <p:extLst>
      <p:ext uri="{BB962C8B-B14F-4D97-AF65-F5344CB8AC3E}">
        <p14:creationId xmlns:p14="http://schemas.microsoft.com/office/powerpoint/2010/main" val="29305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feld 4"/>
          <p:cNvSpPr txBox="1">
            <a:spLocks noChangeArrowheads="1"/>
          </p:cNvSpPr>
          <p:nvPr/>
        </p:nvSpPr>
        <p:spPr bwMode="auto">
          <a:xfrm>
            <a:off x="395288" y="2132434"/>
            <a:ext cx="87137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4859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 typeface="Arial" charset="0"/>
              <a:buChar char="•"/>
            </a:pPr>
            <a:r>
              <a:rPr lang="de-AT" altLang="ja-JP" sz="2400" dirty="0" smtClean="0">
                <a:latin typeface="+mn-lt"/>
                <a:cs typeface="Arial" charset="0"/>
              </a:rPr>
              <a:t>3</a:t>
            </a:r>
            <a:r>
              <a:rPr lang="ja-JP" altLang="en-US" sz="2400" dirty="0" smtClean="0">
                <a:latin typeface="+mn-lt"/>
                <a:cs typeface="Arial" charset="0"/>
              </a:rPr>
              <a:t>委員会全ての</a:t>
            </a:r>
            <a:r>
              <a:rPr lang="ja-JP" altLang="en-US" sz="2400" b="1" dirty="0" smtClean="0">
                <a:latin typeface="+mn-lt"/>
                <a:cs typeface="Arial" charset="0"/>
              </a:rPr>
              <a:t>議長が</a:t>
            </a:r>
            <a:r>
              <a:rPr lang="de-AT" altLang="ja-JP" sz="2400" b="1" dirty="0" smtClean="0">
                <a:latin typeface="+mn-lt"/>
                <a:cs typeface="Arial" charset="0"/>
              </a:rPr>
              <a:t>1</a:t>
            </a:r>
            <a:r>
              <a:rPr lang="ja-JP" altLang="en-US" sz="2400" b="1" dirty="0" smtClean="0">
                <a:latin typeface="+mn-lt"/>
                <a:cs typeface="Arial" charset="0"/>
              </a:rPr>
              <a:t>名＋</a:t>
            </a:r>
            <a:r>
              <a:rPr lang="ja-JP" altLang="en-US" sz="2400" dirty="0" smtClean="0">
                <a:latin typeface="+mn-lt"/>
                <a:cs typeface="Arial" charset="0"/>
              </a:rPr>
              <a:t>委員</a:t>
            </a:r>
            <a:r>
              <a:rPr lang="en-US" altLang="ja-JP" sz="2400" b="1" dirty="0" smtClean="0">
                <a:latin typeface="+mn-lt"/>
                <a:cs typeface="Arial" charset="0"/>
              </a:rPr>
              <a:t>6</a:t>
            </a:r>
            <a:r>
              <a:rPr lang="ja-JP" altLang="en-US" sz="2400" b="1" dirty="0" smtClean="0">
                <a:latin typeface="+mn-lt"/>
                <a:cs typeface="Arial" charset="0"/>
              </a:rPr>
              <a:t>名</a:t>
            </a:r>
            <a:r>
              <a:rPr lang="de-AT" altLang="ja-JP" sz="2400" b="1" dirty="0" smtClean="0">
                <a:latin typeface="+mn-lt"/>
                <a:cs typeface="Arial" charset="0"/>
              </a:rPr>
              <a:t>（</a:t>
            </a:r>
            <a:r>
              <a:rPr lang="de-AT" altLang="ja-JP" sz="2400" dirty="0">
                <a:latin typeface="+mn-lt"/>
                <a:cs typeface="Arial" charset="0"/>
              </a:rPr>
              <a:t>6</a:t>
            </a:r>
            <a:r>
              <a:rPr lang="ja-JP" altLang="en-US" sz="2400" dirty="0">
                <a:latin typeface="+mn-lt"/>
                <a:cs typeface="Arial" charset="0"/>
              </a:rPr>
              <a:t>名の代理</a:t>
            </a:r>
            <a:r>
              <a:rPr lang="de-AT" altLang="ja-JP" sz="2400" dirty="0">
                <a:latin typeface="+mn-lt"/>
                <a:cs typeface="Arial" charset="0"/>
              </a:rPr>
              <a:t> </a:t>
            </a:r>
            <a:r>
              <a:rPr lang="ja-JP" altLang="en-US" sz="2400" dirty="0">
                <a:latin typeface="+mn-lt"/>
                <a:cs typeface="Arial" charset="0"/>
              </a:rPr>
              <a:t>人</a:t>
            </a:r>
            <a:r>
              <a:rPr lang="de-AT" altLang="ja-JP" sz="2400" dirty="0" smtClean="0">
                <a:latin typeface="+mn-lt"/>
                <a:cs typeface="Arial" charset="0"/>
              </a:rPr>
              <a:t>）</a:t>
            </a:r>
            <a:endParaRPr lang="de-AT" sz="2400" b="1" dirty="0">
              <a:latin typeface="+mn-lt"/>
              <a:cs typeface="Arial" charset="0"/>
            </a:endParaRPr>
          </a:p>
          <a:p>
            <a:pPr lvl="2" eaLnBrk="1" hangingPunct="1">
              <a:lnSpc>
                <a:spcPct val="150000"/>
              </a:lnSpc>
              <a:buFont typeface="Symbol" pitchFamily="18" charset="2"/>
              <a:buChar char="-"/>
            </a:pPr>
            <a:r>
              <a:rPr lang="ja-JP" altLang="en-US" sz="2400" b="1" dirty="0">
                <a:latin typeface="+mn-lt"/>
                <a:cs typeface="Arial" charset="0"/>
              </a:rPr>
              <a:t>議長</a:t>
            </a:r>
            <a:r>
              <a:rPr lang="ja-JP" altLang="en-US" sz="2400" b="1" dirty="0" smtClean="0">
                <a:latin typeface="+mn-lt"/>
                <a:cs typeface="Arial" charset="0"/>
              </a:rPr>
              <a:t>は高等裁判所裁判官</a:t>
            </a:r>
            <a:endParaRPr lang="de-AT" altLang="ja-JP" sz="2400" b="1" dirty="0" smtClean="0">
              <a:latin typeface="+mn-lt"/>
              <a:cs typeface="Arial" charset="0"/>
            </a:endParaRPr>
          </a:p>
          <a:p>
            <a:pPr lvl="2" eaLnBrk="1" hangingPunct="1">
              <a:lnSpc>
                <a:spcPct val="150000"/>
              </a:lnSpc>
              <a:buFont typeface="Symbol" pitchFamily="18" charset="2"/>
              <a:buChar char="-"/>
            </a:pPr>
            <a:r>
              <a:rPr lang="ja-JP" altLang="en-US" sz="2400" dirty="0" smtClean="0">
                <a:latin typeface="+mn-lt"/>
                <a:cs typeface="Arial" charset="0"/>
              </a:rPr>
              <a:t>委員は高名な科学者</a:t>
            </a:r>
            <a:endParaRPr lang="de-AT" sz="2400" dirty="0">
              <a:latin typeface="+mn-lt"/>
              <a:cs typeface="Arial" charset="0"/>
            </a:endParaRPr>
          </a:p>
          <a:p>
            <a:pPr lvl="2" eaLnBrk="1" hangingPunct="1">
              <a:lnSpc>
                <a:spcPct val="150000"/>
              </a:lnSpc>
              <a:buFont typeface="Symbol" pitchFamily="18" charset="2"/>
              <a:buChar char="-"/>
            </a:pPr>
            <a:r>
              <a:rPr lang="ja-JP" altLang="en-US" sz="2400" dirty="0" smtClean="0">
                <a:latin typeface="+mn-lt"/>
                <a:cs typeface="Arial" charset="0"/>
              </a:rPr>
              <a:t>省が任命</a:t>
            </a:r>
            <a:endParaRPr lang="de-AT" sz="2400" dirty="0">
              <a:latin typeface="+mn-lt"/>
              <a:cs typeface="Arial" charset="0"/>
            </a:endParaRPr>
          </a:p>
          <a:p>
            <a:pPr eaLnBrk="1" hangingPunct="1">
              <a:buFont typeface="Arial" charset="0"/>
              <a:buChar char="•"/>
            </a:pPr>
            <a:endParaRPr lang="de-AT" sz="2400" dirty="0">
              <a:latin typeface="+mn-lt"/>
              <a:cs typeface="Arial" charset="0"/>
            </a:endParaRPr>
          </a:p>
          <a:p>
            <a:pPr eaLnBrk="1" hangingPunct="1">
              <a:lnSpc>
                <a:spcPct val="150000"/>
              </a:lnSpc>
              <a:buFont typeface="Arial" charset="0"/>
              <a:buChar char="•"/>
              <a:defRPr/>
            </a:pPr>
            <a:r>
              <a:rPr lang="ja-JP" altLang="en-US" sz="2400" b="1" dirty="0" smtClean="0">
                <a:latin typeface="+mn-lt"/>
              </a:rPr>
              <a:t>決定</a:t>
            </a:r>
            <a:r>
              <a:rPr lang="ja-JP" altLang="en-US" sz="2400" dirty="0" smtClean="0">
                <a:latin typeface="+mn-lt"/>
              </a:rPr>
              <a:t>の詳細を公表</a:t>
            </a:r>
            <a:r>
              <a:rPr lang="de-AT" sz="2400" i="1" dirty="0" smtClean="0">
                <a:latin typeface="+mn-lt"/>
              </a:rPr>
              <a:t>、</a:t>
            </a:r>
            <a:r>
              <a:rPr lang="ja-JP" altLang="en-US" sz="2400" b="1" dirty="0" smtClean="0">
                <a:latin typeface="+mn-lt"/>
              </a:rPr>
              <a:t>匿名で</a:t>
            </a:r>
            <a:endParaRPr lang="de-AT" sz="2400" b="1" dirty="0">
              <a:latin typeface="+mn-lt"/>
            </a:endParaRPr>
          </a:p>
          <a:p>
            <a:pPr marL="0" indent="0" eaLnBrk="1" hangingPunct="1">
              <a:defRPr/>
            </a:pPr>
            <a:endParaRPr lang="de-AT" sz="2400" dirty="0">
              <a:latin typeface="+mn-lt"/>
            </a:endParaRPr>
          </a:p>
          <a:p>
            <a:pPr eaLnBrk="1" hangingPunct="1">
              <a:lnSpc>
                <a:spcPct val="150000"/>
              </a:lnSpc>
              <a:buFont typeface="Arial" charset="0"/>
              <a:buChar char="•"/>
              <a:defRPr/>
            </a:pPr>
            <a:r>
              <a:rPr lang="de-AT" sz="2400" b="1" dirty="0" smtClean="0">
                <a:latin typeface="+mn-lt"/>
              </a:rPr>
              <a:t>[</a:t>
            </a:r>
            <a:r>
              <a:rPr lang="ja-JP" altLang="en-US" sz="2400" dirty="0" smtClean="0">
                <a:latin typeface="+mn-lt"/>
              </a:rPr>
              <a:t>デンマークには</a:t>
            </a:r>
            <a:r>
              <a:rPr lang="ja-JP" altLang="en-US" sz="2400" b="1" dirty="0" smtClean="0">
                <a:latin typeface="+mn-lt"/>
              </a:rPr>
              <a:t>研究公正を推進するための強制力</a:t>
            </a:r>
            <a:r>
              <a:rPr lang="ja-JP" altLang="en-US" sz="2400" dirty="0" smtClean="0">
                <a:latin typeface="+mn-lt"/>
              </a:rPr>
              <a:t>はない</a:t>
            </a:r>
            <a:r>
              <a:rPr lang="de-AT" sz="2400" dirty="0" smtClean="0">
                <a:latin typeface="+mn-lt"/>
              </a:rPr>
              <a:t>]</a:t>
            </a:r>
            <a:endParaRPr lang="de-AT" sz="2400" dirty="0">
              <a:latin typeface="+mn-lt"/>
            </a:endParaRPr>
          </a:p>
          <a:p>
            <a:pPr eaLnBrk="1" hangingPunct="1">
              <a:lnSpc>
                <a:spcPct val="150000"/>
              </a:lnSpc>
              <a:buFont typeface="Arial" charset="0"/>
              <a:buChar char="•"/>
            </a:pPr>
            <a:endParaRPr lang="de-AT" sz="2400" dirty="0">
              <a:latin typeface="+mn-lt"/>
              <a:cs typeface="Arial" charset="0"/>
            </a:endParaRPr>
          </a:p>
        </p:txBody>
      </p:sp>
      <p:sp>
        <p:nvSpPr>
          <p:cNvPr id="2" name="Foliennummernplatzhalter 1"/>
          <p:cNvSpPr>
            <a:spLocks noGrp="1"/>
          </p:cNvSpPr>
          <p:nvPr>
            <p:ph type="sldNum" sz="quarter" idx="12"/>
          </p:nvPr>
        </p:nvSpPr>
        <p:spPr/>
        <p:txBody>
          <a:bodyPr/>
          <a:lstStyle/>
          <a:p>
            <a:pPr>
              <a:defRPr/>
            </a:pPr>
            <a:fld id="{E3C1AEF3-93FD-464A-A790-E8FECB21BC60}" type="slidenum">
              <a:rPr lang="de-AT" smtClean="0"/>
              <a:pPr>
                <a:defRPr/>
              </a:pPr>
              <a:t>29</a:t>
            </a:fld>
            <a:endParaRPr lang="de-AT"/>
          </a:p>
        </p:txBody>
      </p:sp>
      <p:sp>
        <p:nvSpPr>
          <p:cNvPr id="7" name="Textfeld 2"/>
          <p:cNvSpPr txBox="1">
            <a:spLocks noChangeArrowheads="1"/>
          </p:cNvSpPr>
          <p:nvPr/>
        </p:nvSpPr>
        <p:spPr bwMode="auto">
          <a:xfrm>
            <a:off x="2698750" y="692150"/>
            <a:ext cx="360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ja-JP" altLang="en-US" sz="3200" b="1" dirty="0" smtClean="0">
                <a:solidFill>
                  <a:srgbClr val="953D78"/>
                </a:solidFill>
                <a:latin typeface="Calibri" pitchFamily="34" charset="0"/>
                <a:cs typeface="Arial" charset="0"/>
              </a:rPr>
              <a:t>デンマーク</a:t>
            </a:r>
            <a:r>
              <a:rPr lang="de-AT" sz="3200" b="1" dirty="0" smtClean="0">
                <a:solidFill>
                  <a:srgbClr val="953D78"/>
                </a:solidFill>
                <a:latin typeface="Calibri" pitchFamily="34" charset="0"/>
                <a:cs typeface="Arial" charset="0"/>
              </a:rPr>
              <a:t>（</a:t>
            </a:r>
            <a:r>
              <a:rPr lang="ja-JP" altLang="en-US" sz="3200" b="1" dirty="0" smtClean="0">
                <a:solidFill>
                  <a:srgbClr val="953D78"/>
                </a:solidFill>
                <a:latin typeface="Calibri" pitchFamily="34" charset="0"/>
                <a:cs typeface="Arial" charset="0"/>
              </a:rPr>
              <a:t>３</a:t>
            </a:r>
            <a:r>
              <a:rPr lang="de-AT" sz="3200" b="1" dirty="0" smtClean="0">
                <a:solidFill>
                  <a:srgbClr val="953D78"/>
                </a:solidFill>
                <a:latin typeface="Calibri" pitchFamily="34" charset="0"/>
                <a:cs typeface="Arial" charset="0"/>
              </a:rPr>
              <a:t>）</a:t>
            </a:r>
            <a:endParaRPr lang="de-AT" sz="3200" b="1" dirty="0">
              <a:solidFill>
                <a:srgbClr val="953D78"/>
              </a:solidFill>
              <a:latin typeface="Calibri" pitchFamily="34" charset="0"/>
              <a:cs typeface="Arial" charset="0"/>
            </a:endParaRPr>
          </a:p>
        </p:txBody>
      </p:sp>
      <p:sp>
        <p:nvSpPr>
          <p:cNvPr id="8" name="Textfeld 3"/>
          <p:cNvSpPr txBox="1">
            <a:spLocks noChangeArrowheads="1"/>
          </p:cNvSpPr>
          <p:nvPr/>
        </p:nvSpPr>
        <p:spPr bwMode="auto">
          <a:xfrm>
            <a:off x="539750" y="1628800"/>
            <a:ext cx="7992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400" b="1" u="sng" dirty="0">
                <a:solidFill>
                  <a:srgbClr val="953D78"/>
                </a:solidFill>
                <a:latin typeface="Calibri" pitchFamily="34" charset="0"/>
                <a:cs typeface="Arial" charset="0"/>
              </a:rPr>
              <a:t>デンマーク科学的</a:t>
            </a:r>
            <a:r>
              <a:rPr lang="ja-JP" altLang="en-US" sz="2400" b="1" u="sng" dirty="0" smtClean="0">
                <a:solidFill>
                  <a:srgbClr val="953D78"/>
                </a:solidFill>
                <a:latin typeface="Calibri" pitchFamily="34" charset="0"/>
                <a:cs typeface="Arial" charset="0"/>
              </a:rPr>
              <a:t>不誠実に関する委員会</a:t>
            </a:r>
            <a:r>
              <a:rPr lang="de-AT" sz="2400" b="1" u="sng" dirty="0" smtClean="0">
                <a:solidFill>
                  <a:srgbClr val="953D78"/>
                </a:solidFill>
                <a:latin typeface="Calibri" pitchFamily="34" charset="0"/>
                <a:cs typeface="Arial" charset="0"/>
              </a:rPr>
              <a:t>（DCSD）</a:t>
            </a:r>
            <a:endParaRPr lang="de-AT" sz="2400" b="1" u="sng" dirty="0">
              <a:solidFill>
                <a:srgbClr val="953D78"/>
              </a:solidFill>
              <a:latin typeface="Calibri" pitchFamily="34" charset="0"/>
              <a:cs typeface="Arial" charset="0"/>
            </a:endParaRPr>
          </a:p>
        </p:txBody>
      </p:sp>
    </p:spTree>
    <p:extLst>
      <p:ext uri="{BB962C8B-B14F-4D97-AF65-F5344CB8AC3E}">
        <p14:creationId xmlns:p14="http://schemas.microsoft.com/office/powerpoint/2010/main" val="35883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feld 2"/>
          <p:cNvSpPr txBox="1">
            <a:spLocks noChangeArrowheads="1"/>
          </p:cNvSpPr>
          <p:nvPr/>
        </p:nvSpPr>
        <p:spPr bwMode="auto">
          <a:xfrm>
            <a:off x="1691680" y="620688"/>
            <a:ext cx="5256584" cy="584775"/>
          </a:xfrm>
          <a:prstGeom prst="rect">
            <a:avLst/>
          </a:prstGeom>
          <a:solidFill>
            <a:schemeClr val="bg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ja-JP" altLang="en-US" sz="3200" b="1" dirty="0" smtClean="0">
                <a:solidFill>
                  <a:srgbClr val="953D78"/>
                </a:solidFill>
                <a:latin typeface="+mj-lt"/>
              </a:rPr>
              <a:t>欧州における</a:t>
            </a:r>
            <a:r>
              <a:rPr lang="ja-JP" altLang="en-US" sz="3200" b="1" dirty="0">
                <a:solidFill>
                  <a:srgbClr val="953D78"/>
                </a:solidFill>
              </a:rPr>
              <a:t>研究公正</a:t>
            </a:r>
            <a:r>
              <a:rPr lang="de-AT" altLang="ja-JP" sz="3200" b="1" dirty="0">
                <a:solidFill>
                  <a:srgbClr val="953D78"/>
                </a:solidFill>
              </a:rPr>
              <a:t> </a:t>
            </a:r>
            <a:endParaRPr lang="de-AT" sz="3200" b="1" dirty="0" smtClean="0">
              <a:solidFill>
                <a:srgbClr val="953D78"/>
              </a:solidFill>
              <a:latin typeface="+mj-lt"/>
            </a:endParaRPr>
          </a:p>
        </p:txBody>
      </p:sp>
      <p:sp>
        <p:nvSpPr>
          <p:cNvPr id="11268" name="Textfeld 3"/>
          <p:cNvSpPr txBox="1">
            <a:spLocks noChangeArrowheads="1"/>
          </p:cNvSpPr>
          <p:nvPr/>
        </p:nvSpPr>
        <p:spPr bwMode="auto">
          <a:xfrm>
            <a:off x="250825" y="1700213"/>
            <a:ext cx="873104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ja-JP" sz="2000" u="sng" dirty="0" smtClean="0">
                <a:latin typeface="+mn-lt"/>
              </a:rPr>
              <a:t>1989</a:t>
            </a:r>
            <a:r>
              <a:rPr lang="ja-JP" altLang="en-US" sz="2000" u="sng" dirty="0" smtClean="0">
                <a:latin typeface="+mn-lt"/>
              </a:rPr>
              <a:t>年米国：</a:t>
            </a:r>
            <a:endParaRPr lang="de-AT" sz="2000" u="sng" dirty="0" smtClean="0">
              <a:latin typeface="+mn-lt"/>
            </a:endParaRPr>
          </a:p>
          <a:p>
            <a:pPr eaLnBrk="1" hangingPunct="1">
              <a:defRPr/>
            </a:pPr>
            <a:r>
              <a:rPr lang="de-AT" sz="2000" b="1" u="sng" dirty="0" smtClean="0">
                <a:latin typeface="+mn-lt"/>
              </a:rPr>
              <a:t>O</a:t>
            </a:r>
            <a:r>
              <a:rPr lang="de-AT" sz="2000" dirty="0" smtClean="0">
                <a:latin typeface="+mn-lt"/>
              </a:rPr>
              <a:t>ffice of </a:t>
            </a:r>
            <a:r>
              <a:rPr lang="de-AT" sz="2000" b="1" u="sng" dirty="0" smtClean="0">
                <a:latin typeface="+mn-lt"/>
              </a:rPr>
              <a:t>I</a:t>
            </a:r>
            <a:r>
              <a:rPr lang="de-AT" sz="2000" dirty="0" smtClean="0">
                <a:latin typeface="+mn-lt"/>
              </a:rPr>
              <a:t>nspector </a:t>
            </a:r>
            <a:r>
              <a:rPr lang="de-AT" sz="2000" b="1" u="sng" dirty="0" smtClean="0">
                <a:latin typeface="+mn-lt"/>
              </a:rPr>
              <a:t>G</a:t>
            </a:r>
            <a:r>
              <a:rPr lang="de-AT" sz="2000" dirty="0" smtClean="0">
                <a:latin typeface="+mn-lt"/>
              </a:rPr>
              <a:t>eneral </a:t>
            </a:r>
            <a:r>
              <a:rPr lang="de-AT" sz="2000" b="1" dirty="0" smtClean="0">
                <a:latin typeface="+mn-lt"/>
              </a:rPr>
              <a:t>OIG</a:t>
            </a:r>
            <a:r>
              <a:rPr lang="ja-JP" altLang="en-US" sz="2000" b="1" dirty="0">
                <a:latin typeface="+mn-lt"/>
              </a:rPr>
              <a:t> </a:t>
            </a:r>
            <a:r>
              <a:rPr lang="en-US" altLang="ja-JP" sz="2000" dirty="0">
                <a:latin typeface="+mn-lt"/>
              </a:rPr>
              <a:t>(</a:t>
            </a:r>
            <a:r>
              <a:rPr lang="de-AT" sz="2000" dirty="0" smtClean="0">
                <a:latin typeface="+mn-lt"/>
              </a:rPr>
              <a:t>NSF) and </a:t>
            </a:r>
            <a:r>
              <a:rPr lang="de-AT" sz="2000" b="1" u="sng" dirty="0" smtClean="0">
                <a:latin typeface="+mn-lt"/>
              </a:rPr>
              <a:t>O</a:t>
            </a:r>
            <a:r>
              <a:rPr lang="de-AT" sz="2000" dirty="0" smtClean="0">
                <a:latin typeface="+mn-lt"/>
              </a:rPr>
              <a:t>ffice of </a:t>
            </a:r>
            <a:r>
              <a:rPr lang="de-AT" sz="2000" b="1" u="sng" dirty="0">
                <a:latin typeface="+mn-lt"/>
              </a:rPr>
              <a:t>R</a:t>
            </a:r>
            <a:r>
              <a:rPr lang="de-AT" sz="2000" dirty="0">
                <a:latin typeface="+mn-lt"/>
              </a:rPr>
              <a:t>esearch </a:t>
            </a:r>
            <a:r>
              <a:rPr lang="de-AT" sz="2000" b="1" u="sng" dirty="0" smtClean="0">
                <a:latin typeface="+mn-lt"/>
              </a:rPr>
              <a:t>I</a:t>
            </a:r>
            <a:r>
              <a:rPr lang="de-AT" sz="2000" dirty="0" smtClean="0">
                <a:latin typeface="+mn-lt"/>
              </a:rPr>
              <a:t>ntegrity </a:t>
            </a:r>
            <a:r>
              <a:rPr lang="de-AT" sz="2000" b="1" dirty="0" smtClean="0">
                <a:latin typeface="+mn-lt"/>
              </a:rPr>
              <a:t>ORI </a:t>
            </a:r>
            <a:r>
              <a:rPr lang="de-AT" sz="2000" dirty="0" smtClean="0">
                <a:latin typeface="+mn-lt"/>
              </a:rPr>
              <a:t>(HHS,..)</a:t>
            </a:r>
          </a:p>
          <a:p>
            <a:pPr eaLnBrk="1" hangingPunct="1">
              <a:defRPr/>
            </a:pPr>
            <a:r>
              <a:rPr lang="ja-JP" altLang="en-US" dirty="0" smtClean="0">
                <a:latin typeface="+mn-lt"/>
              </a:rPr>
              <a:t>   （全米科学財団（</a:t>
            </a:r>
            <a:r>
              <a:rPr lang="en-US" altLang="ja-JP" dirty="0" smtClean="0">
                <a:latin typeface="+mn-lt"/>
              </a:rPr>
              <a:t>NSF</a:t>
            </a:r>
            <a:r>
              <a:rPr lang="ja-JP" altLang="en-US" dirty="0" smtClean="0">
                <a:latin typeface="+mn-lt"/>
              </a:rPr>
              <a:t>）の監察総監室（</a:t>
            </a:r>
            <a:r>
              <a:rPr lang="en-US" altLang="ja-JP" dirty="0" smtClean="0">
                <a:latin typeface="+mn-lt"/>
              </a:rPr>
              <a:t>ORG</a:t>
            </a:r>
            <a:r>
              <a:rPr lang="ja-JP" altLang="en-US" dirty="0" smtClean="0">
                <a:latin typeface="+mn-lt"/>
              </a:rPr>
              <a:t>）と</a:t>
            </a:r>
            <a:r>
              <a:rPr lang="ja-JP" altLang="en-US" dirty="0"/>
              <a:t>保健</a:t>
            </a:r>
            <a:r>
              <a:rPr lang="ja-JP" altLang="en-US" dirty="0" smtClean="0"/>
              <a:t>福祉省（</a:t>
            </a:r>
            <a:r>
              <a:rPr lang="en-US" altLang="ja-JP" dirty="0" smtClean="0">
                <a:latin typeface="+mj-lt"/>
              </a:rPr>
              <a:t>HHS</a:t>
            </a:r>
            <a:r>
              <a:rPr lang="ja-JP" altLang="en-US" dirty="0" smtClean="0"/>
              <a:t>）等</a:t>
            </a:r>
            <a:r>
              <a:rPr lang="ja-JP" altLang="en-US" dirty="0" smtClean="0">
                <a:latin typeface="+mn-lt"/>
              </a:rPr>
              <a:t>の研究公正局（</a:t>
            </a:r>
            <a:r>
              <a:rPr lang="en-US" altLang="ja-JP" dirty="0" smtClean="0">
                <a:latin typeface="+mn-lt"/>
              </a:rPr>
              <a:t>ORI</a:t>
            </a:r>
            <a:r>
              <a:rPr lang="ja-JP" altLang="en-US" dirty="0" smtClean="0">
                <a:latin typeface="+mn-lt"/>
              </a:rPr>
              <a:t>））</a:t>
            </a:r>
            <a:endParaRPr lang="de-AT" dirty="0" smtClean="0">
              <a:latin typeface="+mn-lt"/>
            </a:endParaRPr>
          </a:p>
          <a:p>
            <a:pPr eaLnBrk="1" hangingPunct="1">
              <a:defRPr/>
            </a:pPr>
            <a:endParaRPr lang="de-AT" sz="2000" dirty="0" smtClean="0">
              <a:latin typeface="+mn-lt"/>
            </a:endParaRPr>
          </a:p>
          <a:p>
            <a:pPr eaLnBrk="1" hangingPunct="1">
              <a:defRPr/>
            </a:pPr>
            <a:r>
              <a:rPr lang="ja-JP" altLang="en-US" sz="2000" b="1" u="sng" dirty="0" smtClean="0">
                <a:solidFill>
                  <a:srgbClr val="953D78"/>
                </a:solidFill>
                <a:latin typeface="+mn-lt"/>
              </a:rPr>
              <a:t>欧州のパイオニア</a:t>
            </a:r>
            <a:r>
              <a:rPr lang="de-AT" sz="2000" b="1" u="sng" dirty="0" smtClean="0">
                <a:solidFill>
                  <a:srgbClr val="953D78"/>
                </a:solidFill>
                <a:latin typeface="+mn-lt"/>
              </a:rPr>
              <a:t>： </a:t>
            </a:r>
            <a:r>
              <a:rPr lang="en-US" sz="2000" dirty="0" smtClean="0">
                <a:latin typeface="+mj-lt"/>
              </a:rPr>
              <a:t>1990</a:t>
            </a:r>
            <a:r>
              <a:rPr lang="ja-JP" altLang="en-US" sz="2000" dirty="0" smtClean="0"/>
              <a:t>年代</a:t>
            </a:r>
            <a:r>
              <a:rPr lang="ja-JP" altLang="en-US" sz="2000" dirty="0"/>
              <a:t>初めの</a:t>
            </a:r>
            <a:r>
              <a:rPr lang="ja-JP" altLang="en-US" sz="2000" b="1" dirty="0">
                <a:solidFill>
                  <a:srgbClr val="953D78"/>
                </a:solidFill>
              </a:rPr>
              <a:t>スカンジナビア諸国</a:t>
            </a:r>
            <a:endParaRPr lang="de-AT" sz="2000" dirty="0" smtClean="0">
              <a:latin typeface="+mn-lt"/>
            </a:endParaRPr>
          </a:p>
          <a:p>
            <a:pPr eaLnBrk="1" hangingPunct="1">
              <a:defRPr/>
            </a:pPr>
            <a:endParaRPr lang="de-AT" sz="2000" dirty="0" smtClean="0">
              <a:latin typeface="+mn-lt"/>
            </a:endParaRPr>
          </a:p>
          <a:p>
            <a:pPr lvl="2" eaLnBrk="1" hangingPunct="1">
              <a:defRPr/>
            </a:pPr>
            <a:r>
              <a:rPr lang="en-US" altLang="ja-JP" sz="2000" u="sng" dirty="0" smtClean="0">
                <a:latin typeface="+mn-lt"/>
              </a:rPr>
              <a:t>1998</a:t>
            </a:r>
            <a:r>
              <a:rPr lang="ja-JP" altLang="en-US" sz="2000" u="sng" dirty="0" smtClean="0">
                <a:latin typeface="+mn-lt"/>
              </a:rPr>
              <a:t>年　ドイツ</a:t>
            </a:r>
            <a:r>
              <a:rPr lang="de-AT" sz="2000" dirty="0" smtClean="0">
                <a:latin typeface="+mn-lt"/>
              </a:rPr>
              <a:t>（DFG</a:t>
            </a:r>
            <a:r>
              <a:rPr lang="ja-JP" altLang="en-US" sz="2000" dirty="0" err="1">
                <a:latin typeface="+mn-lt"/>
              </a:rPr>
              <a:t>、</a:t>
            </a:r>
            <a:r>
              <a:rPr lang="de-AT" sz="2000" dirty="0" smtClean="0">
                <a:latin typeface="+mn-lt"/>
              </a:rPr>
              <a:t>MPG）</a:t>
            </a:r>
          </a:p>
          <a:p>
            <a:pPr lvl="2" eaLnBrk="1" hangingPunct="1">
              <a:defRPr/>
            </a:pPr>
            <a:r>
              <a:rPr lang="en-US" altLang="ja-JP" sz="2000" u="sng" dirty="0" smtClean="0">
                <a:latin typeface="+mn-lt"/>
              </a:rPr>
              <a:t>2006</a:t>
            </a:r>
            <a:r>
              <a:rPr lang="ja-JP" altLang="en-US" sz="2000" u="sng" dirty="0" smtClean="0">
                <a:latin typeface="+mn-lt"/>
              </a:rPr>
              <a:t>年　イギリス</a:t>
            </a:r>
            <a:endParaRPr lang="de-AT" sz="2000" u="sng" dirty="0" smtClean="0">
              <a:latin typeface="+mn-lt"/>
            </a:endParaRPr>
          </a:p>
          <a:p>
            <a:pPr lvl="2" eaLnBrk="1" hangingPunct="1">
              <a:defRPr/>
            </a:pPr>
            <a:r>
              <a:rPr lang="en-US" altLang="ja-JP" sz="2000" u="sng" dirty="0" smtClean="0">
                <a:latin typeface="+mn-lt"/>
              </a:rPr>
              <a:t>2008</a:t>
            </a:r>
            <a:r>
              <a:rPr lang="ja-JP" altLang="en-US" sz="2000" u="sng" dirty="0" smtClean="0">
                <a:latin typeface="+mn-lt"/>
              </a:rPr>
              <a:t>年　オーストリア</a:t>
            </a:r>
            <a:endParaRPr lang="de-AT" sz="2000" dirty="0" smtClean="0">
              <a:latin typeface="+mn-lt"/>
            </a:endParaRPr>
          </a:p>
          <a:p>
            <a:pPr eaLnBrk="1" hangingPunct="1">
              <a:defRPr/>
            </a:pPr>
            <a:endParaRPr lang="de-AT" sz="2000" b="1" u="sng" dirty="0" smtClean="0">
              <a:latin typeface="+mn-lt"/>
            </a:endParaRPr>
          </a:p>
          <a:p>
            <a:pPr eaLnBrk="1" hangingPunct="1">
              <a:defRPr/>
            </a:pPr>
            <a:endParaRPr lang="de-AT" sz="2000" b="1" u="sng" dirty="0" smtClean="0">
              <a:latin typeface="+mn-lt"/>
            </a:endParaRPr>
          </a:p>
          <a:p>
            <a:pPr eaLnBrk="1" hangingPunct="1">
              <a:defRPr/>
            </a:pPr>
            <a:r>
              <a:rPr lang="en-US" altLang="ja-JP" sz="2000" b="1" u="sng" dirty="0" smtClean="0">
                <a:latin typeface="+mn-lt"/>
              </a:rPr>
              <a:t>2007</a:t>
            </a:r>
            <a:r>
              <a:rPr lang="en-US" altLang="ja-JP" sz="2000" b="1" u="sng" dirty="0">
                <a:latin typeface="+mn-lt"/>
              </a:rPr>
              <a:t>/</a:t>
            </a:r>
            <a:r>
              <a:rPr lang="en-US" altLang="ja-JP" sz="2000" b="1" u="sng" dirty="0" smtClean="0">
                <a:latin typeface="+mn-lt"/>
              </a:rPr>
              <a:t>2008</a:t>
            </a:r>
            <a:r>
              <a:rPr lang="ja-JP" altLang="en-US" sz="2000" b="1" u="sng" dirty="0" smtClean="0">
                <a:latin typeface="+mn-lt"/>
              </a:rPr>
              <a:t>年欧州研究公正局ネットワーク（</a:t>
            </a:r>
            <a:r>
              <a:rPr lang="en-US" altLang="ja-JP" sz="2000" b="1" u="sng" dirty="0" err="1" smtClean="0">
                <a:latin typeface="+mn-lt"/>
              </a:rPr>
              <a:t>ENRIO</a:t>
            </a:r>
            <a:r>
              <a:rPr lang="ja-JP" altLang="en-US" sz="2000" b="1" u="sng" dirty="0" smtClean="0">
                <a:latin typeface="+mn-lt"/>
              </a:rPr>
              <a:t>）</a:t>
            </a:r>
            <a:endParaRPr lang="de-AT" sz="2000" b="1" u="sng" dirty="0" smtClean="0">
              <a:latin typeface="+mn-lt"/>
            </a:endParaRPr>
          </a:p>
          <a:p>
            <a:pPr marL="895350" lvl="3" indent="0" eaLnBrk="1" hangingPunct="1">
              <a:defRPr/>
            </a:pPr>
            <a:r>
              <a:rPr lang="ja-JP" altLang="en-US" sz="2000" dirty="0" smtClean="0">
                <a:latin typeface="+mn-lt"/>
              </a:rPr>
              <a:t>欧州</a:t>
            </a:r>
            <a:r>
              <a:rPr lang="en-US" altLang="ja-JP" sz="2000" dirty="0" smtClean="0">
                <a:latin typeface="+mn-lt"/>
              </a:rPr>
              <a:t>23</a:t>
            </a:r>
            <a:r>
              <a:rPr lang="ja-JP" altLang="en-US" sz="2000" dirty="0" smtClean="0">
                <a:latin typeface="+mn-lt"/>
              </a:rPr>
              <a:t>か国の代表で組織。</a:t>
            </a:r>
            <a:endParaRPr lang="de-AT" sz="2000" dirty="0" smtClean="0">
              <a:latin typeface="+mn-lt"/>
            </a:endParaRPr>
          </a:p>
          <a:p>
            <a:pPr eaLnBrk="1" hangingPunct="1">
              <a:defRPr/>
            </a:pPr>
            <a:endParaRPr lang="de-AT" sz="2000" u="sng" dirty="0" smtClean="0">
              <a:latin typeface="+mn-lt"/>
            </a:endParaRPr>
          </a:p>
        </p:txBody>
      </p:sp>
      <p:sp>
        <p:nvSpPr>
          <p:cNvPr id="5" name="Foliennummernplatzhalter 4"/>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defRPr/>
            </a:pPr>
            <a:fld id="{8198823E-8DB2-4109-A5A8-E16DDA65A82C}" type="slidenum">
              <a:rPr lang="de-AT" smtClean="0">
                <a:solidFill>
                  <a:srgbClr val="898989"/>
                </a:solidFill>
              </a:rPr>
              <a:pPr fontAlgn="base">
                <a:spcBef>
                  <a:spcPct val="0"/>
                </a:spcBef>
                <a:spcAft>
                  <a:spcPct val="0"/>
                </a:spcAft>
                <a:defRPr/>
              </a:pPr>
              <a:t>3</a:t>
            </a:fld>
            <a:endParaRPr lang="de-AT" dirty="0" smtClean="0">
              <a:solidFill>
                <a:srgbClr val="898989"/>
              </a:solidFill>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8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8">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20F7332B-8B9C-421E-9E50-C4293B8A8142}" type="slidenum">
              <a:rPr lang="de-AT" smtClean="0"/>
              <a:pPr>
                <a:defRPr/>
              </a:pPr>
              <a:t>30</a:t>
            </a:fld>
            <a:endParaRPr lang="de-AT"/>
          </a:p>
        </p:txBody>
      </p:sp>
      <p:pic>
        <p:nvPicPr>
          <p:cNvPr id="2253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
          <p:cNvSpPr txBox="1">
            <a:spLocks noChangeArrowheads="1"/>
          </p:cNvSpPr>
          <p:nvPr/>
        </p:nvSpPr>
        <p:spPr bwMode="auto">
          <a:xfrm>
            <a:off x="2266950" y="2795588"/>
            <a:ext cx="4752975" cy="838200"/>
          </a:xfrm>
          <a:prstGeom prst="rect">
            <a:avLst/>
          </a:prstGeom>
          <a:solidFill>
            <a:schemeClr val="tx2">
              <a:lumMod val="20000"/>
              <a:lumOff val="80000"/>
            </a:schemeClr>
          </a:solid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lnSpc>
                <a:spcPct val="150000"/>
              </a:lnSpc>
              <a:defRPr/>
            </a:pPr>
            <a:r>
              <a:rPr lang="ja-JP" altLang="en-US" sz="3600" b="1" dirty="0" smtClean="0">
                <a:latin typeface="Calibri" pitchFamily="34" charset="0"/>
                <a:cs typeface="Arial" charset="0"/>
              </a:rPr>
              <a:t>フィンランド</a:t>
            </a:r>
            <a:endParaRPr lang="de-AT" sz="3600" b="1" dirty="0" smtClean="0">
              <a:latin typeface="Calibri" pitchFamily="34" charset="0"/>
              <a:cs typeface="Arial" charset="0"/>
            </a:endParaRPr>
          </a:p>
        </p:txBody>
      </p:sp>
    </p:spTree>
    <p:extLst>
      <p:ext uri="{BB962C8B-B14F-4D97-AF65-F5344CB8AC3E}">
        <p14:creationId xmlns:p14="http://schemas.microsoft.com/office/powerpoint/2010/main" val="2749677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AD8D63AC-BF43-4490-A816-7C1DF6E3FC23}" type="slidenum">
              <a:rPr lang="de-AT" smtClean="0"/>
              <a:pPr>
                <a:defRPr/>
              </a:pPr>
              <a:t>31</a:t>
            </a:fld>
            <a:endParaRPr lang="de-AT"/>
          </a:p>
        </p:txBody>
      </p:sp>
      <p:sp>
        <p:nvSpPr>
          <p:cNvPr id="23557" name="Textfeld 3"/>
          <p:cNvSpPr txBox="1">
            <a:spLocks noChangeArrowheads="1"/>
          </p:cNvSpPr>
          <p:nvPr/>
        </p:nvSpPr>
        <p:spPr bwMode="auto">
          <a:xfrm>
            <a:off x="520700" y="1773238"/>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400" b="1" u="sng" dirty="0" smtClean="0">
                <a:solidFill>
                  <a:srgbClr val="953D78"/>
                </a:solidFill>
                <a:latin typeface="Calibri" pitchFamily="34" charset="0"/>
                <a:cs typeface="Arial" charset="0"/>
              </a:rPr>
              <a:t>フィンランド研究公正に関する諮問委員会</a:t>
            </a:r>
            <a:r>
              <a:rPr lang="de-AT" sz="2400" b="1" u="sng" dirty="0" smtClean="0">
                <a:solidFill>
                  <a:srgbClr val="953D78"/>
                </a:solidFill>
                <a:latin typeface="Calibri" pitchFamily="34" charset="0"/>
                <a:cs typeface="Arial" charset="0"/>
              </a:rPr>
              <a:t>（TENK）</a:t>
            </a:r>
            <a:endParaRPr lang="de-AT" sz="2400" b="1" u="sng" dirty="0">
              <a:solidFill>
                <a:srgbClr val="953D78"/>
              </a:solidFill>
              <a:latin typeface="Calibri" pitchFamily="34" charset="0"/>
              <a:cs typeface="Arial" charset="0"/>
            </a:endParaRPr>
          </a:p>
        </p:txBody>
      </p:sp>
      <p:sp>
        <p:nvSpPr>
          <p:cNvPr id="6" name="Textfeld 4"/>
          <p:cNvSpPr txBox="1">
            <a:spLocks noChangeArrowheads="1"/>
          </p:cNvSpPr>
          <p:nvPr/>
        </p:nvSpPr>
        <p:spPr bwMode="auto">
          <a:xfrm>
            <a:off x="179389" y="2409825"/>
            <a:ext cx="770498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150000"/>
              </a:lnSpc>
              <a:buFont typeface="Arial" pitchFamily="34" charset="0"/>
              <a:buChar char="•"/>
              <a:defRPr/>
            </a:pPr>
            <a:r>
              <a:rPr lang="de-AT" sz="2400" b="1" dirty="0" smtClean="0"/>
              <a:t>1991</a:t>
            </a:r>
            <a:r>
              <a:rPr lang="ja-JP" altLang="en-US" sz="2400" b="1" dirty="0" smtClean="0"/>
              <a:t>年</a:t>
            </a:r>
            <a:r>
              <a:rPr lang="ja-JP" altLang="en-US" sz="2400" dirty="0"/>
              <a:t>創設</a:t>
            </a:r>
            <a:endParaRPr lang="de-AT" sz="2400" dirty="0" smtClean="0"/>
          </a:p>
          <a:p>
            <a:pPr marL="342900" indent="-342900">
              <a:buFont typeface="Arial" pitchFamily="34" charset="0"/>
              <a:buChar char="•"/>
              <a:defRPr/>
            </a:pPr>
            <a:endParaRPr lang="de-AT" sz="1050" dirty="0" smtClean="0"/>
          </a:p>
          <a:p>
            <a:pPr marL="342900" indent="-342900">
              <a:lnSpc>
                <a:spcPct val="150000"/>
              </a:lnSpc>
              <a:buFont typeface="Arial" pitchFamily="34" charset="0"/>
              <a:buChar char="•"/>
              <a:defRPr/>
            </a:pPr>
            <a:r>
              <a:rPr lang="ja-JP" altLang="en-US" sz="2400" b="1" dirty="0" smtClean="0"/>
              <a:t>教育文化省が</a:t>
            </a:r>
            <a:r>
              <a:rPr lang="ja-JP" altLang="en-US" sz="2400" dirty="0" smtClean="0"/>
              <a:t>導入</a:t>
            </a:r>
            <a:endParaRPr lang="de-AT" sz="2400" b="1" dirty="0" smtClean="0"/>
          </a:p>
          <a:p>
            <a:pPr>
              <a:defRPr/>
            </a:pPr>
            <a:endParaRPr lang="de-AT" sz="1050" dirty="0" smtClean="0"/>
          </a:p>
          <a:p>
            <a:pPr marL="342900" indent="-342900">
              <a:lnSpc>
                <a:spcPct val="150000"/>
              </a:lnSpc>
              <a:buFont typeface="Arial" pitchFamily="34" charset="0"/>
              <a:buChar char="•"/>
              <a:defRPr/>
            </a:pPr>
            <a:r>
              <a:rPr lang="de-AT" sz="2400" b="1" dirty="0" smtClean="0"/>
              <a:t>3</a:t>
            </a:r>
            <a:r>
              <a:rPr lang="ja-JP" altLang="en-US" sz="2400" b="1" dirty="0" smtClean="0"/>
              <a:t>年の任期で</a:t>
            </a:r>
            <a:r>
              <a:rPr lang="ja-JP" altLang="en-US" sz="2400" dirty="0" smtClean="0"/>
              <a:t>選出</a:t>
            </a:r>
            <a:endParaRPr lang="de-AT" sz="2400" b="1" dirty="0" smtClean="0"/>
          </a:p>
          <a:p>
            <a:pPr>
              <a:defRPr/>
            </a:pPr>
            <a:endParaRPr lang="de-AT" sz="1050" dirty="0" smtClean="0"/>
          </a:p>
          <a:p>
            <a:pPr marL="342900" indent="-342900">
              <a:buFont typeface="Arial" pitchFamily="34" charset="0"/>
              <a:buChar char="•"/>
              <a:defRPr/>
            </a:pPr>
            <a:endParaRPr lang="de-AT" sz="1050" b="1" dirty="0"/>
          </a:p>
          <a:p>
            <a:pPr marL="342900" indent="-342900">
              <a:lnSpc>
                <a:spcPct val="150000"/>
              </a:lnSpc>
              <a:buFont typeface="Arial" pitchFamily="34" charset="0"/>
              <a:buChar char="•"/>
              <a:defRPr/>
            </a:pPr>
            <a:r>
              <a:rPr lang="de-AT" altLang="ja-JP" sz="2400" b="1" dirty="0"/>
              <a:t>8</a:t>
            </a:r>
            <a:r>
              <a:rPr lang="ja-JP" altLang="en-US" sz="2400" b="1" dirty="0" smtClean="0"/>
              <a:t>名の委員</a:t>
            </a:r>
            <a:r>
              <a:rPr lang="de-AT" sz="2400" b="1" dirty="0" smtClean="0"/>
              <a:t>（</a:t>
            </a:r>
            <a:r>
              <a:rPr lang="ja-JP" altLang="en-US" sz="2000" dirty="0" smtClean="0"/>
              <a:t>大学、アカデミー、資金配分機関、省の諮問委員</a:t>
            </a:r>
            <a:r>
              <a:rPr lang="de-AT" sz="2000" dirty="0" smtClean="0"/>
              <a:t>）</a:t>
            </a:r>
          </a:p>
          <a:p>
            <a:pPr marL="1485900" lvl="2" indent="-342900">
              <a:lnSpc>
                <a:spcPct val="150000"/>
              </a:lnSpc>
              <a:buFont typeface="Symbol" pitchFamily="18" charset="2"/>
              <a:buChar char="-"/>
              <a:defRPr/>
            </a:pPr>
            <a:endParaRPr lang="de-AT" sz="2400" dirty="0" smtClean="0"/>
          </a:p>
          <a:p>
            <a:pPr marL="285750" indent="-285750">
              <a:lnSpc>
                <a:spcPct val="150000"/>
              </a:lnSpc>
              <a:buFont typeface="Arial" pitchFamily="34" charset="0"/>
              <a:buChar char="•"/>
              <a:defRPr/>
            </a:pPr>
            <a:endParaRPr lang="de-AT" sz="2400" dirty="0" smtClean="0"/>
          </a:p>
        </p:txBody>
      </p:sp>
      <p:sp>
        <p:nvSpPr>
          <p:cNvPr id="7" name="Textfeld 2"/>
          <p:cNvSpPr txBox="1">
            <a:spLocks noChangeArrowheads="1"/>
          </p:cNvSpPr>
          <p:nvPr/>
        </p:nvSpPr>
        <p:spPr bwMode="auto">
          <a:xfrm>
            <a:off x="2698750" y="692150"/>
            <a:ext cx="360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ja-JP" altLang="en-US" sz="3200" b="1" dirty="0" smtClean="0">
                <a:solidFill>
                  <a:srgbClr val="953D78"/>
                </a:solidFill>
                <a:latin typeface="Calibri" pitchFamily="34" charset="0"/>
                <a:cs typeface="Arial" charset="0"/>
              </a:rPr>
              <a:t>フィンランド</a:t>
            </a:r>
            <a:r>
              <a:rPr lang="de-AT" sz="3200" b="1" dirty="0" smtClean="0">
                <a:solidFill>
                  <a:srgbClr val="953D78"/>
                </a:solidFill>
                <a:latin typeface="Calibri" pitchFamily="34" charset="0"/>
                <a:cs typeface="Arial" charset="0"/>
              </a:rPr>
              <a:t>（</a:t>
            </a:r>
            <a:r>
              <a:rPr lang="ja-JP" altLang="en-US" sz="3200" b="1" dirty="0" smtClean="0">
                <a:solidFill>
                  <a:srgbClr val="953D78"/>
                </a:solidFill>
                <a:latin typeface="Calibri" pitchFamily="34" charset="0"/>
                <a:cs typeface="Arial" charset="0"/>
              </a:rPr>
              <a:t>１</a:t>
            </a:r>
            <a:r>
              <a:rPr lang="de-AT" sz="3200" b="1" dirty="0" smtClean="0">
                <a:solidFill>
                  <a:srgbClr val="953D78"/>
                </a:solidFill>
                <a:latin typeface="Calibri" pitchFamily="34" charset="0"/>
                <a:cs typeface="Arial" charset="0"/>
              </a:rPr>
              <a:t>）</a:t>
            </a:r>
            <a:endParaRPr lang="de-AT" sz="3200" b="1" dirty="0">
              <a:solidFill>
                <a:srgbClr val="953D78"/>
              </a:solidFill>
              <a:latin typeface="Calibri" pitchFamily="34" charset="0"/>
              <a:cs typeface="Arial" charset="0"/>
            </a:endParaRPr>
          </a:p>
        </p:txBody>
      </p:sp>
    </p:spTree>
    <p:extLst>
      <p:ext uri="{BB962C8B-B14F-4D97-AF65-F5344CB8AC3E}">
        <p14:creationId xmlns:p14="http://schemas.microsoft.com/office/powerpoint/2010/main" val="33757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961539FF-68FE-4D22-AFD5-F5C94FCAD304}" type="slidenum">
              <a:rPr lang="de-AT" smtClean="0"/>
              <a:pPr>
                <a:defRPr/>
              </a:pPr>
              <a:t>32</a:t>
            </a:fld>
            <a:endParaRPr lang="de-AT"/>
          </a:p>
        </p:txBody>
      </p:sp>
      <p:sp>
        <p:nvSpPr>
          <p:cNvPr id="6" name="Textfeld 4"/>
          <p:cNvSpPr txBox="1">
            <a:spLocks noChangeArrowheads="1"/>
          </p:cNvSpPr>
          <p:nvPr/>
        </p:nvSpPr>
        <p:spPr bwMode="auto">
          <a:xfrm>
            <a:off x="323851" y="2552700"/>
            <a:ext cx="748851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nSpc>
                <a:spcPct val="150000"/>
              </a:lnSpc>
              <a:buFont typeface="Arial" pitchFamily="34" charset="0"/>
              <a:buChar char="•"/>
              <a:defRPr/>
            </a:pPr>
            <a:r>
              <a:rPr lang="ja-JP" altLang="en-US" sz="2400" b="1" dirty="0" smtClean="0"/>
              <a:t>諮問委員会</a:t>
            </a:r>
            <a:r>
              <a:rPr lang="ja-JP" altLang="en-US" sz="2400" b="1" dirty="0"/>
              <a:t>；</a:t>
            </a:r>
            <a:r>
              <a:rPr lang="de-AT" sz="2400" b="1" dirty="0" smtClean="0"/>
              <a:t> </a:t>
            </a:r>
            <a:r>
              <a:rPr lang="ja-JP" altLang="en-US" sz="2400" dirty="0"/>
              <a:t>調査</a:t>
            </a:r>
            <a:r>
              <a:rPr lang="ja-JP" altLang="en-US" sz="2400" dirty="0" smtClean="0"/>
              <a:t>は研究</a:t>
            </a:r>
            <a:r>
              <a:rPr lang="ja-JP" altLang="en-US" sz="2400" dirty="0"/>
              <a:t>機関</a:t>
            </a:r>
            <a:r>
              <a:rPr lang="ja-JP" altLang="en-US" sz="2400" dirty="0" smtClean="0"/>
              <a:t>が実施</a:t>
            </a:r>
            <a:endParaRPr lang="de-AT" sz="2400" dirty="0" smtClean="0"/>
          </a:p>
          <a:p>
            <a:pPr marL="342900" indent="-342900">
              <a:buFont typeface="Arial" pitchFamily="34" charset="0"/>
              <a:buChar char="•"/>
              <a:defRPr/>
            </a:pPr>
            <a:endParaRPr lang="de-AT" sz="2400" dirty="0" smtClean="0"/>
          </a:p>
          <a:p>
            <a:pPr marL="342900" indent="-342900">
              <a:lnSpc>
                <a:spcPct val="150000"/>
              </a:lnSpc>
              <a:buFont typeface="Arial" pitchFamily="34" charset="0"/>
              <a:buChar char="•"/>
              <a:defRPr/>
            </a:pPr>
            <a:r>
              <a:rPr lang="ja-JP" altLang="en-US" sz="2400" b="1" dirty="0" smtClean="0"/>
              <a:t>科学</a:t>
            </a:r>
            <a:r>
              <a:rPr lang="ja-JP" altLang="en-US" sz="2400" b="1" dirty="0"/>
              <a:t>における</a:t>
            </a:r>
            <a:r>
              <a:rPr lang="ja-JP" altLang="en-US" sz="2400" b="1" dirty="0" smtClean="0"/>
              <a:t>倫理について社会に情報提供</a:t>
            </a:r>
            <a:endParaRPr lang="de-AT" sz="2400" dirty="0" smtClean="0"/>
          </a:p>
          <a:p>
            <a:pPr>
              <a:defRPr/>
            </a:pPr>
            <a:endParaRPr lang="de-AT" sz="2400" dirty="0" smtClean="0"/>
          </a:p>
          <a:p>
            <a:pPr marL="342900" indent="-342900">
              <a:lnSpc>
                <a:spcPct val="150000"/>
              </a:lnSpc>
              <a:buFont typeface="Arial" pitchFamily="34" charset="0"/>
              <a:buChar char="•"/>
              <a:defRPr/>
            </a:pPr>
            <a:r>
              <a:rPr lang="ja-JP" altLang="en-US" sz="2400" b="1" dirty="0" smtClean="0"/>
              <a:t>研究公正の教育・訓練</a:t>
            </a:r>
            <a:endParaRPr lang="de-AT" sz="2400" dirty="0" smtClean="0"/>
          </a:p>
          <a:p>
            <a:pPr marL="342900" indent="-342900">
              <a:buFont typeface="Arial" pitchFamily="34" charset="0"/>
              <a:buChar char="•"/>
              <a:defRPr/>
            </a:pPr>
            <a:endParaRPr lang="de-AT" sz="2400" b="1" dirty="0"/>
          </a:p>
          <a:p>
            <a:pPr marL="1485900" lvl="2" indent="-342900">
              <a:lnSpc>
                <a:spcPct val="150000"/>
              </a:lnSpc>
              <a:buFont typeface="Symbol" pitchFamily="18" charset="2"/>
              <a:buChar char="-"/>
              <a:defRPr/>
            </a:pPr>
            <a:endParaRPr lang="de-AT" sz="2400" dirty="0" smtClean="0"/>
          </a:p>
          <a:p>
            <a:pPr marL="285750" indent="-285750">
              <a:lnSpc>
                <a:spcPct val="150000"/>
              </a:lnSpc>
              <a:buFont typeface="Arial" pitchFamily="34" charset="0"/>
              <a:buChar char="•"/>
              <a:defRPr/>
            </a:pPr>
            <a:endParaRPr lang="de-AT" sz="2400" dirty="0" smtClean="0"/>
          </a:p>
        </p:txBody>
      </p:sp>
      <p:sp>
        <p:nvSpPr>
          <p:cNvPr id="7" name="Textfeld 2"/>
          <p:cNvSpPr txBox="1">
            <a:spLocks noChangeArrowheads="1"/>
          </p:cNvSpPr>
          <p:nvPr/>
        </p:nvSpPr>
        <p:spPr bwMode="auto">
          <a:xfrm>
            <a:off x="2698750" y="692150"/>
            <a:ext cx="360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ja-JP" altLang="en-US" sz="3200" b="1" dirty="0" smtClean="0">
                <a:solidFill>
                  <a:srgbClr val="953D78"/>
                </a:solidFill>
                <a:latin typeface="Calibri" pitchFamily="34" charset="0"/>
                <a:cs typeface="Arial" charset="0"/>
              </a:rPr>
              <a:t>フィンランド</a:t>
            </a:r>
            <a:r>
              <a:rPr lang="de-AT" sz="3200" b="1" dirty="0" smtClean="0">
                <a:solidFill>
                  <a:srgbClr val="953D78"/>
                </a:solidFill>
                <a:latin typeface="Calibri" pitchFamily="34" charset="0"/>
                <a:cs typeface="Arial" charset="0"/>
              </a:rPr>
              <a:t>（</a:t>
            </a:r>
            <a:r>
              <a:rPr lang="ja-JP" altLang="en-US" sz="3200" b="1" dirty="0" smtClean="0">
                <a:solidFill>
                  <a:srgbClr val="953D78"/>
                </a:solidFill>
                <a:latin typeface="Calibri" pitchFamily="34" charset="0"/>
                <a:cs typeface="Arial" charset="0"/>
              </a:rPr>
              <a:t>２</a:t>
            </a:r>
            <a:r>
              <a:rPr lang="de-AT" sz="3200" b="1" dirty="0" smtClean="0">
                <a:solidFill>
                  <a:srgbClr val="953D78"/>
                </a:solidFill>
                <a:latin typeface="Calibri" pitchFamily="34" charset="0"/>
                <a:cs typeface="Arial" charset="0"/>
              </a:rPr>
              <a:t>）</a:t>
            </a:r>
            <a:endParaRPr lang="de-AT" sz="3200" b="1" dirty="0">
              <a:solidFill>
                <a:srgbClr val="953D78"/>
              </a:solidFill>
              <a:latin typeface="Calibri" pitchFamily="34" charset="0"/>
              <a:cs typeface="Arial" charset="0"/>
            </a:endParaRPr>
          </a:p>
        </p:txBody>
      </p:sp>
      <p:sp>
        <p:nvSpPr>
          <p:cNvPr id="8" name="Textfeld 3"/>
          <p:cNvSpPr txBox="1">
            <a:spLocks noChangeArrowheads="1"/>
          </p:cNvSpPr>
          <p:nvPr/>
        </p:nvSpPr>
        <p:spPr bwMode="auto">
          <a:xfrm>
            <a:off x="520700" y="1773238"/>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400" b="1" u="sng" dirty="0" smtClean="0">
                <a:solidFill>
                  <a:srgbClr val="953D78"/>
                </a:solidFill>
                <a:latin typeface="Calibri" pitchFamily="34" charset="0"/>
                <a:cs typeface="Arial" charset="0"/>
              </a:rPr>
              <a:t>フィンランド研究公正に関する諮問委員会</a:t>
            </a:r>
            <a:r>
              <a:rPr lang="de-AT" sz="2400" b="1" u="sng" dirty="0" smtClean="0">
                <a:solidFill>
                  <a:srgbClr val="953D78"/>
                </a:solidFill>
                <a:latin typeface="Calibri" pitchFamily="34" charset="0"/>
                <a:cs typeface="Arial" charset="0"/>
              </a:rPr>
              <a:t>（TENK）</a:t>
            </a:r>
            <a:endParaRPr lang="de-AT" sz="2400" b="1" u="sng" dirty="0">
              <a:solidFill>
                <a:srgbClr val="953D78"/>
              </a:solidFill>
              <a:latin typeface="Calibri" pitchFamily="34" charset="0"/>
              <a:cs typeface="Arial" charset="0"/>
            </a:endParaRPr>
          </a:p>
        </p:txBody>
      </p:sp>
    </p:spTree>
    <p:extLst>
      <p:ext uri="{BB962C8B-B14F-4D97-AF65-F5344CB8AC3E}">
        <p14:creationId xmlns:p14="http://schemas.microsoft.com/office/powerpoint/2010/main" val="24824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A218CCE1-244C-49AE-8D09-1A183D7C3808}" type="slidenum">
              <a:rPr lang="de-AT" smtClean="0"/>
              <a:pPr>
                <a:defRPr/>
              </a:pPr>
              <a:t>33</a:t>
            </a:fld>
            <a:endParaRPr lang="de-AT"/>
          </a:p>
        </p:txBody>
      </p:sp>
      <p:pic>
        <p:nvPicPr>
          <p:cNvPr id="2560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4"/>
          <p:cNvSpPr txBox="1">
            <a:spLocks noChangeArrowheads="1"/>
          </p:cNvSpPr>
          <p:nvPr/>
        </p:nvSpPr>
        <p:spPr bwMode="auto">
          <a:xfrm>
            <a:off x="2266950" y="2795588"/>
            <a:ext cx="4752975" cy="838200"/>
          </a:xfrm>
          <a:prstGeom prst="rect">
            <a:avLst/>
          </a:prstGeom>
          <a:solidFill>
            <a:schemeClr val="tx2">
              <a:lumMod val="20000"/>
              <a:lumOff val="80000"/>
            </a:schemeClr>
          </a:solid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lnSpc>
                <a:spcPct val="150000"/>
              </a:lnSpc>
              <a:defRPr/>
            </a:pPr>
            <a:r>
              <a:rPr lang="ja-JP" altLang="en-US" sz="3600" b="1" dirty="0" smtClean="0">
                <a:latin typeface="Calibri" pitchFamily="34" charset="0"/>
                <a:cs typeface="Arial" charset="0"/>
              </a:rPr>
              <a:t>オーストリア</a:t>
            </a:r>
            <a:endParaRPr lang="de-AT" sz="3600" b="1" dirty="0" smtClean="0">
              <a:latin typeface="Calibri" pitchFamily="34" charset="0"/>
              <a:cs typeface="Arial" charset="0"/>
            </a:endParaRPr>
          </a:p>
        </p:txBody>
      </p:sp>
    </p:spTree>
    <p:extLst>
      <p:ext uri="{BB962C8B-B14F-4D97-AF65-F5344CB8AC3E}">
        <p14:creationId xmlns:p14="http://schemas.microsoft.com/office/powerpoint/2010/main" val="3814201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B801DECA-0422-45F0-875B-B6F3CE046456}" type="slidenum">
              <a:rPr lang="de-AT"/>
              <a:pPr>
                <a:defRPr/>
              </a:pPr>
              <a:t>34</a:t>
            </a:fld>
            <a:endParaRPr lang="de-AT"/>
          </a:p>
        </p:txBody>
      </p:sp>
      <p:sp>
        <p:nvSpPr>
          <p:cNvPr id="2" name="Foliennummernplatzhalt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844FF60-059B-4FD0-8D63-CC648ED9B18D}" type="slidenum">
              <a:rPr lang="de-AT" sz="1200">
                <a:solidFill>
                  <a:schemeClr val="tx1">
                    <a:tint val="75000"/>
                  </a:schemeClr>
                </a:solidFill>
                <a:latin typeface="+mj-lt"/>
              </a:rPr>
              <a:pPr algn="r" fontAlgn="auto">
                <a:spcBef>
                  <a:spcPts val="0"/>
                </a:spcBef>
                <a:spcAft>
                  <a:spcPts val="0"/>
                </a:spcAft>
                <a:defRPr/>
              </a:pPr>
              <a:t>34</a:t>
            </a:fld>
            <a:endParaRPr lang="de-AT" sz="1200" dirty="0">
              <a:solidFill>
                <a:schemeClr val="tx1">
                  <a:tint val="75000"/>
                </a:schemeClr>
              </a:solidFill>
              <a:latin typeface="+mj-lt"/>
            </a:endParaRPr>
          </a:p>
        </p:txBody>
      </p:sp>
      <p:sp>
        <p:nvSpPr>
          <p:cNvPr id="3076" name="Inhaltsplatzhalter 2"/>
          <p:cNvSpPr txBox="1">
            <a:spLocks/>
          </p:cNvSpPr>
          <p:nvPr/>
        </p:nvSpPr>
        <p:spPr bwMode="auto">
          <a:xfrm>
            <a:off x="611188" y="2132856"/>
            <a:ext cx="82296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pitchFamily="34" charset="0"/>
              <a:buChar char="•"/>
            </a:pPr>
            <a:r>
              <a:rPr lang="ja-JP" altLang="en-US" sz="2400" b="1" dirty="0">
                <a:solidFill>
                  <a:srgbClr val="953D78"/>
                </a:solidFill>
                <a:latin typeface="Calibri" pitchFamily="34" charset="0"/>
                <a:cs typeface="Arial" charset="0"/>
              </a:rPr>
              <a:t>オーストリア科学基金</a:t>
            </a:r>
            <a:r>
              <a:rPr lang="ja-JP" altLang="en-US" sz="2400" dirty="0" smtClean="0">
                <a:latin typeface="Calibri" pitchFamily="34" charset="0"/>
                <a:cs typeface="Arial" charset="0"/>
              </a:rPr>
              <a:t>の重要な役割</a:t>
            </a:r>
            <a:endParaRPr lang="en-US" sz="2400" b="1" dirty="0">
              <a:latin typeface="Calibri" pitchFamily="34" charset="0"/>
              <a:cs typeface="Arial" charset="0"/>
            </a:endParaRPr>
          </a:p>
          <a:p>
            <a:pPr>
              <a:spcBef>
                <a:spcPct val="20000"/>
              </a:spcBef>
              <a:buFont typeface="Arial" charset="0"/>
              <a:buChar char="•"/>
            </a:pPr>
            <a:endParaRPr lang="en-US" sz="2400" dirty="0">
              <a:latin typeface="Calibri" pitchFamily="34" charset="0"/>
              <a:cs typeface="Arial" charset="0"/>
            </a:endParaRPr>
          </a:p>
          <a:p>
            <a:pPr>
              <a:spcBef>
                <a:spcPct val="20000"/>
              </a:spcBef>
              <a:buFont typeface="Arial" charset="0"/>
              <a:buChar char="•"/>
            </a:pPr>
            <a:r>
              <a:rPr lang="ja-JP" altLang="en-US" sz="2400" dirty="0" smtClean="0">
                <a:latin typeface="Calibri" pitchFamily="34" charset="0"/>
                <a:cs typeface="Arial" charset="0"/>
              </a:rPr>
              <a:t>大学の</a:t>
            </a:r>
            <a:r>
              <a:rPr lang="ja-JP" altLang="en-US" sz="2400" b="1" dirty="0" smtClean="0">
                <a:solidFill>
                  <a:srgbClr val="953D78"/>
                </a:solidFill>
                <a:latin typeface="Calibri" pitchFamily="34" charset="0"/>
                <a:cs typeface="Arial" charset="0"/>
              </a:rPr>
              <a:t>自治</a:t>
            </a:r>
            <a:r>
              <a:rPr lang="ja-JP" altLang="en-US" sz="2400" dirty="0">
                <a:latin typeface="Calibri" pitchFamily="34" charset="0"/>
                <a:cs typeface="Arial" charset="0"/>
              </a:rPr>
              <a:t>：</a:t>
            </a:r>
            <a:endParaRPr lang="en-US" sz="2400" dirty="0" smtClean="0">
              <a:latin typeface="Calibri" pitchFamily="34" charset="0"/>
              <a:cs typeface="Arial" charset="0"/>
            </a:endParaRPr>
          </a:p>
          <a:p>
            <a:pPr lvl="2">
              <a:spcBef>
                <a:spcPct val="20000"/>
              </a:spcBef>
              <a:buFont typeface="Symbol" pitchFamily="18" charset="2"/>
              <a:buChar char="-"/>
            </a:pPr>
            <a:r>
              <a:rPr lang="ja-JP" altLang="en-US" sz="2400" dirty="0" smtClean="0">
                <a:latin typeface="Calibri" pitchFamily="34" charset="0"/>
                <a:cs typeface="Arial" charset="0"/>
              </a:rPr>
              <a:t>政治的干渉の排除</a:t>
            </a:r>
            <a:endParaRPr lang="en-US" sz="2400" dirty="0" smtClean="0">
              <a:latin typeface="Calibri" pitchFamily="34" charset="0"/>
              <a:cs typeface="Arial" charset="0"/>
            </a:endParaRPr>
          </a:p>
          <a:p>
            <a:pPr lvl="2">
              <a:spcBef>
                <a:spcPct val="20000"/>
              </a:spcBef>
              <a:buFont typeface="Symbol" pitchFamily="18" charset="2"/>
              <a:buChar char="-"/>
            </a:pPr>
            <a:r>
              <a:rPr lang="ja-JP" altLang="en-US" sz="2400" dirty="0" smtClean="0">
                <a:latin typeface="Calibri" pitchFamily="34" charset="0"/>
                <a:cs typeface="Arial" charset="0"/>
              </a:rPr>
              <a:t>「非科学的」機関からの独立性</a:t>
            </a:r>
            <a:endParaRPr lang="en-US" sz="2400" dirty="0" smtClean="0">
              <a:latin typeface="Calibri" pitchFamily="34" charset="0"/>
              <a:cs typeface="Arial" charset="0"/>
            </a:endParaRPr>
          </a:p>
          <a:p>
            <a:pPr marL="0" indent="0">
              <a:spcBef>
                <a:spcPct val="20000"/>
              </a:spcBef>
            </a:pPr>
            <a:endParaRPr lang="en-US" sz="2400" b="1" dirty="0" smtClean="0">
              <a:solidFill>
                <a:srgbClr val="FF0000"/>
              </a:solidFill>
              <a:latin typeface="Calibri" pitchFamily="34" charset="0"/>
              <a:cs typeface="Arial" charset="0"/>
            </a:endParaRPr>
          </a:p>
          <a:p>
            <a:pPr>
              <a:spcBef>
                <a:spcPct val="20000"/>
              </a:spcBef>
              <a:buFont typeface="Arial" charset="0"/>
              <a:buChar char="•"/>
            </a:pPr>
            <a:r>
              <a:rPr lang="ja-JP" altLang="en-US" sz="2400" dirty="0" smtClean="0">
                <a:latin typeface="Calibri" pitchFamily="34" charset="0"/>
                <a:cs typeface="Arial" charset="0"/>
              </a:rPr>
              <a:t>省の</a:t>
            </a:r>
            <a:r>
              <a:rPr lang="ja-JP" altLang="en-US" sz="2400" b="1" dirty="0" smtClean="0">
                <a:latin typeface="Calibri" pitchFamily="34" charset="0"/>
                <a:cs typeface="Arial" charset="0"/>
              </a:rPr>
              <a:t>一部ではなく</a:t>
            </a:r>
            <a:r>
              <a:rPr lang="ja-JP" altLang="en-US" sz="2400" dirty="0" smtClean="0">
                <a:latin typeface="Calibri" pitchFamily="34" charset="0"/>
                <a:cs typeface="Arial" charset="0"/>
              </a:rPr>
              <a:t>、独立した組織</a:t>
            </a:r>
            <a:r>
              <a:rPr lang="en-US" sz="2400" dirty="0" smtClean="0">
                <a:latin typeface="Calibri" pitchFamily="34" charset="0"/>
                <a:cs typeface="Arial" charset="0"/>
              </a:rPr>
              <a:t> </a:t>
            </a:r>
            <a:endParaRPr lang="en-US" sz="2400" dirty="0">
              <a:latin typeface="Calibri" pitchFamily="34" charset="0"/>
              <a:cs typeface="Arial" charset="0"/>
            </a:endParaRPr>
          </a:p>
          <a:p>
            <a:pPr lvl="2">
              <a:spcBef>
                <a:spcPct val="20000"/>
              </a:spcBef>
              <a:buFont typeface="Arial" charset="0"/>
              <a:buNone/>
            </a:pPr>
            <a:endParaRPr lang="en-US" sz="2400" dirty="0">
              <a:latin typeface="Calibri" pitchFamily="34" charset="0"/>
              <a:cs typeface="Arial" charset="0"/>
            </a:endParaRPr>
          </a:p>
          <a:p>
            <a:pPr lvl="1">
              <a:spcBef>
                <a:spcPct val="20000"/>
              </a:spcBef>
            </a:pPr>
            <a:endParaRPr lang="en-US" sz="2400" dirty="0">
              <a:latin typeface="Calibri" pitchFamily="34" charset="0"/>
              <a:cs typeface="Arial" charset="0"/>
            </a:endParaRPr>
          </a:p>
          <a:p>
            <a:pPr>
              <a:spcBef>
                <a:spcPct val="20000"/>
              </a:spcBef>
              <a:buFont typeface="Arial" charset="0"/>
              <a:buChar char="•"/>
            </a:pPr>
            <a:endParaRPr lang="de-AT" sz="2400" dirty="0">
              <a:latin typeface="Calibri" pitchFamily="34" charset="0"/>
              <a:cs typeface="Arial" charset="0"/>
            </a:endParaRPr>
          </a:p>
        </p:txBody>
      </p:sp>
      <p:sp>
        <p:nvSpPr>
          <p:cNvPr id="5" name="Textfeld 3"/>
          <p:cNvSpPr txBox="1">
            <a:spLocks noChangeArrowheads="1"/>
          </p:cNvSpPr>
          <p:nvPr/>
        </p:nvSpPr>
        <p:spPr bwMode="auto">
          <a:xfrm>
            <a:off x="2051720" y="988095"/>
            <a:ext cx="6192688" cy="584775"/>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ja-JP" altLang="en-US" sz="3200" b="1" dirty="0">
                <a:solidFill>
                  <a:srgbClr val="953D78"/>
                </a:solidFill>
                <a:latin typeface="Calibri" pitchFamily="34" charset="0"/>
              </a:rPr>
              <a:t>オーストリア研究公正機構</a:t>
            </a:r>
            <a:r>
              <a:rPr lang="de-AT" sz="3200" b="1" dirty="0" smtClean="0">
                <a:solidFill>
                  <a:srgbClr val="953D78"/>
                </a:solidFill>
                <a:latin typeface="Calibri" pitchFamily="34" charset="0"/>
              </a:rPr>
              <a:t>（</a:t>
            </a:r>
            <a:r>
              <a:rPr lang="ja-JP" altLang="en-US" sz="3200" b="1" dirty="0" smtClean="0">
                <a:solidFill>
                  <a:srgbClr val="953D78"/>
                </a:solidFill>
                <a:latin typeface="Calibri" pitchFamily="34" charset="0"/>
              </a:rPr>
              <a:t>１</a:t>
            </a:r>
            <a:r>
              <a:rPr lang="de-AT" sz="3200" b="1" dirty="0" smtClean="0">
                <a:solidFill>
                  <a:srgbClr val="953D78"/>
                </a:solidFill>
                <a:latin typeface="Calibri" pitchFamily="34"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726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B801DECA-0422-45F0-875B-B6F3CE046456}" type="slidenum">
              <a:rPr lang="de-AT"/>
              <a:pPr>
                <a:defRPr/>
              </a:pPr>
              <a:t>35</a:t>
            </a:fld>
            <a:endParaRPr lang="de-AT"/>
          </a:p>
        </p:txBody>
      </p:sp>
      <p:sp>
        <p:nvSpPr>
          <p:cNvPr id="2" name="Foliennummernplatzhalt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844FF60-059B-4FD0-8D63-CC648ED9B18D}" type="slidenum">
              <a:rPr lang="de-AT" sz="1200">
                <a:solidFill>
                  <a:schemeClr val="tx1">
                    <a:tint val="75000"/>
                  </a:schemeClr>
                </a:solidFill>
                <a:latin typeface="+mj-lt"/>
              </a:rPr>
              <a:pPr algn="r" fontAlgn="auto">
                <a:spcBef>
                  <a:spcPts val="0"/>
                </a:spcBef>
                <a:spcAft>
                  <a:spcPts val="0"/>
                </a:spcAft>
                <a:defRPr/>
              </a:pPr>
              <a:t>35</a:t>
            </a:fld>
            <a:endParaRPr lang="de-AT" sz="1200" dirty="0">
              <a:solidFill>
                <a:schemeClr val="tx1">
                  <a:tint val="75000"/>
                </a:schemeClr>
              </a:solidFill>
              <a:latin typeface="+mj-lt"/>
            </a:endParaRPr>
          </a:p>
        </p:txBody>
      </p:sp>
      <p:sp>
        <p:nvSpPr>
          <p:cNvPr id="3076" name="Inhaltsplatzhalter 2"/>
          <p:cNvSpPr txBox="1">
            <a:spLocks/>
          </p:cNvSpPr>
          <p:nvPr/>
        </p:nvSpPr>
        <p:spPr bwMode="auto">
          <a:xfrm>
            <a:off x="611188" y="1844824"/>
            <a:ext cx="82296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panose="020B0604020202020204" pitchFamily="34" charset="0"/>
              <a:buChar char="•"/>
            </a:pPr>
            <a:r>
              <a:rPr lang="en-US" altLang="ja-JP" sz="2400" b="1" dirty="0" smtClean="0">
                <a:latin typeface="+mn-lt"/>
                <a:cs typeface="Arial" charset="0"/>
              </a:rPr>
              <a:t>2008</a:t>
            </a:r>
            <a:r>
              <a:rPr lang="ja-JP" altLang="en-US" sz="2400" b="1" dirty="0" smtClean="0">
                <a:latin typeface="+mn-lt"/>
                <a:cs typeface="Arial" charset="0"/>
              </a:rPr>
              <a:t>年</a:t>
            </a:r>
            <a:r>
              <a:rPr lang="ja-JP" altLang="en-US" sz="2400" dirty="0">
                <a:latin typeface="+mn-lt"/>
                <a:cs typeface="Arial" charset="0"/>
              </a:rPr>
              <a:t>創設</a:t>
            </a:r>
            <a:r>
              <a:rPr lang="en-US" sz="2400" dirty="0" smtClean="0">
                <a:latin typeface="+mn-lt"/>
                <a:cs typeface="Arial" charset="0"/>
              </a:rPr>
              <a:t>（</a:t>
            </a:r>
            <a:r>
              <a:rPr lang="en-US" altLang="ja-JP" sz="2400" b="1" dirty="0" smtClean="0">
                <a:latin typeface="+mn-lt"/>
                <a:cs typeface="Arial" charset="0"/>
              </a:rPr>
              <a:t>16</a:t>
            </a:r>
            <a:r>
              <a:rPr lang="ja-JP" altLang="en-US" sz="2400" b="1" dirty="0" smtClean="0">
                <a:latin typeface="+mn-lt"/>
                <a:cs typeface="Arial" charset="0"/>
              </a:rPr>
              <a:t>創設</a:t>
            </a:r>
            <a:r>
              <a:rPr lang="ja-JP" altLang="en-US" sz="2400" dirty="0" smtClean="0">
                <a:latin typeface="+mn-lt"/>
                <a:cs typeface="Arial" charset="0"/>
              </a:rPr>
              <a:t>メンバー</a:t>
            </a:r>
            <a:r>
              <a:rPr lang="ja-JP" altLang="en-US" sz="2400" b="1" dirty="0" smtClean="0">
                <a:latin typeface="+mn-lt"/>
                <a:cs typeface="Arial" charset="0"/>
              </a:rPr>
              <a:t>）</a:t>
            </a:r>
            <a:endParaRPr lang="en-US" sz="2400" b="1" dirty="0" smtClean="0">
              <a:latin typeface="+mn-lt"/>
              <a:cs typeface="Arial" charset="0"/>
            </a:endParaRPr>
          </a:p>
          <a:p>
            <a:pPr>
              <a:spcBef>
                <a:spcPct val="20000"/>
              </a:spcBef>
              <a:buFont typeface="Arial" charset="0"/>
              <a:buChar char="•"/>
            </a:pPr>
            <a:endParaRPr lang="en-US" sz="1200" b="1" dirty="0">
              <a:latin typeface="+mn-lt"/>
              <a:cs typeface="Arial" charset="0"/>
            </a:endParaRPr>
          </a:p>
          <a:p>
            <a:pPr>
              <a:spcBef>
                <a:spcPct val="20000"/>
              </a:spcBef>
              <a:buFont typeface="Arial" charset="0"/>
              <a:buChar char="•"/>
            </a:pPr>
            <a:r>
              <a:rPr lang="ja-JP" altLang="en-US" sz="2400" dirty="0">
                <a:latin typeface="+mn-lt"/>
                <a:cs typeface="Arial" charset="0"/>
              </a:rPr>
              <a:t>オーストリア</a:t>
            </a:r>
            <a:r>
              <a:rPr lang="ja-JP" altLang="en-US" sz="2400" dirty="0" smtClean="0">
                <a:latin typeface="+mn-lt"/>
                <a:cs typeface="Arial" charset="0"/>
              </a:rPr>
              <a:t>協会法により、</a:t>
            </a:r>
            <a:r>
              <a:rPr lang="ja-JP" altLang="en-US" sz="2400" b="1" dirty="0" smtClean="0">
                <a:solidFill>
                  <a:srgbClr val="953D78"/>
                </a:solidFill>
                <a:latin typeface="+mn-lt"/>
                <a:cs typeface="Arial" charset="0"/>
              </a:rPr>
              <a:t>協会</a:t>
            </a:r>
            <a:r>
              <a:rPr lang="ja-JP" altLang="en-US" sz="2400" dirty="0" smtClean="0">
                <a:latin typeface="+mn-lt"/>
                <a:cs typeface="Arial" charset="0"/>
              </a:rPr>
              <a:t>として設立。</a:t>
            </a:r>
            <a:r>
              <a:rPr lang="en-US" sz="2400" dirty="0" smtClean="0">
                <a:latin typeface="+mn-lt"/>
                <a:cs typeface="Arial" charset="0"/>
              </a:rPr>
              <a:t> </a:t>
            </a:r>
            <a:r>
              <a:rPr lang="ja-JP" altLang="en-US" sz="2400" b="1" dirty="0" smtClean="0">
                <a:latin typeface="+mn-lt"/>
                <a:cs typeface="Arial" charset="0"/>
              </a:rPr>
              <a:t>加盟</a:t>
            </a:r>
            <a:r>
              <a:rPr lang="ja-JP" altLang="en-US" sz="2400" dirty="0" smtClean="0">
                <a:latin typeface="+mn-lt"/>
                <a:cs typeface="Arial" charset="0"/>
              </a:rPr>
              <a:t>は任意かつ</a:t>
            </a:r>
            <a:r>
              <a:rPr lang="en-US" sz="2400" dirty="0" smtClean="0">
                <a:latin typeface="+mn-lt"/>
                <a:cs typeface="Arial" charset="0"/>
              </a:rPr>
              <a:t> </a:t>
            </a:r>
            <a:r>
              <a:rPr lang="ja-JP" altLang="en-US" sz="2400" b="1" dirty="0" smtClean="0">
                <a:latin typeface="+mn-lt"/>
                <a:cs typeface="Arial" charset="0"/>
              </a:rPr>
              <a:t>理想とされる科学実践の「告白」</a:t>
            </a:r>
            <a:endParaRPr lang="en-US" sz="2400" b="1" dirty="0" smtClean="0">
              <a:latin typeface="+mn-lt"/>
              <a:cs typeface="Arial" charset="0"/>
            </a:endParaRPr>
          </a:p>
          <a:p>
            <a:pPr>
              <a:spcBef>
                <a:spcPct val="20000"/>
              </a:spcBef>
              <a:buFont typeface="Arial" charset="0"/>
              <a:buChar char="•"/>
            </a:pPr>
            <a:endParaRPr lang="en-US" sz="1200" b="1" dirty="0" smtClean="0">
              <a:latin typeface="+mn-lt"/>
              <a:cs typeface="Arial" charset="0"/>
            </a:endParaRPr>
          </a:p>
          <a:p>
            <a:pPr>
              <a:lnSpc>
                <a:spcPct val="150000"/>
              </a:lnSpc>
              <a:buFont typeface="Arial" panose="020B0604020202020204" pitchFamily="34" charset="0"/>
              <a:buChar char="•"/>
              <a:defRPr/>
            </a:pPr>
            <a:r>
              <a:rPr lang="ja-JP" altLang="en-US" sz="2400" dirty="0" smtClean="0">
                <a:latin typeface="+mn-lt"/>
              </a:rPr>
              <a:t>現在</a:t>
            </a:r>
            <a:r>
              <a:rPr lang="ja-JP" altLang="en-US" sz="2400" b="1" dirty="0">
                <a:solidFill>
                  <a:srgbClr val="953D78"/>
                </a:solidFill>
                <a:latin typeface="+mn-lt"/>
              </a:rPr>
              <a:t>会員</a:t>
            </a:r>
            <a:r>
              <a:rPr lang="ja-JP" altLang="en-US" sz="2400" b="1" dirty="0" smtClean="0">
                <a:solidFill>
                  <a:srgbClr val="953D78"/>
                </a:solidFill>
                <a:latin typeface="+mn-lt"/>
              </a:rPr>
              <a:t>は</a:t>
            </a:r>
            <a:r>
              <a:rPr lang="de-AT" altLang="ja-JP" sz="2400" b="1" dirty="0" smtClean="0">
                <a:solidFill>
                  <a:srgbClr val="953D78"/>
                </a:solidFill>
                <a:latin typeface="+mn-lt"/>
              </a:rPr>
              <a:t>37</a:t>
            </a:r>
            <a:r>
              <a:rPr lang="ja-JP" altLang="en-US" sz="2400" b="1" dirty="0" smtClean="0">
                <a:solidFill>
                  <a:srgbClr val="953D78"/>
                </a:solidFill>
                <a:latin typeface="+mn-lt"/>
              </a:rPr>
              <a:t>機関</a:t>
            </a:r>
            <a:endParaRPr lang="de-AT" sz="1200" dirty="0" smtClean="0">
              <a:latin typeface="+mn-lt"/>
            </a:endParaRPr>
          </a:p>
          <a:p>
            <a:pPr>
              <a:lnSpc>
                <a:spcPct val="150000"/>
              </a:lnSpc>
              <a:buFont typeface="Arial" panose="020B0604020202020204" pitchFamily="34" charset="0"/>
              <a:buChar char="•"/>
              <a:defRPr/>
            </a:pPr>
            <a:r>
              <a:rPr lang="ja-JP" altLang="en-US" sz="2400" dirty="0" smtClean="0">
                <a:latin typeface="+mn-lt"/>
              </a:rPr>
              <a:t>会費が</a:t>
            </a:r>
            <a:r>
              <a:rPr lang="ja-JP" altLang="en-US" sz="2400" b="1" dirty="0" smtClean="0">
                <a:latin typeface="+mn-lt"/>
              </a:rPr>
              <a:t>財源</a:t>
            </a:r>
            <a:endParaRPr lang="de-AT" sz="2400" b="1" dirty="0" smtClean="0">
              <a:latin typeface="+mn-lt"/>
            </a:endParaRPr>
          </a:p>
          <a:p>
            <a:pPr>
              <a:spcBef>
                <a:spcPct val="20000"/>
              </a:spcBef>
              <a:buFont typeface="Arial" charset="0"/>
              <a:buChar char="•"/>
            </a:pPr>
            <a:endParaRPr lang="en-US" sz="2400" b="1" dirty="0" smtClean="0">
              <a:latin typeface="+mn-lt"/>
              <a:cs typeface="Arial" charset="0"/>
            </a:endParaRPr>
          </a:p>
          <a:p>
            <a:pPr>
              <a:spcBef>
                <a:spcPct val="20000"/>
              </a:spcBef>
            </a:pPr>
            <a:endParaRPr lang="en-US" sz="2400" b="1" dirty="0">
              <a:solidFill>
                <a:srgbClr val="FF0000"/>
              </a:solidFill>
              <a:latin typeface="+mn-lt"/>
              <a:cs typeface="Arial" charset="0"/>
            </a:endParaRPr>
          </a:p>
          <a:p>
            <a:pPr lvl="2">
              <a:spcBef>
                <a:spcPct val="20000"/>
              </a:spcBef>
              <a:buFont typeface="Arial" charset="0"/>
              <a:buNone/>
            </a:pPr>
            <a:endParaRPr lang="en-US" sz="2400" dirty="0">
              <a:latin typeface="+mn-lt"/>
              <a:cs typeface="Arial" charset="0"/>
            </a:endParaRPr>
          </a:p>
          <a:p>
            <a:pPr lvl="1">
              <a:spcBef>
                <a:spcPct val="20000"/>
              </a:spcBef>
            </a:pPr>
            <a:endParaRPr lang="en-US" sz="2400" dirty="0">
              <a:latin typeface="+mn-lt"/>
              <a:cs typeface="Arial" charset="0"/>
            </a:endParaRPr>
          </a:p>
          <a:p>
            <a:pPr>
              <a:spcBef>
                <a:spcPct val="20000"/>
              </a:spcBef>
              <a:buFont typeface="Arial" charset="0"/>
              <a:buChar char="•"/>
            </a:pPr>
            <a:endParaRPr lang="de-AT" sz="2400" dirty="0">
              <a:latin typeface="+mn-lt"/>
              <a:cs typeface="Arial" charset="0"/>
            </a:endParaRPr>
          </a:p>
        </p:txBody>
      </p:sp>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84" y="115887"/>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p:cNvSpPr txBox="1">
            <a:spLocks noChangeArrowheads="1"/>
          </p:cNvSpPr>
          <p:nvPr/>
        </p:nvSpPr>
        <p:spPr bwMode="auto">
          <a:xfrm>
            <a:off x="2051720" y="988095"/>
            <a:ext cx="6192688" cy="584775"/>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ja-JP" altLang="en-US" sz="3200" b="1" dirty="0">
                <a:solidFill>
                  <a:srgbClr val="953D78"/>
                </a:solidFill>
                <a:latin typeface="Calibri" pitchFamily="34" charset="0"/>
              </a:rPr>
              <a:t>オーストリア研究公正機構</a:t>
            </a:r>
            <a:r>
              <a:rPr lang="de-AT" sz="3200" b="1" dirty="0" smtClean="0">
                <a:solidFill>
                  <a:srgbClr val="953D78"/>
                </a:solidFill>
                <a:latin typeface="Calibri" pitchFamily="34" charset="0"/>
              </a:rPr>
              <a:t>（</a:t>
            </a:r>
            <a:r>
              <a:rPr lang="ja-JP" altLang="en-US" sz="3200" b="1" dirty="0" smtClean="0">
                <a:solidFill>
                  <a:srgbClr val="953D78"/>
                </a:solidFill>
                <a:latin typeface="Calibri" pitchFamily="34" charset="0"/>
              </a:rPr>
              <a:t>２</a:t>
            </a:r>
            <a:r>
              <a:rPr lang="de-AT" sz="3200" b="1" dirty="0" smtClean="0">
                <a:solidFill>
                  <a:srgbClr val="953D78"/>
                </a:solidFill>
                <a:latin typeface="Calibri" pitchFamily="34" charset="0"/>
              </a:rPr>
              <a:t>）</a:t>
            </a:r>
          </a:p>
        </p:txBody>
      </p:sp>
    </p:spTree>
    <p:extLst>
      <p:ext uri="{BB962C8B-B14F-4D97-AF65-F5344CB8AC3E}">
        <p14:creationId xmlns:p14="http://schemas.microsoft.com/office/powerpoint/2010/main" val="169874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36</a:t>
            </a:fld>
            <a:endParaRPr lang="de-AT"/>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p:nvSpPr>
        <p:spPr bwMode="auto">
          <a:xfrm>
            <a:off x="809270" y="1988840"/>
            <a:ext cx="77771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ja-JP" altLang="en-US" sz="2400" b="1" u="sng" dirty="0" smtClean="0">
                <a:solidFill>
                  <a:srgbClr val="953D78"/>
                </a:solidFill>
                <a:latin typeface="Calibri" pitchFamily="34" charset="0"/>
              </a:rPr>
              <a:t>オーストリア研究公正委員会</a:t>
            </a:r>
            <a:endParaRPr lang="de-AT" sz="2400" b="1" u="sng" dirty="0" smtClean="0">
              <a:solidFill>
                <a:srgbClr val="953D78"/>
              </a:solidFill>
              <a:latin typeface="Calibri" pitchFamily="34" charset="0"/>
            </a:endParaRPr>
          </a:p>
          <a:p>
            <a:pPr lvl="1" eaLnBrk="1" hangingPunct="1"/>
            <a:endParaRPr lang="de-AT" sz="2400" b="1" dirty="0" smtClean="0">
              <a:latin typeface="Calibri" pitchFamily="34" charset="0"/>
            </a:endParaRPr>
          </a:p>
          <a:p>
            <a:pPr marL="800100" lvl="1" indent="-342900" eaLnBrk="1" hangingPunct="1">
              <a:buFont typeface="Symbol" panose="05050102010706020507" pitchFamily="18" charset="2"/>
              <a:buChar char="-"/>
            </a:pPr>
            <a:r>
              <a:rPr lang="ja-JP" altLang="en-US" sz="2400" b="1" dirty="0" smtClean="0">
                <a:latin typeface="Calibri" pitchFamily="34" charset="0"/>
              </a:rPr>
              <a:t>諮問機関</a:t>
            </a:r>
            <a:endParaRPr lang="de-AT" sz="2400" b="1" dirty="0" smtClean="0">
              <a:latin typeface="Calibri" pitchFamily="34" charset="0"/>
            </a:endParaRPr>
          </a:p>
          <a:p>
            <a:pPr marL="342900" indent="-342900" eaLnBrk="1" hangingPunct="1">
              <a:buFont typeface="Arial" pitchFamily="34" charset="0"/>
              <a:buChar char="•"/>
            </a:pPr>
            <a:endParaRPr lang="de-AT" sz="2400" b="1" dirty="0">
              <a:latin typeface="Calibri" pitchFamily="34" charset="0"/>
            </a:endParaRPr>
          </a:p>
          <a:p>
            <a:pPr marL="800100" lvl="1" indent="-342900" eaLnBrk="1" hangingPunct="1">
              <a:buFont typeface="Symbol" panose="05050102010706020507" pitchFamily="18" charset="2"/>
              <a:buChar char="-"/>
            </a:pPr>
            <a:r>
              <a:rPr lang="ja-JP" altLang="en-US" sz="2400" b="1" dirty="0" smtClean="0">
                <a:latin typeface="Calibri" pitchFamily="34" charset="0"/>
              </a:rPr>
              <a:t>委員</a:t>
            </a:r>
            <a:r>
              <a:rPr lang="de-AT" sz="2400" b="1" dirty="0" smtClean="0">
                <a:latin typeface="Calibri" pitchFamily="34" charset="0"/>
              </a:rPr>
              <a:t>6</a:t>
            </a:r>
            <a:r>
              <a:rPr lang="ja-JP" altLang="en-US" sz="2400" b="1" dirty="0" smtClean="0">
                <a:latin typeface="Calibri" pitchFamily="34" charset="0"/>
              </a:rPr>
              <a:t>名</a:t>
            </a:r>
            <a:r>
              <a:rPr lang="ja-JP" altLang="en-US" sz="2400" dirty="0" smtClean="0">
                <a:latin typeface="Calibri" pitchFamily="34" charset="0"/>
              </a:rPr>
              <a:t>。高名な科学者、異なる分野</a:t>
            </a:r>
            <a:endParaRPr lang="de-AT" sz="2400" dirty="0" smtClean="0">
              <a:latin typeface="Calibri" pitchFamily="34" charset="0"/>
            </a:endParaRPr>
          </a:p>
          <a:p>
            <a:pPr marL="342900" indent="-342900" eaLnBrk="1" hangingPunct="1">
              <a:buFont typeface="Symbol" panose="05050102010706020507" pitchFamily="18" charset="2"/>
              <a:buChar char="-"/>
            </a:pPr>
            <a:endParaRPr lang="de-AT" sz="2400" dirty="0">
              <a:latin typeface="Calibri" pitchFamily="34" charset="0"/>
            </a:endParaRPr>
          </a:p>
          <a:p>
            <a:pPr marL="800100" lvl="1" indent="-342900" eaLnBrk="1" hangingPunct="1">
              <a:buFont typeface="Symbol" panose="05050102010706020507" pitchFamily="18" charset="2"/>
              <a:buChar char="-"/>
            </a:pPr>
            <a:r>
              <a:rPr lang="ja-JP" altLang="en-US" sz="2400" b="1" dirty="0">
                <a:latin typeface="Calibri" pitchFamily="34" charset="0"/>
              </a:rPr>
              <a:t>オーストリア</a:t>
            </a:r>
            <a:r>
              <a:rPr lang="ja-JP" altLang="en-US" sz="2400" b="1" dirty="0" smtClean="0">
                <a:latin typeface="Calibri" pitchFamily="34" charset="0"/>
              </a:rPr>
              <a:t>研究評議会</a:t>
            </a:r>
            <a:r>
              <a:rPr lang="ja-JP" altLang="en-US" sz="2400" dirty="0" smtClean="0">
                <a:latin typeface="Calibri" pitchFamily="34" charset="0"/>
              </a:rPr>
              <a:t>が任命</a:t>
            </a:r>
            <a:endParaRPr lang="de-AT" sz="2400" b="1" dirty="0" smtClean="0">
              <a:latin typeface="Calibri" pitchFamily="34" charset="0"/>
            </a:endParaRPr>
          </a:p>
          <a:p>
            <a:pPr marL="342900" indent="-342900" eaLnBrk="1" hangingPunct="1">
              <a:buFont typeface="Symbol" panose="05050102010706020507" pitchFamily="18" charset="2"/>
              <a:buChar char="-"/>
            </a:pPr>
            <a:endParaRPr lang="de-AT" sz="2400" dirty="0">
              <a:latin typeface="Calibri" pitchFamily="34" charset="0"/>
            </a:endParaRPr>
          </a:p>
          <a:p>
            <a:pPr marL="800100" lvl="1" indent="-342900" eaLnBrk="1" hangingPunct="1">
              <a:buFont typeface="Symbol" panose="05050102010706020507" pitchFamily="18" charset="2"/>
              <a:buChar char="-"/>
            </a:pPr>
            <a:r>
              <a:rPr lang="ja-JP" altLang="en-US" sz="2400" b="1" dirty="0" smtClean="0">
                <a:latin typeface="Calibri" pitchFamily="34" charset="0"/>
              </a:rPr>
              <a:t>オーストリア人以外</a:t>
            </a:r>
            <a:r>
              <a:rPr lang="de-AT" sz="2400" b="1" dirty="0" smtClean="0">
                <a:latin typeface="Calibri" pitchFamily="34" charset="0"/>
              </a:rPr>
              <a:t>!!!</a:t>
            </a:r>
            <a:endParaRPr lang="de-AT" sz="2400" b="1" dirty="0">
              <a:latin typeface="Calibri" pitchFamily="34" charset="0"/>
            </a:endParaRPr>
          </a:p>
          <a:p>
            <a:pPr marL="342900" indent="-342900" eaLnBrk="1" hangingPunct="1">
              <a:buFont typeface="Arial" pitchFamily="34" charset="0"/>
              <a:buChar char="•"/>
            </a:pPr>
            <a:endParaRPr lang="de-AT" sz="2400" dirty="0">
              <a:latin typeface="Calibri" pitchFamily="34" charset="0"/>
            </a:endParaRPr>
          </a:p>
          <a:p>
            <a:pPr marL="800100" lvl="1" indent="-342900" eaLnBrk="1" hangingPunct="1">
              <a:buFont typeface="Arial" pitchFamily="34" charset="0"/>
              <a:buChar char="•"/>
            </a:pPr>
            <a:endParaRPr lang="de-AT" sz="2400" dirty="0">
              <a:latin typeface="Calibri" pitchFamily="34" charset="0"/>
            </a:endParaRPr>
          </a:p>
        </p:txBody>
      </p:sp>
      <p:sp>
        <p:nvSpPr>
          <p:cNvPr id="6" name="Textfeld 3"/>
          <p:cNvSpPr txBox="1">
            <a:spLocks noChangeArrowheads="1"/>
          </p:cNvSpPr>
          <p:nvPr/>
        </p:nvSpPr>
        <p:spPr bwMode="auto">
          <a:xfrm>
            <a:off x="2051720" y="988095"/>
            <a:ext cx="6192688" cy="584775"/>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ja-JP" altLang="en-US" sz="3200" b="1" dirty="0">
                <a:solidFill>
                  <a:srgbClr val="953D78"/>
                </a:solidFill>
                <a:latin typeface="Calibri" pitchFamily="34" charset="0"/>
              </a:rPr>
              <a:t>オーストリア研究公正機構</a:t>
            </a:r>
            <a:r>
              <a:rPr lang="de-AT" sz="3200" b="1" dirty="0" smtClean="0">
                <a:solidFill>
                  <a:srgbClr val="953D78"/>
                </a:solidFill>
                <a:latin typeface="Calibri" pitchFamily="34" charset="0"/>
              </a:rPr>
              <a:t>（</a:t>
            </a:r>
            <a:r>
              <a:rPr lang="ja-JP" altLang="en-US" sz="3200" b="1" dirty="0" smtClean="0">
                <a:solidFill>
                  <a:srgbClr val="953D78"/>
                </a:solidFill>
                <a:latin typeface="Calibri" pitchFamily="34" charset="0"/>
              </a:rPr>
              <a:t>３</a:t>
            </a:r>
            <a:r>
              <a:rPr lang="de-AT" sz="3200" b="1" dirty="0" smtClean="0">
                <a:solidFill>
                  <a:srgbClr val="953D78"/>
                </a:solidFill>
                <a:latin typeface="Calibri" pitchFamily="34" charset="0"/>
              </a:rPr>
              <a:t>）</a:t>
            </a:r>
          </a:p>
        </p:txBody>
      </p:sp>
    </p:spTree>
    <p:extLst>
      <p:ext uri="{BB962C8B-B14F-4D97-AF65-F5344CB8AC3E}">
        <p14:creationId xmlns:p14="http://schemas.microsoft.com/office/powerpoint/2010/main" val="4511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defRPr/>
            </a:pPr>
            <a:fld id="{3E73287F-E5C5-4FBD-A22E-A0AA954E6E8F}" type="slidenum">
              <a:rPr lang="de-AT" smtClean="0">
                <a:solidFill>
                  <a:srgbClr val="898989"/>
                </a:solidFill>
                <a:latin typeface="+mj-lt"/>
              </a:rPr>
              <a:pPr fontAlgn="base">
                <a:spcBef>
                  <a:spcPct val="0"/>
                </a:spcBef>
                <a:spcAft>
                  <a:spcPct val="0"/>
                </a:spcAft>
                <a:defRPr/>
              </a:pPr>
              <a:t>37</a:t>
            </a:fld>
            <a:endParaRPr lang="de-AT" dirty="0" smtClean="0">
              <a:solidFill>
                <a:srgbClr val="898989"/>
              </a:solidFill>
              <a:latin typeface="+mj-lt"/>
            </a:endParaRPr>
          </a:p>
        </p:txBody>
      </p:sp>
      <p:sp>
        <p:nvSpPr>
          <p:cNvPr id="15365" name="Textfeld 4"/>
          <p:cNvSpPr txBox="1">
            <a:spLocks noChangeArrowheads="1"/>
          </p:cNvSpPr>
          <p:nvPr/>
        </p:nvSpPr>
        <p:spPr bwMode="auto">
          <a:xfrm>
            <a:off x="755650" y="2780928"/>
            <a:ext cx="756076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AT" sz="2400" dirty="0" smtClean="0">
                <a:latin typeface="+mn-lt"/>
              </a:rPr>
              <a:t>2. </a:t>
            </a:r>
            <a:r>
              <a:rPr lang="ja-JP" altLang="en-US" sz="2400" dirty="0" smtClean="0">
                <a:latin typeface="+mn-lt"/>
              </a:rPr>
              <a:t>“サービス機関”</a:t>
            </a:r>
            <a:r>
              <a:rPr lang="ja-JP" altLang="en-US" sz="2400" b="1" dirty="0" smtClean="0">
                <a:latin typeface="+mn-lt"/>
              </a:rPr>
              <a:t>：</a:t>
            </a:r>
            <a:endParaRPr lang="de-AT" sz="1400" dirty="0" smtClean="0">
              <a:latin typeface="+mn-lt"/>
            </a:endParaRPr>
          </a:p>
          <a:p>
            <a:pPr marL="809625" lvl="1" indent="-352425" eaLnBrk="1" hangingPunct="1">
              <a:buFont typeface="Wingdings" pitchFamily="2" charset="2"/>
              <a:buChar char="Ø"/>
              <a:defRPr/>
            </a:pPr>
            <a:r>
              <a:rPr lang="ja-JP" altLang="en-US" sz="2400" dirty="0">
                <a:latin typeface="+mn-lt"/>
              </a:rPr>
              <a:t>研究</a:t>
            </a:r>
            <a:r>
              <a:rPr lang="ja-JP" altLang="en-US" sz="2400" dirty="0" smtClean="0">
                <a:latin typeface="+mn-lt"/>
              </a:rPr>
              <a:t>不正が申し立てられた場合、</a:t>
            </a:r>
            <a:r>
              <a:rPr lang="ja-JP" altLang="en-US" sz="2400" b="1" dirty="0" smtClean="0">
                <a:solidFill>
                  <a:srgbClr val="953D78"/>
                </a:solidFill>
                <a:latin typeface="+mn-lt"/>
              </a:rPr>
              <a:t>独立した調査</a:t>
            </a:r>
            <a:r>
              <a:rPr lang="ja-JP" altLang="en-US" sz="2400" dirty="0" smtClean="0">
                <a:latin typeface="+mn-lt"/>
              </a:rPr>
              <a:t>を保証</a:t>
            </a:r>
            <a:endParaRPr lang="en-US" altLang="ja-JP" sz="2400" dirty="0" smtClean="0">
              <a:latin typeface="+mn-lt"/>
            </a:endParaRPr>
          </a:p>
          <a:p>
            <a:pPr marL="809625" lvl="1" indent="-352425" eaLnBrk="1" hangingPunct="1">
              <a:buFont typeface="Wingdings" pitchFamily="2" charset="2"/>
              <a:buChar char="Ø"/>
              <a:defRPr/>
            </a:pPr>
            <a:r>
              <a:rPr lang="ja-JP" altLang="en-US" sz="2400" dirty="0" smtClean="0">
                <a:latin typeface="+mn-lt"/>
              </a:rPr>
              <a:t>研究公正に関するあらゆる事柄について</a:t>
            </a:r>
            <a:r>
              <a:rPr lang="ja-JP" altLang="en-US" sz="2400" b="1" dirty="0" smtClean="0">
                <a:solidFill>
                  <a:srgbClr val="953D78"/>
                </a:solidFill>
                <a:latin typeface="+mn-lt"/>
              </a:rPr>
              <a:t>会員機関に助言</a:t>
            </a:r>
            <a:endParaRPr lang="de-AT" sz="2400" dirty="0" smtClean="0">
              <a:latin typeface="+mn-lt"/>
            </a:endParaRPr>
          </a:p>
          <a:p>
            <a:pPr marL="809625" lvl="1" indent="-352425" eaLnBrk="1" hangingPunct="1">
              <a:buFont typeface="Wingdings" pitchFamily="2" charset="2"/>
              <a:buChar char="Ø"/>
              <a:defRPr/>
            </a:pPr>
            <a:r>
              <a:rPr lang="ja-JP" altLang="en-US" sz="2400" dirty="0" smtClean="0">
                <a:latin typeface="+mn-lt"/>
              </a:rPr>
              <a:t>紛争</a:t>
            </a:r>
            <a:r>
              <a:rPr lang="ja-JP" altLang="en-US" sz="2400" dirty="0">
                <a:latin typeface="+mn-lt"/>
              </a:rPr>
              <a:t>が生じた</a:t>
            </a:r>
            <a:r>
              <a:rPr lang="ja-JP" altLang="en-US" sz="2400" dirty="0" smtClean="0">
                <a:latin typeface="+mn-lt"/>
              </a:rPr>
              <a:t>場合の</a:t>
            </a:r>
            <a:r>
              <a:rPr lang="ja-JP" altLang="en-US" sz="2400" b="1" dirty="0" smtClean="0">
                <a:solidFill>
                  <a:srgbClr val="953D78"/>
                </a:solidFill>
                <a:latin typeface="+mn-lt"/>
              </a:rPr>
              <a:t>調停</a:t>
            </a:r>
            <a:endParaRPr lang="de-AT" sz="2400" dirty="0" smtClean="0">
              <a:latin typeface="+mn-lt"/>
            </a:endParaRPr>
          </a:p>
        </p:txBody>
      </p:sp>
      <p:sp>
        <p:nvSpPr>
          <p:cNvPr id="15367" name="Textfeld 7"/>
          <p:cNvSpPr txBox="1">
            <a:spLocks noChangeArrowheads="1"/>
          </p:cNvSpPr>
          <p:nvPr/>
        </p:nvSpPr>
        <p:spPr bwMode="auto">
          <a:xfrm>
            <a:off x="755650" y="5703639"/>
            <a:ext cx="5118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AT" sz="2400" dirty="0">
                <a:latin typeface="+mj-lt"/>
              </a:rPr>
              <a:t>3</a:t>
            </a:r>
            <a:r>
              <a:rPr lang="de-AT" sz="2400" dirty="0" smtClean="0">
                <a:latin typeface="+mj-lt"/>
              </a:rPr>
              <a:t>. </a:t>
            </a:r>
            <a:r>
              <a:rPr lang="ja-JP" altLang="en-US" sz="2400" b="1" dirty="0" smtClean="0">
                <a:latin typeface="+mj-lt"/>
              </a:rPr>
              <a:t>国内及び国際的ネットワークの形成</a:t>
            </a:r>
            <a:endParaRPr lang="de-AT" sz="2400" dirty="0" smtClean="0">
              <a:latin typeface="+mj-lt"/>
            </a:endParaRPr>
          </a:p>
        </p:txBody>
      </p:sp>
      <p:sp>
        <p:nvSpPr>
          <p:cNvPr id="15368" name="Textfeld 8"/>
          <p:cNvSpPr txBox="1">
            <a:spLocks noChangeArrowheads="1"/>
          </p:cNvSpPr>
          <p:nvPr/>
        </p:nvSpPr>
        <p:spPr bwMode="auto">
          <a:xfrm>
            <a:off x="755650" y="2060848"/>
            <a:ext cx="6091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AT" sz="2400" dirty="0" smtClean="0">
                <a:latin typeface="+mj-lt"/>
              </a:rPr>
              <a:t>1. </a:t>
            </a:r>
            <a:r>
              <a:rPr lang="ja-JP" altLang="en-US" sz="2400" b="1" dirty="0" smtClean="0">
                <a:latin typeface="+mj-lt"/>
              </a:rPr>
              <a:t>意識啓発</a:t>
            </a:r>
            <a:r>
              <a:rPr lang="ja-JP" altLang="en-US" sz="2400" dirty="0">
                <a:latin typeface="+mj-lt"/>
              </a:rPr>
              <a:t>：</a:t>
            </a:r>
            <a:r>
              <a:rPr lang="ja-JP" altLang="en-US" sz="2400" dirty="0" smtClean="0">
                <a:latin typeface="+mj-lt"/>
              </a:rPr>
              <a:t>セミナー、講義、ワークショップ等</a:t>
            </a:r>
            <a:endParaRPr lang="de-AT" sz="2400" dirty="0" smtClean="0">
              <a:latin typeface="+mj-lt"/>
            </a:endParaRPr>
          </a:p>
        </p:txBody>
      </p:sp>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p:cNvSpPr txBox="1">
            <a:spLocks noChangeArrowheads="1"/>
          </p:cNvSpPr>
          <p:nvPr/>
        </p:nvSpPr>
        <p:spPr bwMode="auto">
          <a:xfrm>
            <a:off x="2051720" y="988095"/>
            <a:ext cx="6192688" cy="584775"/>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ja-JP" altLang="en-US" sz="3200" b="1" dirty="0">
                <a:solidFill>
                  <a:srgbClr val="953D78"/>
                </a:solidFill>
                <a:latin typeface="Calibri" pitchFamily="34" charset="0"/>
              </a:rPr>
              <a:t>オーストリア研究公正機構</a:t>
            </a:r>
            <a:r>
              <a:rPr lang="de-AT" sz="3200" b="1" dirty="0" smtClean="0">
                <a:solidFill>
                  <a:srgbClr val="953D78"/>
                </a:solidFill>
                <a:latin typeface="Calibri" pitchFamily="34" charset="0"/>
              </a:rPr>
              <a:t>（</a:t>
            </a:r>
            <a:r>
              <a:rPr lang="ja-JP" altLang="en-US" sz="3200" b="1" dirty="0" smtClean="0">
                <a:solidFill>
                  <a:srgbClr val="953D78"/>
                </a:solidFill>
                <a:latin typeface="Calibri" pitchFamily="34" charset="0"/>
              </a:rPr>
              <a:t>４</a:t>
            </a:r>
            <a:r>
              <a:rPr lang="de-AT" sz="3200" b="1" dirty="0" smtClean="0">
                <a:solidFill>
                  <a:srgbClr val="953D78"/>
                </a:solidFill>
                <a:latin typeface="Calibri" pitchFamily="34" charset="0"/>
              </a:rPr>
              <a:t>）</a:t>
            </a:r>
          </a:p>
        </p:txBody>
      </p:sp>
    </p:spTree>
    <p:extLst>
      <p:ext uri="{BB962C8B-B14F-4D97-AF65-F5344CB8AC3E}">
        <p14:creationId xmlns:p14="http://schemas.microsoft.com/office/powerpoint/2010/main" val="1593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38</a:t>
            </a:fld>
            <a:endParaRPr lang="de-AT"/>
          </a:p>
        </p:txBody>
      </p:sp>
      <p:sp>
        <p:nvSpPr>
          <p:cNvPr id="4" name="Textfeld 2"/>
          <p:cNvSpPr txBox="1">
            <a:spLocks noChangeArrowheads="1"/>
          </p:cNvSpPr>
          <p:nvPr/>
        </p:nvSpPr>
        <p:spPr bwMode="auto">
          <a:xfrm>
            <a:off x="1835696" y="2566645"/>
            <a:ext cx="5729758" cy="1323439"/>
          </a:xfrm>
          <a:prstGeom prst="rect">
            <a:avLst/>
          </a:prstGeom>
          <a:noFill/>
          <a:ln w="9525">
            <a:noFill/>
            <a:miter lim="800000"/>
            <a:headEnd/>
            <a:tailEnd/>
          </a:ln>
        </p:spPr>
        <p:txBody>
          <a:bodyPr wrap="square">
            <a:spAutoFit/>
          </a:bodyPr>
          <a:lstStyle/>
          <a:p>
            <a:pPr algn="ctr">
              <a:defRPr/>
            </a:pPr>
            <a:r>
              <a:rPr lang="ja-JP" altLang="en-US" sz="4000" b="1" dirty="0" smtClean="0">
                <a:solidFill>
                  <a:srgbClr val="953D78"/>
                </a:solidFill>
                <a:latin typeface="+mj-lt"/>
              </a:rPr>
              <a:t>欧州における取組と</a:t>
            </a:r>
            <a:endParaRPr lang="en-US" altLang="ja-JP" sz="4000" b="1" dirty="0" smtClean="0">
              <a:solidFill>
                <a:srgbClr val="953D78"/>
              </a:solidFill>
              <a:latin typeface="+mj-lt"/>
            </a:endParaRPr>
          </a:p>
          <a:p>
            <a:pPr algn="ctr">
              <a:defRPr/>
            </a:pPr>
            <a:r>
              <a:rPr lang="ja-JP" altLang="en-US" sz="4000" b="1" dirty="0" smtClean="0">
                <a:solidFill>
                  <a:srgbClr val="953D78"/>
                </a:solidFill>
                <a:latin typeface="+mj-lt"/>
              </a:rPr>
              <a:t>今後の計画</a:t>
            </a:r>
            <a:endParaRPr lang="de-AT" sz="3600" b="1" dirty="0">
              <a:solidFill>
                <a:srgbClr val="953D78"/>
              </a:solidFill>
              <a:latin typeface="+mj-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831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39</a:t>
            </a:fld>
            <a:endParaRPr lang="de-A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73628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452" y="1001291"/>
            <a:ext cx="2803004" cy="210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68160"/>
          <a:stretch/>
        </p:blipFill>
        <p:spPr bwMode="auto">
          <a:xfrm>
            <a:off x="-31179" y="3974963"/>
            <a:ext cx="9217024" cy="154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299073"/>
            <a:ext cx="36195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547664" y="1340768"/>
            <a:ext cx="12241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テキスト ボックス 2"/>
          <p:cNvSpPr txBox="1"/>
          <p:nvPr/>
        </p:nvSpPr>
        <p:spPr>
          <a:xfrm>
            <a:off x="827584" y="1575248"/>
            <a:ext cx="4608512" cy="1077218"/>
          </a:xfrm>
          <a:prstGeom prst="rect">
            <a:avLst/>
          </a:prstGeom>
          <a:noFill/>
        </p:spPr>
        <p:txBody>
          <a:bodyPr wrap="square" rtlCol="0">
            <a:spAutoFit/>
          </a:bodyPr>
          <a:lstStyle/>
          <a:p>
            <a:r>
              <a:rPr kumimoji="1" lang="en-US" altLang="ja-JP" b="1" dirty="0" smtClean="0"/>
              <a:t>EU</a:t>
            </a:r>
            <a:r>
              <a:rPr kumimoji="1" lang="ja-JP" altLang="en-US" b="1" dirty="0" smtClean="0"/>
              <a:t>の科学行政トップが</a:t>
            </a:r>
            <a:r>
              <a:rPr kumimoji="1" lang="ja-JP" altLang="en-US" b="1" dirty="0"/>
              <a:t>改革</a:t>
            </a:r>
            <a:r>
              <a:rPr kumimoji="1" lang="ja-JP" altLang="en-US" b="1" dirty="0" smtClean="0"/>
              <a:t>と研究公正の</a:t>
            </a:r>
            <a:endParaRPr kumimoji="1" lang="en-US" altLang="ja-JP" b="1" dirty="0" smtClean="0"/>
          </a:p>
          <a:p>
            <a:r>
              <a:rPr kumimoji="1" lang="ja-JP" altLang="en-US" b="1" dirty="0" smtClean="0"/>
              <a:t>推進を提言</a:t>
            </a:r>
            <a:endParaRPr kumimoji="1" lang="en-US" altLang="ja-JP" b="1" dirty="0" smtClean="0"/>
          </a:p>
          <a:p>
            <a:endParaRPr kumimoji="1" lang="en-US" altLang="ja-JP" sz="1400" dirty="0" smtClean="0"/>
          </a:p>
          <a:p>
            <a:r>
              <a:rPr kumimoji="1" lang="en-US" altLang="ja-JP" sz="1400" dirty="0" smtClean="0"/>
              <a:t>2015</a:t>
            </a:r>
            <a:r>
              <a:rPr kumimoji="1" lang="ja-JP" altLang="en-US" sz="1400" dirty="0" smtClean="0"/>
              <a:t>年</a:t>
            </a:r>
            <a:r>
              <a:rPr kumimoji="1" lang="en-US" altLang="ja-JP" sz="1400" dirty="0"/>
              <a:t>7</a:t>
            </a:r>
            <a:r>
              <a:rPr kumimoji="1" lang="ja-JP" altLang="en-US" sz="1400" dirty="0"/>
              <a:t>月</a:t>
            </a:r>
            <a:r>
              <a:rPr kumimoji="1" lang="en-US" altLang="ja-JP" sz="1400" dirty="0"/>
              <a:t>1</a:t>
            </a:r>
            <a:r>
              <a:rPr kumimoji="1" lang="ja-JP" altLang="en-US" sz="1400" dirty="0"/>
              <a:t>日</a:t>
            </a:r>
          </a:p>
        </p:txBody>
      </p:sp>
      <p:sp>
        <p:nvSpPr>
          <p:cNvPr id="9" name="テキスト ボックス 8"/>
          <p:cNvSpPr txBox="1"/>
          <p:nvPr/>
        </p:nvSpPr>
        <p:spPr>
          <a:xfrm>
            <a:off x="5076056" y="3888283"/>
            <a:ext cx="3468216" cy="461665"/>
          </a:xfrm>
          <a:prstGeom prst="rect">
            <a:avLst/>
          </a:prstGeom>
          <a:noFill/>
        </p:spPr>
        <p:txBody>
          <a:bodyPr wrap="square" rtlCol="0">
            <a:spAutoFit/>
          </a:bodyPr>
          <a:lstStyle/>
          <a:p>
            <a:r>
              <a:rPr kumimoji="1" lang="en-US" altLang="ja-JP" sz="1200" dirty="0" err="1" smtClean="0"/>
              <a:t>Moeda</a:t>
            </a:r>
            <a:r>
              <a:rPr kumimoji="1" lang="ja-JP" altLang="en-US" sz="1200" dirty="0" smtClean="0"/>
              <a:t>氏は、最近開かれた会議で欧州の研究に関する自己の展望と重点について述べた。</a:t>
            </a:r>
            <a:endParaRPr kumimoji="1" lang="ja-JP" altLang="en-US" sz="1200" dirty="0"/>
          </a:p>
        </p:txBody>
      </p:sp>
      <p:sp>
        <p:nvSpPr>
          <p:cNvPr id="10" name="テキスト ボックス 9"/>
          <p:cNvSpPr txBox="1"/>
          <p:nvPr/>
        </p:nvSpPr>
        <p:spPr>
          <a:xfrm>
            <a:off x="198612" y="5517232"/>
            <a:ext cx="8568952" cy="1231106"/>
          </a:xfrm>
          <a:prstGeom prst="rect">
            <a:avLst/>
          </a:prstGeom>
          <a:noFill/>
        </p:spPr>
        <p:txBody>
          <a:bodyPr wrap="square" rtlCol="0">
            <a:spAutoFit/>
          </a:bodyPr>
          <a:lstStyle/>
          <a:p>
            <a:r>
              <a:rPr kumimoji="1" lang="ja-JP" altLang="en-US" b="1" dirty="0" smtClean="0"/>
              <a:t>公正に重点</a:t>
            </a:r>
            <a:endParaRPr kumimoji="1" lang="en-US" altLang="ja-JP" b="1" dirty="0" smtClean="0"/>
          </a:p>
          <a:p>
            <a:r>
              <a:rPr kumimoji="1" lang="en-US" altLang="ja-JP" sz="1400" dirty="0" err="1" smtClean="0"/>
              <a:t>Moeda</a:t>
            </a:r>
            <a:r>
              <a:rPr kumimoji="1" lang="ja-JP" altLang="en-US" sz="1400" dirty="0" smtClean="0"/>
              <a:t>氏は、また、</a:t>
            </a:r>
            <a:r>
              <a:rPr kumimoji="1" lang="ja-JP" altLang="en-US" sz="1400" dirty="0"/>
              <a:t>「我々は、本年末までに、科学における不正に対して取り組むための明確な基準とメカニズムを用意し、新たな欧州の研究公正イニシアチブを開始すべきである。</a:t>
            </a:r>
            <a:r>
              <a:rPr kumimoji="1" lang="ja-JP" altLang="en-US" sz="1400" dirty="0" smtClean="0"/>
              <a:t>」と述べ、欧州の科学の卓越性を追求するとともに、欧州の科学には非難すべき点がないことを</a:t>
            </a:r>
            <a:r>
              <a:rPr kumimoji="1" lang="ja-JP" altLang="en-US" sz="1400" dirty="0"/>
              <a:t>社会</a:t>
            </a:r>
            <a:r>
              <a:rPr kumimoji="1" lang="ja-JP" altLang="en-US" sz="1400" dirty="0" smtClean="0"/>
              <a:t>に示すための、研究公正に関するイニシアチブを示す時が来たと述べた。</a:t>
            </a:r>
            <a:endParaRPr kumimoji="1" lang="ja-JP" altLang="en-US" sz="1400" dirty="0"/>
          </a:p>
        </p:txBody>
      </p:sp>
    </p:spTree>
    <p:extLst>
      <p:ext uri="{BB962C8B-B14F-4D97-AF65-F5344CB8AC3E}">
        <p14:creationId xmlns:p14="http://schemas.microsoft.com/office/powerpoint/2010/main" val="282229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feld 2"/>
          <p:cNvSpPr txBox="1">
            <a:spLocks noChangeArrowheads="1"/>
          </p:cNvSpPr>
          <p:nvPr/>
        </p:nvSpPr>
        <p:spPr bwMode="auto">
          <a:xfrm>
            <a:off x="2483768" y="476672"/>
            <a:ext cx="4176464" cy="584775"/>
          </a:xfrm>
          <a:prstGeom prst="rect">
            <a:avLst/>
          </a:prstGeom>
          <a:solidFill>
            <a:schemeClr val="bg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ja-JP" altLang="en-US" sz="3200" b="1" dirty="0" smtClean="0">
                <a:solidFill>
                  <a:srgbClr val="953D78"/>
                </a:solidFill>
                <a:latin typeface="+mj-lt"/>
              </a:rPr>
              <a:t>重要な文書</a:t>
            </a:r>
            <a:endParaRPr lang="de-AT" sz="3200" b="1" dirty="0" smtClean="0">
              <a:solidFill>
                <a:srgbClr val="953D78"/>
              </a:solidFill>
              <a:latin typeface="+mj-lt"/>
            </a:endParaRPr>
          </a:p>
        </p:txBody>
      </p:sp>
      <p:sp>
        <p:nvSpPr>
          <p:cNvPr id="11268" name="Textfeld 3"/>
          <p:cNvSpPr txBox="1">
            <a:spLocks noChangeArrowheads="1"/>
          </p:cNvSpPr>
          <p:nvPr/>
        </p:nvSpPr>
        <p:spPr bwMode="auto">
          <a:xfrm>
            <a:off x="323528" y="1456521"/>
            <a:ext cx="8629478"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ja-JP" altLang="en-US" sz="2400" b="1" u="sng" dirty="0">
                <a:latin typeface="+mj-lt"/>
              </a:rPr>
              <a:t>研究</a:t>
            </a:r>
            <a:r>
              <a:rPr lang="ja-JP" altLang="en-US" sz="2400" b="1" u="sng" dirty="0" smtClean="0">
                <a:latin typeface="+mj-lt"/>
              </a:rPr>
              <a:t>公正に関する</a:t>
            </a:r>
            <a:r>
              <a:rPr lang="de-AT" altLang="ja-JP" sz="2400" b="1" u="sng" dirty="0" smtClean="0">
                <a:latin typeface="+mj-lt"/>
              </a:rPr>
              <a:t>ESF</a:t>
            </a:r>
            <a:r>
              <a:rPr lang="ja-JP" altLang="en-US" sz="2400" b="1" u="sng" dirty="0">
                <a:latin typeface="+mj-lt"/>
              </a:rPr>
              <a:t>（欧州科学評議会）</a:t>
            </a:r>
            <a:r>
              <a:rPr lang="de-AT" sz="2400" b="1" u="sng" dirty="0" smtClean="0">
                <a:latin typeface="+mj-lt"/>
              </a:rPr>
              <a:t> </a:t>
            </a:r>
            <a:r>
              <a:rPr lang="ja-JP" altLang="en-US" sz="2400" b="1" u="sng" dirty="0" smtClean="0">
                <a:latin typeface="+mj-lt"/>
              </a:rPr>
              <a:t>メンバー組織フォーラム</a:t>
            </a:r>
            <a:r>
              <a:rPr lang="en-US" altLang="ja-JP" sz="2400" b="1" u="sng" dirty="0" smtClean="0">
                <a:latin typeface="+mj-lt"/>
              </a:rPr>
              <a:t/>
            </a:r>
            <a:br>
              <a:rPr lang="en-US" altLang="ja-JP" sz="2400" b="1" u="sng" dirty="0" smtClean="0">
                <a:latin typeface="+mj-lt"/>
              </a:rPr>
            </a:br>
            <a:r>
              <a:rPr lang="de-AT" sz="2400" b="1" dirty="0" smtClean="0">
                <a:latin typeface="+mj-lt"/>
              </a:rPr>
              <a:t>（</a:t>
            </a:r>
            <a:r>
              <a:rPr lang="en-US" altLang="ja-JP" sz="2400" dirty="0">
                <a:latin typeface="+mj-lt"/>
              </a:rPr>
              <a:t>2008</a:t>
            </a:r>
            <a:r>
              <a:rPr lang="ja-JP" altLang="en-US" sz="2400" dirty="0" smtClean="0">
                <a:latin typeface="+mj-lt"/>
              </a:rPr>
              <a:t>年）</a:t>
            </a:r>
            <a:endParaRPr lang="de-AT" sz="2400" dirty="0" smtClean="0">
              <a:latin typeface="+mj-lt"/>
            </a:endParaRPr>
          </a:p>
          <a:p>
            <a:pPr eaLnBrk="1" hangingPunct="1">
              <a:defRPr/>
            </a:pPr>
            <a:endParaRPr lang="de-AT" sz="2400" b="1" u="sng" dirty="0">
              <a:solidFill>
                <a:srgbClr val="953D78"/>
              </a:solidFill>
              <a:latin typeface="+mj-lt"/>
            </a:endParaRPr>
          </a:p>
          <a:p>
            <a:pPr eaLnBrk="1" hangingPunct="1">
              <a:defRPr/>
            </a:pPr>
            <a:r>
              <a:rPr lang="de-AT" sz="2400" b="1" dirty="0" smtClean="0">
                <a:solidFill>
                  <a:srgbClr val="953D78"/>
                </a:solidFill>
                <a:latin typeface="+mj-lt"/>
              </a:rPr>
              <a:t>	</a:t>
            </a:r>
            <a:r>
              <a:rPr lang="ja-JP" altLang="en-US" sz="2400" b="1" dirty="0" smtClean="0">
                <a:solidFill>
                  <a:srgbClr val="953D78"/>
                </a:solidFill>
                <a:latin typeface="+mj-lt"/>
              </a:rPr>
              <a:t>欧州行動規範</a:t>
            </a:r>
            <a:r>
              <a:rPr lang="ja-JP" altLang="en-US" sz="2400" b="1" dirty="0">
                <a:latin typeface="+mj-lt"/>
              </a:rPr>
              <a:t>　</a:t>
            </a:r>
            <a:r>
              <a:rPr lang="de-AT" sz="2400" dirty="0" smtClean="0">
                <a:latin typeface="+mj-lt"/>
              </a:rPr>
              <a:t>2010</a:t>
            </a:r>
            <a:r>
              <a:rPr lang="ja-JP" altLang="en-US" sz="2400" dirty="0" smtClean="0">
                <a:latin typeface="+mj-lt"/>
              </a:rPr>
              <a:t>年（</a:t>
            </a:r>
            <a:r>
              <a:rPr lang="de-AT" sz="2400" dirty="0" smtClean="0">
                <a:latin typeface="+mj-lt"/>
              </a:rPr>
              <a:t>ESF/ALLEA）</a:t>
            </a:r>
          </a:p>
          <a:p>
            <a:pPr lvl="3" eaLnBrk="1" hangingPunct="1">
              <a:defRPr/>
            </a:pPr>
            <a:endParaRPr lang="de-AT" sz="2400" dirty="0" smtClean="0">
              <a:latin typeface="+mj-lt"/>
            </a:endParaRPr>
          </a:p>
          <a:p>
            <a:pPr eaLnBrk="1" hangingPunct="1">
              <a:defRPr/>
            </a:pPr>
            <a:r>
              <a:rPr lang="de-AT" sz="2400" dirty="0">
                <a:latin typeface="+mj-lt"/>
              </a:rPr>
              <a:t>	</a:t>
            </a:r>
            <a:r>
              <a:rPr lang="de-AT" sz="2400" dirty="0" smtClean="0">
                <a:latin typeface="+mj-lt"/>
              </a:rPr>
              <a:t>		</a:t>
            </a:r>
            <a:r>
              <a:rPr lang="de-AT" sz="2400" dirty="0" smtClean="0">
                <a:latin typeface="+mj-lt"/>
                <a:hlinkClick r:id="rId2"/>
              </a:rPr>
              <a:t>www.esf.org</a:t>
            </a:r>
            <a:endParaRPr lang="de-AT" sz="2400" dirty="0" smtClean="0">
              <a:latin typeface="+mj-lt"/>
            </a:endParaRPr>
          </a:p>
          <a:p>
            <a:pPr eaLnBrk="1" hangingPunct="1">
              <a:defRPr/>
            </a:pPr>
            <a:endParaRPr lang="de-AT" sz="2400" dirty="0">
              <a:latin typeface="+mj-lt"/>
            </a:endParaRPr>
          </a:p>
          <a:p>
            <a:pPr eaLnBrk="1" hangingPunct="1">
              <a:defRPr/>
            </a:pPr>
            <a:endParaRPr lang="de-AT" sz="900" b="1" u="sng" dirty="0" smtClean="0">
              <a:latin typeface="+mj-lt"/>
            </a:endParaRPr>
          </a:p>
          <a:p>
            <a:pPr eaLnBrk="1" hangingPunct="1">
              <a:defRPr/>
            </a:pPr>
            <a:r>
              <a:rPr lang="ja-JP" altLang="en-US" sz="2400" b="1" u="sng" dirty="0" smtClean="0">
                <a:latin typeface="+mj-lt"/>
              </a:rPr>
              <a:t>研究公正に関する世界会議 </a:t>
            </a:r>
            <a:r>
              <a:rPr lang="en-US" altLang="ja-JP" sz="2400" b="1" u="sng" dirty="0" smtClean="0">
                <a:latin typeface="+mj-lt"/>
              </a:rPr>
              <a:t>(WCRI)</a:t>
            </a:r>
            <a:r>
              <a:rPr lang="de-AT" sz="2400" b="1" u="sng" dirty="0" smtClean="0">
                <a:latin typeface="+mj-lt"/>
              </a:rPr>
              <a:t>：</a:t>
            </a:r>
          </a:p>
          <a:p>
            <a:pPr eaLnBrk="1" hangingPunct="1">
              <a:defRPr/>
            </a:pPr>
            <a:endParaRPr lang="de-AT" sz="2400" b="1" u="sng" dirty="0" smtClean="0">
              <a:latin typeface="+mj-lt"/>
            </a:endParaRPr>
          </a:p>
          <a:p>
            <a:pPr marL="1343025" lvl="4" eaLnBrk="1" hangingPunct="1">
              <a:spcBef>
                <a:spcPts val="300"/>
              </a:spcBef>
              <a:buFont typeface="Symbol" panose="05050102010706020507" pitchFamily="18" charset="2"/>
              <a:buChar char="-"/>
              <a:defRPr/>
            </a:pPr>
            <a:r>
              <a:rPr lang="ja-JP" altLang="en-US" sz="2400" dirty="0" smtClean="0">
                <a:latin typeface="+mj-lt"/>
              </a:rPr>
              <a:t>リスボン</a:t>
            </a:r>
            <a:r>
              <a:rPr lang="de-AT" sz="2400" dirty="0" smtClean="0">
                <a:latin typeface="+mj-lt"/>
              </a:rPr>
              <a:t>（2007</a:t>
            </a:r>
            <a:r>
              <a:rPr lang="ja-JP" altLang="en-US" sz="2400" dirty="0" smtClean="0">
                <a:latin typeface="+mj-lt"/>
              </a:rPr>
              <a:t>年</a:t>
            </a:r>
            <a:r>
              <a:rPr lang="de-AT" sz="2400" dirty="0" smtClean="0">
                <a:latin typeface="+mj-lt"/>
              </a:rPr>
              <a:t>）</a:t>
            </a:r>
          </a:p>
          <a:p>
            <a:pPr marL="1343025" lvl="4" eaLnBrk="1" hangingPunct="1">
              <a:spcBef>
                <a:spcPts val="300"/>
              </a:spcBef>
              <a:buFont typeface="Symbol" panose="05050102010706020507" pitchFamily="18" charset="2"/>
              <a:buChar char="-"/>
              <a:defRPr/>
            </a:pPr>
            <a:r>
              <a:rPr lang="ja-JP" altLang="en-US" sz="2400" dirty="0" smtClean="0">
                <a:latin typeface="+mj-lt"/>
              </a:rPr>
              <a:t>シンガポール</a:t>
            </a:r>
            <a:r>
              <a:rPr lang="de-AT" sz="2400" dirty="0" smtClean="0">
                <a:latin typeface="+mj-lt"/>
              </a:rPr>
              <a:t>（2010</a:t>
            </a:r>
            <a:r>
              <a:rPr lang="ja-JP" altLang="en-US" sz="2400" dirty="0" smtClean="0">
                <a:latin typeface="+mj-lt"/>
              </a:rPr>
              <a:t>年</a:t>
            </a:r>
            <a:r>
              <a:rPr lang="de-AT" sz="2400" dirty="0" smtClean="0">
                <a:latin typeface="+mj-lt"/>
              </a:rPr>
              <a:t>）：</a:t>
            </a:r>
            <a:r>
              <a:rPr lang="ja-JP" altLang="en-US" sz="2400" b="1" dirty="0" smtClean="0">
                <a:solidFill>
                  <a:srgbClr val="953D78"/>
                </a:solidFill>
                <a:latin typeface="+mj-lt"/>
              </a:rPr>
              <a:t>シンガポール宣言</a:t>
            </a:r>
            <a:endParaRPr lang="de-AT" sz="2400" b="1" dirty="0">
              <a:solidFill>
                <a:srgbClr val="953D78"/>
              </a:solidFill>
              <a:latin typeface="+mj-lt"/>
            </a:endParaRPr>
          </a:p>
          <a:p>
            <a:pPr marL="1343025" lvl="4" eaLnBrk="1" hangingPunct="1">
              <a:spcBef>
                <a:spcPts val="300"/>
              </a:spcBef>
              <a:buFont typeface="Symbol" panose="05050102010706020507" pitchFamily="18" charset="2"/>
              <a:buChar char="-"/>
              <a:defRPr/>
            </a:pPr>
            <a:r>
              <a:rPr lang="ja-JP" altLang="en-US" sz="2400" dirty="0">
                <a:latin typeface="+mj-lt"/>
              </a:rPr>
              <a:t>モントリオール</a:t>
            </a:r>
            <a:r>
              <a:rPr lang="de-AT" sz="2400" dirty="0" smtClean="0">
                <a:latin typeface="+mj-lt"/>
              </a:rPr>
              <a:t>（2013</a:t>
            </a:r>
            <a:r>
              <a:rPr lang="ja-JP" altLang="en-US" sz="2400" dirty="0" smtClean="0">
                <a:latin typeface="+mj-lt"/>
              </a:rPr>
              <a:t>年</a:t>
            </a:r>
            <a:r>
              <a:rPr lang="de-AT" sz="2400" dirty="0" smtClean="0">
                <a:latin typeface="+mj-lt"/>
              </a:rPr>
              <a:t>）：</a:t>
            </a:r>
            <a:r>
              <a:rPr lang="ja-JP" altLang="en-US" sz="2400" dirty="0" smtClean="0">
                <a:latin typeface="+mj-lt"/>
              </a:rPr>
              <a:t>モントリオール宣言</a:t>
            </a:r>
            <a:endParaRPr lang="de-AT" sz="2400" b="1" dirty="0" smtClean="0">
              <a:latin typeface="+mj-lt"/>
            </a:endParaRPr>
          </a:p>
          <a:p>
            <a:pPr marL="1343025" lvl="4" eaLnBrk="1" hangingPunct="1">
              <a:spcBef>
                <a:spcPts val="300"/>
              </a:spcBef>
              <a:buFont typeface="Symbol" panose="05050102010706020507" pitchFamily="18" charset="2"/>
              <a:buChar char="-"/>
              <a:defRPr/>
            </a:pPr>
            <a:r>
              <a:rPr lang="ja-JP" altLang="en-US" sz="2400" dirty="0" smtClean="0">
                <a:latin typeface="+mj-lt"/>
              </a:rPr>
              <a:t>リオデジャネイロ</a:t>
            </a:r>
            <a:r>
              <a:rPr lang="de-AT" sz="2400" dirty="0" smtClean="0">
                <a:latin typeface="+mj-lt"/>
              </a:rPr>
              <a:t>（2015</a:t>
            </a:r>
            <a:r>
              <a:rPr lang="ja-JP" altLang="en-US" sz="2400" dirty="0" smtClean="0">
                <a:latin typeface="+mj-lt"/>
              </a:rPr>
              <a:t>年</a:t>
            </a:r>
            <a:r>
              <a:rPr lang="en-US" altLang="ja-JP" sz="2400" dirty="0" smtClean="0">
                <a:latin typeface="+mj-lt"/>
              </a:rPr>
              <a:t>5</a:t>
            </a:r>
            <a:r>
              <a:rPr lang="en-US" altLang="ja-JP" sz="2400" dirty="0">
                <a:latin typeface="+mj-lt"/>
              </a:rPr>
              <a:t>-</a:t>
            </a:r>
            <a:r>
              <a:rPr lang="en-US" altLang="ja-JP" sz="2400" dirty="0" smtClean="0">
                <a:latin typeface="+mj-lt"/>
              </a:rPr>
              <a:t>6</a:t>
            </a:r>
            <a:r>
              <a:rPr lang="ja-JP" altLang="en-US" sz="2400" dirty="0" smtClean="0">
                <a:latin typeface="+mj-lt"/>
              </a:rPr>
              <a:t>月</a:t>
            </a:r>
            <a:r>
              <a:rPr lang="de-AT" sz="2400" dirty="0" smtClean="0">
                <a:latin typeface="+mj-lt"/>
              </a:rPr>
              <a:t>）</a:t>
            </a:r>
          </a:p>
        </p:txBody>
      </p:sp>
      <p:sp>
        <p:nvSpPr>
          <p:cNvPr id="5" name="Foliennummernplatzhalter 4"/>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defRPr/>
            </a:pPr>
            <a:fld id="{8198823E-8DB2-4109-A5A8-E16DDA65A82C}" type="slidenum">
              <a:rPr lang="de-AT" smtClean="0">
                <a:solidFill>
                  <a:srgbClr val="898989"/>
                </a:solidFill>
              </a:rPr>
              <a:pPr fontAlgn="base">
                <a:spcBef>
                  <a:spcPct val="0"/>
                </a:spcBef>
                <a:spcAft>
                  <a:spcPct val="0"/>
                </a:spcAft>
                <a:defRPr/>
              </a:pPr>
              <a:t>4</a:t>
            </a:fld>
            <a:endParaRPr lang="de-AT" dirty="0" smtClean="0">
              <a:solidFill>
                <a:srgbClr val="898989"/>
              </a:solidFill>
            </a:endParaRP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8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40</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24962" y="2143397"/>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a:t>
            </a:r>
            <a:r>
              <a:rPr lang="ja-JP" altLang="en-US" sz="2400" b="1" u="sng" dirty="0" smtClean="0">
                <a:solidFill>
                  <a:srgbClr val="953D78"/>
                </a:solidFill>
              </a:rPr>
              <a:t>関する理事会の</a:t>
            </a:r>
            <a:r>
              <a:rPr lang="ja-JP" altLang="en-US" sz="2400" b="1" u="sng" dirty="0">
                <a:solidFill>
                  <a:srgbClr val="953D78"/>
                </a:solidFill>
              </a:rPr>
              <a:t>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smtClean="0">
                <a:solidFill>
                  <a:srgbClr val="953D78"/>
                </a:solidFill>
              </a:rPr>
              <a:t>1</a:t>
            </a:r>
            <a:r>
              <a:rPr lang="en-US" altLang="ja-JP" sz="2400" b="1" u="sng" dirty="0">
                <a:solidFill>
                  <a:srgbClr val="953D78"/>
                </a:solidFill>
              </a:rPr>
              <a:t>1</a:t>
            </a:r>
            <a:r>
              <a:rPr lang="ja-JP" altLang="en-US" sz="2400" b="1" u="sng" dirty="0" smtClean="0">
                <a:solidFill>
                  <a:srgbClr val="953D78"/>
                </a:solidFill>
              </a:rPr>
              <a:t>月</a:t>
            </a:r>
            <a:r>
              <a:rPr lang="ja-JP" altLang="en-US" sz="2400" b="1" u="sng" dirty="0">
                <a:solidFill>
                  <a:srgbClr val="953D78"/>
                </a:solidFill>
              </a:rPr>
              <a:t>採択</a:t>
            </a:r>
            <a:r>
              <a:rPr lang="en-GB" altLang="ja-JP" sz="2400" b="1" u="sng" dirty="0">
                <a:solidFill>
                  <a:srgbClr val="953D78"/>
                </a:solidFill>
              </a:rPr>
              <a:t>）</a:t>
            </a:r>
          </a:p>
          <a:p>
            <a:pPr marL="0" indent="0" eaLnBrk="1" fontAlgn="auto" hangingPunct="1">
              <a:spcAft>
                <a:spcPts val="0"/>
              </a:spcAft>
              <a:buNone/>
              <a:defRPr/>
            </a:pPr>
            <a:endParaRPr lang="en-GB" sz="12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dirty="0" smtClean="0"/>
              <a:t>公的</a:t>
            </a:r>
            <a:r>
              <a:rPr lang="ja-JP" altLang="en-US" sz="2400" dirty="0"/>
              <a:t>及び</a:t>
            </a:r>
            <a:r>
              <a:rPr lang="ja-JP" altLang="en-US" sz="2400" dirty="0" smtClean="0"/>
              <a:t>民間の研究のどちらもその</a:t>
            </a:r>
            <a:r>
              <a:rPr lang="ja-JP" altLang="en-US" sz="2400" b="1" dirty="0" smtClean="0"/>
              <a:t>公正性</a:t>
            </a:r>
            <a:r>
              <a:rPr lang="ja-JP" altLang="en-US" sz="2400" dirty="0" smtClean="0"/>
              <a:t>が研究不正によって</a:t>
            </a:r>
            <a:r>
              <a:rPr lang="ja-JP" altLang="en-US" sz="2400" b="1" dirty="0"/>
              <a:t>損なわれ得る</a:t>
            </a:r>
            <a:r>
              <a:rPr lang="ja-JP" altLang="en-US" sz="2400" b="1" dirty="0" smtClean="0"/>
              <a:t>こと</a:t>
            </a:r>
            <a:r>
              <a:rPr lang="ja-JP" altLang="en-US" sz="2400" dirty="0" smtClean="0"/>
              <a:t>を</a:t>
            </a:r>
            <a:r>
              <a:rPr lang="ja-JP" altLang="en-US" sz="2400" b="1" dirty="0">
                <a:solidFill>
                  <a:srgbClr val="953D78"/>
                </a:solidFill>
              </a:rPr>
              <a:t>認め</a:t>
            </a:r>
            <a:r>
              <a:rPr lang="ja-JP" altLang="en-US" sz="2400" dirty="0" smtClean="0"/>
              <a:t>、</a:t>
            </a:r>
            <a:endParaRPr lang="en-GB" sz="2400" dirty="0" smtClean="0"/>
          </a:p>
          <a:p>
            <a:pPr marL="0" indent="0" algn="just" eaLnBrk="1" fontAlgn="auto" hangingPunct="1">
              <a:lnSpc>
                <a:spcPct val="150000"/>
              </a:lnSpc>
              <a:spcAft>
                <a:spcPts val="0"/>
              </a:spcAft>
              <a:buNone/>
              <a:defRPr/>
            </a:pPr>
            <a:endParaRPr lang="en-GB" sz="1100" dirty="0" smtClean="0"/>
          </a:p>
          <a:p>
            <a:pPr marL="0" indent="0" algn="just" eaLnBrk="1" fontAlgn="auto" hangingPunct="1">
              <a:lnSpc>
                <a:spcPct val="150000"/>
              </a:lnSpc>
              <a:spcAft>
                <a:spcPts val="0"/>
              </a:spcAft>
              <a:buNone/>
              <a:defRPr/>
            </a:pPr>
            <a:r>
              <a:rPr lang="ja-JP" altLang="en-US" sz="2400" dirty="0" smtClean="0"/>
              <a:t>疑わしい研究</a:t>
            </a:r>
            <a:r>
              <a:rPr lang="ja-JP" altLang="en-US" sz="2400" dirty="0"/>
              <a:t>行為</a:t>
            </a:r>
            <a:r>
              <a:rPr lang="ja-JP" altLang="en-US" sz="2400" dirty="0" smtClean="0"/>
              <a:t>を</a:t>
            </a:r>
            <a:r>
              <a:rPr lang="ja-JP" altLang="en-US" sz="2400" dirty="0"/>
              <a:t>含む研究</a:t>
            </a:r>
            <a:r>
              <a:rPr lang="ja-JP" altLang="en-US" sz="2400" dirty="0" smtClean="0"/>
              <a:t>不正</a:t>
            </a:r>
            <a:r>
              <a:rPr lang="ja-JP" altLang="en-US" sz="2400" dirty="0"/>
              <a:t>が</a:t>
            </a:r>
            <a:r>
              <a:rPr lang="ja-JP" altLang="en-US" sz="2400" dirty="0" smtClean="0"/>
              <a:t>、</a:t>
            </a:r>
            <a:r>
              <a:rPr lang="ja-JP" altLang="en-US" sz="2400" b="1" dirty="0"/>
              <a:t>官民</a:t>
            </a:r>
            <a:r>
              <a:rPr lang="ja-JP" altLang="en-US" sz="2400" b="1" dirty="0" smtClean="0"/>
              <a:t>両セクターに極めて大きな負の経済的影響と負担をもたらし得ること</a:t>
            </a:r>
            <a:r>
              <a:rPr lang="ja-JP" altLang="en-US" sz="2400" dirty="0" smtClean="0"/>
              <a:t>を</a:t>
            </a:r>
            <a:r>
              <a:rPr lang="ja-JP" altLang="en-US" sz="2400" b="1" dirty="0" smtClean="0">
                <a:solidFill>
                  <a:srgbClr val="953D78"/>
                </a:solidFill>
              </a:rPr>
              <a:t>認識する</a:t>
            </a:r>
            <a:r>
              <a:rPr lang="en-US" altLang="ja-JP" sz="2400" b="1" dirty="0" smtClean="0">
                <a:solidFill>
                  <a:srgbClr val="953D78"/>
                </a:solidFill>
              </a:rPr>
              <a:t>…</a:t>
            </a:r>
            <a:endParaRPr lang="en-GB" sz="2400" dirty="0" smtClean="0"/>
          </a:p>
          <a:p>
            <a:pPr marL="0" indent="0" eaLnBrk="1" fontAlgn="auto" hangingPunct="1">
              <a:spcAft>
                <a:spcPts val="0"/>
              </a:spcAft>
              <a:buNone/>
              <a:defRPr/>
            </a:pPr>
            <a:endParaRPr lang="fr-LU" sz="2400" dirty="0"/>
          </a:p>
        </p:txBody>
      </p:sp>
      <p:sp>
        <p:nvSpPr>
          <p:cNvPr id="6" name="Textfeld 5"/>
          <p:cNvSpPr txBox="1"/>
          <p:nvPr/>
        </p:nvSpPr>
        <p:spPr>
          <a:xfrm>
            <a:off x="539552" y="1340768"/>
            <a:ext cx="7959230" cy="400110"/>
          </a:xfrm>
          <a:prstGeom prst="rect">
            <a:avLst/>
          </a:prstGeom>
          <a:noFill/>
        </p:spPr>
        <p:txBody>
          <a:bodyPr wrap="none" rtlCol="0">
            <a:spAutoFit/>
          </a:bodyPr>
          <a:lstStyle/>
          <a:p>
            <a:r>
              <a:rPr lang="de-AT" sz="2000" dirty="0" smtClean="0">
                <a:latin typeface="+mn-lt"/>
              </a:rPr>
              <a:t>（</a:t>
            </a:r>
            <a:r>
              <a:rPr lang="de-AT" altLang="ja-JP" sz="2000" dirty="0" smtClean="0">
                <a:latin typeface="+mn-lt"/>
              </a:rPr>
              <a:t>2015</a:t>
            </a:r>
            <a:r>
              <a:rPr lang="ja-JP" altLang="en-US" sz="2000" dirty="0" smtClean="0">
                <a:latin typeface="+mn-lt"/>
              </a:rPr>
              <a:t>年</a:t>
            </a:r>
            <a:r>
              <a:rPr lang="de-AT" altLang="ja-JP" sz="2000" dirty="0">
                <a:latin typeface="+mn-lt"/>
              </a:rPr>
              <a:t>EU</a:t>
            </a:r>
            <a:r>
              <a:rPr lang="ja-JP" altLang="en-US" sz="2000" dirty="0">
                <a:latin typeface="+mn-lt"/>
              </a:rPr>
              <a:t>議長国</a:t>
            </a:r>
            <a:r>
              <a:rPr lang="ja-JP" altLang="en-US" sz="2000" dirty="0" smtClean="0">
                <a:latin typeface="+mn-lt"/>
              </a:rPr>
              <a:t>ルクセンブルグにおける注目のトピックは研究公正</a:t>
            </a:r>
            <a:r>
              <a:rPr lang="de-AT" sz="2000" dirty="0" smtClean="0">
                <a:latin typeface="+mn-lt"/>
              </a:rPr>
              <a:t>）</a:t>
            </a:r>
            <a:endParaRPr lang="de-AT" sz="2000" dirty="0">
              <a:latin typeface="+mn-lt"/>
            </a:endParaRPr>
          </a:p>
        </p:txBody>
      </p:sp>
      <p:sp>
        <p:nvSpPr>
          <p:cNvPr id="7"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6088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41</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研究公正に関する理事会の結論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a:solidFill>
                  <a:srgbClr val="953D78"/>
                </a:solidFill>
              </a:rPr>
              <a:t>12</a:t>
            </a:r>
            <a:r>
              <a:rPr lang="ja-JP" altLang="en-US" sz="2400" b="1" u="sng" dirty="0">
                <a:solidFill>
                  <a:srgbClr val="953D78"/>
                </a:solidFill>
              </a:rPr>
              <a:t>月採択</a:t>
            </a:r>
            <a:r>
              <a:rPr lang="en-GB" altLang="ja-JP" sz="2400" b="1" u="sng" dirty="0">
                <a:solidFill>
                  <a:srgbClr val="953D78"/>
                </a:solidFill>
              </a:rPr>
              <a:t>）</a:t>
            </a:r>
          </a:p>
          <a:p>
            <a:pPr marL="0" indent="0" eaLnBrk="1" fontAlgn="auto" hangingPunct="1">
              <a:spcAft>
                <a:spcPts val="0"/>
              </a:spcAft>
              <a:buNone/>
              <a:defRPr/>
            </a:pPr>
            <a:endParaRPr lang="en-GB" sz="24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dirty="0" smtClean="0"/>
              <a:t>主として</a:t>
            </a:r>
            <a:r>
              <a:rPr lang="ja-JP" altLang="en-US" sz="2400" b="1" dirty="0" smtClean="0"/>
              <a:t>明確な機関内ルール、手続き及びガイドライン</a:t>
            </a:r>
            <a:r>
              <a:rPr lang="ja-JP" altLang="en-US" sz="2400" dirty="0" smtClean="0"/>
              <a:t>とベスト・プラクティスの交換をベースとした</a:t>
            </a:r>
            <a:r>
              <a:rPr lang="ja-JP" altLang="en-US" sz="2400" b="1" dirty="0" smtClean="0"/>
              <a:t>トレーニングとメンタリング</a:t>
            </a:r>
            <a:r>
              <a:rPr lang="ja-JP" altLang="en-US" sz="2400" dirty="0" smtClean="0"/>
              <a:t>を通じて、個人及び機関レベルで責任ある行動が期待される風土を創る</a:t>
            </a:r>
            <a:r>
              <a:rPr lang="ja-JP" altLang="en-US" sz="2400" dirty="0"/>
              <a:t>べく</a:t>
            </a:r>
            <a:r>
              <a:rPr lang="ja-JP" altLang="en-US" sz="2400" dirty="0" smtClean="0"/>
              <a:t>、研究公正に関する</a:t>
            </a:r>
            <a:r>
              <a:rPr lang="ja-JP" altLang="en-US" sz="2400" b="1" dirty="0" smtClean="0"/>
              <a:t>機関内文化</a:t>
            </a:r>
            <a:r>
              <a:rPr lang="ja-JP" altLang="en-US" sz="2400" dirty="0" smtClean="0"/>
              <a:t>を醸成することを</a:t>
            </a:r>
            <a:r>
              <a:rPr lang="ja-JP" altLang="en-US" sz="2400" b="1" dirty="0" smtClean="0">
                <a:solidFill>
                  <a:srgbClr val="953D78"/>
                </a:solidFill>
              </a:rPr>
              <a:t>求める</a:t>
            </a:r>
            <a:r>
              <a:rPr lang="en-GB" altLang="ja-JP" sz="2400" dirty="0" smtClean="0"/>
              <a:t> </a:t>
            </a:r>
            <a:endParaRPr lang="en-US" sz="2400" dirty="0"/>
          </a:p>
          <a:p>
            <a:pPr marL="0" indent="0" algn="just" eaLnBrk="1" fontAlgn="auto" hangingPunct="1">
              <a:lnSpc>
                <a:spcPct val="150000"/>
              </a:lnSpc>
              <a:spcAft>
                <a:spcPts val="0"/>
              </a:spcAft>
              <a:buNone/>
              <a:defRPr/>
            </a:pPr>
            <a:endParaRPr lang="en-GB" sz="2400" dirty="0" smtClean="0"/>
          </a:p>
          <a:p>
            <a:pPr marL="0" indent="0" eaLnBrk="1" fontAlgn="auto" hangingPunct="1">
              <a:spcAft>
                <a:spcPts val="0"/>
              </a:spcAft>
              <a:buNone/>
              <a:defRPr/>
            </a:pPr>
            <a:endParaRPr lang="fr-LU" sz="2400" dirty="0"/>
          </a:p>
        </p:txBody>
      </p:sp>
      <p:sp>
        <p:nvSpPr>
          <p:cNvPr id="6"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28912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42</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研究公正に関する理事会の結論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a:solidFill>
                  <a:srgbClr val="953D78"/>
                </a:solidFill>
              </a:rPr>
              <a:t>12</a:t>
            </a:r>
            <a:r>
              <a:rPr lang="ja-JP" altLang="en-US" sz="2400" b="1" u="sng" dirty="0">
                <a:solidFill>
                  <a:srgbClr val="953D78"/>
                </a:solidFill>
              </a:rPr>
              <a:t>月採択</a:t>
            </a:r>
            <a:r>
              <a:rPr lang="en-GB" altLang="ja-JP" sz="2400" b="1" u="sng" dirty="0">
                <a:solidFill>
                  <a:srgbClr val="953D78"/>
                </a:solidFill>
              </a:rPr>
              <a:t>）</a:t>
            </a:r>
          </a:p>
          <a:p>
            <a:pPr marL="0" indent="0" eaLnBrk="1" fontAlgn="auto" hangingPunct="1">
              <a:spcAft>
                <a:spcPts val="0"/>
              </a:spcAft>
              <a:buNone/>
              <a:defRPr/>
            </a:pPr>
            <a:endParaRPr lang="en-GB" sz="2400" b="1" u="sng" dirty="0">
              <a:solidFill>
                <a:srgbClr val="953D78"/>
              </a:solidFill>
            </a:endParaRPr>
          </a:p>
          <a:p>
            <a:pPr marL="0" indent="0" algn="just" eaLnBrk="1" fontAlgn="auto" hangingPunct="1">
              <a:lnSpc>
                <a:spcPct val="150000"/>
              </a:lnSpc>
              <a:spcAft>
                <a:spcPts val="0"/>
              </a:spcAft>
              <a:buNone/>
              <a:defRPr/>
            </a:pPr>
            <a:r>
              <a:rPr lang="en-US" altLang="ja-JP" sz="2400" b="1" dirty="0" smtClean="0"/>
              <a:t>…</a:t>
            </a:r>
            <a:r>
              <a:rPr lang="ja-JP" altLang="en-US" sz="2400" b="1" dirty="0" smtClean="0"/>
              <a:t>疑わしい研究</a:t>
            </a:r>
            <a:r>
              <a:rPr lang="ja-JP" altLang="en-US" sz="2400" b="1" dirty="0"/>
              <a:t>行為</a:t>
            </a:r>
            <a:r>
              <a:rPr lang="ja-JP" altLang="en-US" sz="2400" b="1" dirty="0" smtClean="0"/>
              <a:t>も含</a:t>
            </a:r>
            <a:r>
              <a:rPr lang="ja-JP" altLang="en-US" sz="2400" b="1" dirty="0"/>
              <a:t>む</a:t>
            </a:r>
            <a:r>
              <a:rPr lang="ja-JP" altLang="en-US" sz="2400" b="1" dirty="0" smtClean="0"/>
              <a:t>研究不正を防止し、それらに取組むための</a:t>
            </a:r>
            <a:r>
              <a:rPr lang="ja-JP" altLang="en-US" sz="2400" b="1" dirty="0"/>
              <a:t>対策</a:t>
            </a:r>
            <a:r>
              <a:rPr lang="ja-JP" altLang="en-US" sz="2400" b="1" dirty="0" smtClean="0"/>
              <a:t>の必要性</a:t>
            </a:r>
            <a:r>
              <a:rPr lang="ja-JP" altLang="en-US" sz="2400" dirty="0" smtClean="0"/>
              <a:t>を</a:t>
            </a:r>
            <a:r>
              <a:rPr lang="ja-JP" altLang="en-US" sz="2400" b="1" dirty="0" smtClean="0">
                <a:solidFill>
                  <a:srgbClr val="953D78"/>
                </a:solidFill>
              </a:rPr>
              <a:t>強調</a:t>
            </a:r>
            <a:r>
              <a:rPr lang="en-US" altLang="ja-JP" sz="2400" b="1" dirty="0" smtClean="0"/>
              <a:t>…</a:t>
            </a:r>
            <a:endParaRPr lang="en-GB" sz="2400" dirty="0" smtClean="0"/>
          </a:p>
          <a:p>
            <a:pPr marL="0" indent="0" algn="just" eaLnBrk="1" fontAlgn="auto" hangingPunct="1">
              <a:lnSpc>
                <a:spcPct val="150000"/>
              </a:lnSpc>
              <a:spcAft>
                <a:spcPts val="0"/>
              </a:spcAft>
              <a:buNone/>
              <a:defRPr/>
            </a:pPr>
            <a:endParaRPr lang="en-GB" sz="900" b="1" dirty="0">
              <a:solidFill>
                <a:srgbClr val="953D78"/>
              </a:solidFill>
            </a:endParaRPr>
          </a:p>
          <a:p>
            <a:pPr marL="0" indent="0" algn="just" eaLnBrk="1" fontAlgn="auto" hangingPunct="1">
              <a:lnSpc>
                <a:spcPct val="150000"/>
              </a:lnSpc>
              <a:spcAft>
                <a:spcPts val="0"/>
              </a:spcAft>
              <a:buNone/>
              <a:defRPr/>
            </a:pPr>
            <a:r>
              <a:rPr lang="ja-JP" altLang="en-US" sz="2400" dirty="0"/>
              <a:t>研究</a:t>
            </a:r>
            <a:r>
              <a:rPr lang="ja-JP" altLang="en-US" sz="2400" dirty="0" smtClean="0"/>
              <a:t>不正対策に関して</a:t>
            </a:r>
            <a:r>
              <a:rPr lang="ja-JP" altLang="en-US" sz="2400" b="1" dirty="0" smtClean="0"/>
              <a:t>研究者の</a:t>
            </a:r>
            <a:r>
              <a:rPr lang="ja-JP" altLang="en-US" sz="2400" b="1" dirty="0"/>
              <a:t>異なる</a:t>
            </a:r>
            <a:r>
              <a:rPr lang="ja-JP" altLang="en-US" sz="2400" b="1" dirty="0" smtClean="0"/>
              <a:t>キャリア段階</a:t>
            </a:r>
            <a:r>
              <a:rPr lang="ja-JP" altLang="en-US" sz="2400" b="1" dirty="0"/>
              <a:t>に</a:t>
            </a:r>
            <a:r>
              <a:rPr lang="ja-JP" altLang="en-US" sz="2400" b="1" dirty="0" smtClean="0"/>
              <a:t>おいて教育、訓練及び生涯学習</a:t>
            </a:r>
            <a:r>
              <a:rPr lang="ja-JP" altLang="en-US" sz="2400" dirty="0" smtClean="0"/>
              <a:t>が果たし得る役割を</a:t>
            </a:r>
            <a:r>
              <a:rPr lang="ja-JP" altLang="en-US" sz="2400" b="1" dirty="0" smtClean="0">
                <a:solidFill>
                  <a:srgbClr val="953D78"/>
                </a:solidFill>
              </a:rPr>
              <a:t>強調</a:t>
            </a:r>
            <a:endParaRPr lang="en-US" sz="2400" dirty="0"/>
          </a:p>
          <a:p>
            <a:pPr marL="0" indent="0" algn="just" eaLnBrk="1" fontAlgn="auto" hangingPunct="1">
              <a:lnSpc>
                <a:spcPct val="150000"/>
              </a:lnSpc>
              <a:spcAft>
                <a:spcPts val="0"/>
              </a:spcAft>
              <a:buNone/>
              <a:defRPr/>
            </a:pPr>
            <a:endParaRPr lang="en-GB" sz="2400" dirty="0" smtClean="0"/>
          </a:p>
          <a:p>
            <a:pPr marL="0" indent="0" eaLnBrk="1" fontAlgn="auto" hangingPunct="1">
              <a:spcAft>
                <a:spcPts val="0"/>
              </a:spcAft>
              <a:buNone/>
              <a:defRPr/>
            </a:pPr>
            <a:endParaRPr lang="fr-LU" sz="2400" dirty="0"/>
          </a:p>
        </p:txBody>
      </p:sp>
      <p:sp>
        <p:nvSpPr>
          <p:cNvPr id="6"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41995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43</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研究公正に関する理事会の結論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a:solidFill>
                  <a:srgbClr val="953D78"/>
                </a:solidFill>
              </a:rPr>
              <a:t>12</a:t>
            </a:r>
            <a:r>
              <a:rPr lang="ja-JP" altLang="en-US" sz="2400" b="1" u="sng" dirty="0">
                <a:solidFill>
                  <a:srgbClr val="953D78"/>
                </a:solidFill>
              </a:rPr>
              <a:t>月採択</a:t>
            </a:r>
            <a:r>
              <a:rPr lang="en-GB" altLang="ja-JP" sz="2400" b="1" u="sng" dirty="0">
                <a:solidFill>
                  <a:srgbClr val="953D78"/>
                </a:solidFill>
              </a:rPr>
              <a:t>）</a:t>
            </a:r>
          </a:p>
          <a:p>
            <a:pPr marL="0" indent="0" eaLnBrk="1" fontAlgn="auto" hangingPunct="1">
              <a:spcAft>
                <a:spcPts val="0"/>
              </a:spcAft>
              <a:buNone/>
              <a:defRPr/>
            </a:pPr>
            <a:endParaRPr lang="en-GB" sz="24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dirty="0" smtClean="0"/>
              <a:t>事務的</a:t>
            </a:r>
            <a:r>
              <a:rPr lang="ja-JP" altLang="en-US" sz="2400" dirty="0"/>
              <a:t>な</a:t>
            </a:r>
            <a:r>
              <a:rPr lang="ja-JP" altLang="en-US" sz="2400" dirty="0" smtClean="0"/>
              <a:t>負担</a:t>
            </a:r>
            <a:r>
              <a:rPr lang="ja-JP" altLang="en-US" sz="2400" dirty="0"/>
              <a:t>を</a:t>
            </a:r>
            <a:r>
              <a:rPr lang="ja-JP" altLang="en-US" sz="2400" dirty="0" smtClean="0"/>
              <a:t>回避しつつ、欧州</a:t>
            </a:r>
            <a:r>
              <a:rPr lang="ja-JP" altLang="en-US" sz="2400" dirty="0"/>
              <a:t>に</a:t>
            </a:r>
            <a:r>
              <a:rPr lang="ja-JP" altLang="en-US" sz="2400" dirty="0" smtClean="0"/>
              <a:t>おいて質</a:t>
            </a:r>
            <a:r>
              <a:rPr lang="ja-JP" altLang="en-US" sz="2400" dirty="0"/>
              <a:t>の高い</a:t>
            </a:r>
            <a:r>
              <a:rPr lang="ja-JP" altLang="en-US" sz="2400" dirty="0" smtClean="0"/>
              <a:t>研究を行うための保証として、</a:t>
            </a:r>
            <a:r>
              <a:rPr lang="ja-JP" altLang="en-US" sz="2400" b="1" dirty="0" smtClean="0"/>
              <a:t>研究公正の諸原則</a:t>
            </a:r>
            <a:r>
              <a:rPr lang="en-GB" altLang="ja-JP" sz="2400" dirty="0"/>
              <a:t>*</a:t>
            </a:r>
            <a:r>
              <a:rPr lang="ja-JP" altLang="en-US" sz="2400" b="1" dirty="0" smtClean="0"/>
              <a:t>の</a:t>
            </a:r>
            <a:r>
              <a:rPr lang="ja-JP" altLang="en-US" sz="2400" b="1" dirty="0"/>
              <a:t>実行</a:t>
            </a:r>
            <a:r>
              <a:rPr lang="ja-JP" altLang="en-US" sz="2400" b="1" dirty="0" smtClean="0"/>
              <a:t>の必要性</a:t>
            </a:r>
            <a:r>
              <a:rPr lang="ja-JP" altLang="en-US" sz="2400" dirty="0" smtClean="0"/>
              <a:t>を</a:t>
            </a:r>
            <a:r>
              <a:rPr lang="ja-JP" altLang="en-US" sz="2400" dirty="0" smtClean="0">
                <a:solidFill>
                  <a:srgbClr val="7030A0"/>
                </a:solidFill>
              </a:rPr>
              <a:t>強調</a:t>
            </a:r>
            <a:r>
              <a:rPr lang="en-US" altLang="ja-JP" sz="2400" dirty="0" smtClean="0"/>
              <a:t>…</a:t>
            </a:r>
            <a:endParaRPr lang="en-GB" sz="2400" dirty="0" smtClean="0"/>
          </a:p>
          <a:p>
            <a:pPr marL="0" indent="0" algn="just" eaLnBrk="1" fontAlgn="auto" hangingPunct="1">
              <a:lnSpc>
                <a:spcPct val="150000"/>
              </a:lnSpc>
              <a:spcAft>
                <a:spcPts val="0"/>
              </a:spcAft>
              <a:buNone/>
              <a:defRPr/>
            </a:pPr>
            <a:endParaRPr lang="en-GB" sz="2400" dirty="0"/>
          </a:p>
          <a:p>
            <a:pPr marL="0" indent="0" algn="just" eaLnBrk="1" fontAlgn="auto" hangingPunct="1">
              <a:lnSpc>
                <a:spcPct val="150000"/>
              </a:lnSpc>
              <a:spcAft>
                <a:spcPts val="0"/>
              </a:spcAft>
              <a:buNone/>
              <a:defRPr/>
            </a:pPr>
            <a:r>
              <a:rPr lang="en-GB" sz="2400" b="1" dirty="0" smtClean="0"/>
              <a:t>*</a:t>
            </a:r>
            <a:r>
              <a:rPr lang="ja-JP" altLang="en-US" sz="2400" b="1" dirty="0" smtClean="0"/>
              <a:t>欧州行動規範</a:t>
            </a:r>
            <a:r>
              <a:rPr lang="en-GB" sz="2400" b="1" dirty="0" smtClean="0"/>
              <a:t>（</a:t>
            </a:r>
            <a:r>
              <a:rPr lang="en-GB" sz="2400" b="1" dirty="0" err="1" smtClean="0"/>
              <a:t>ALLEA</a:t>
            </a:r>
            <a:r>
              <a:rPr lang="en-GB" sz="2400" b="1" dirty="0" smtClean="0"/>
              <a:t>/</a:t>
            </a:r>
            <a:r>
              <a:rPr lang="en-GB" sz="2400" b="1" dirty="0" err="1" smtClean="0"/>
              <a:t>ESF</a:t>
            </a:r>
            <a:r>
              <a:rPr lang="en-GB" sz="2400" b="1" dirty="0" smtClean="0"/>
              <a:t> 2010）</a:t>
            </a:r>
          </a:p>
          <a:p>
            <a:pPr marL="0" indent="0" eaLnBrk="1" fontAlgn="auto" hangingPunct="1">
              <a:spcAft>
                <a:spcPts val="0"/>
              </a:spcAft>
              <a:buNone/>
              <a:defRPr/>
            </a:pPr>
            <a:endParaRPr lang="fr-LU" sz="2400" dirty="0"/>
          </a:p>
        </p:txBody>
      </p:sp>
      <p:sp>
        <p:nvSpPr>
          <p:cNvPr id="6"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13758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44</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研究公正に関する理事会の結論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a:solidFill>
                  <a:srgbClr val="953D78"/>
                </a:solidFill>
              </a:rPr>
              <a:t>12</a:t>
            </a:r>
            <a:r>
              <a:rPr lang="ja-JP" altLang="en-US" sz="2400" b="1" u="sng" dirty="0">
                <a:solidFill>
                  <a:srgbClr val="953D78"/>
                </a:solidFill>
              </a:rPr>
              <a:t>月採択</a:t>
            </a:r>
            <a:r>
              <a:rPr lang="en-GB" altLang="ja-JP" sz="2400" b="1" u="sng" dirty="0">
                <a:solidFill>
                  <a:srgbClr val="953D78"/>
                </a:solidFill>
              </a:rPr>
              <a:t>）</a:t>
            </a:r>
          </a:p>
          <a:p>
            <a:pPr marL="0" indent="0" eaLnBrk="1" fontAlgn="auto" hangingPunct="1">
              <a:spcAft>
                <a:spcPts val="0"/>
              </a:spcAft>
              <a:buNone/>
              <a:defRPr/>
            </a:pPr>
            <a:endParaRPr lang="en-GB" sz="16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dirty="0" smtClean="0"/>
              <a:t>欧州における研究公正実践の一貫性をより高いレベルに引き上げるために、</a:t>
            </a:r>
            <a:r>
              <a:rPr lang="ja-JP" altLang="en-US" sz="2400" b="1" dirty="0" smtClean="0"/>
              <a:t>「指導者の指導」原則に基づいた教育</a:t>
            </a:r>
            <a:r>
              <a:rPr lang="ja-JP" altLang="en-US" sz="2400" b="1" dirty="0"/>
              <a:t>訓練</a:t>
            </a:r>
            <a:r>
              <a:rPr lang="ja-JP" altLang="en-US" sz="2400" b="1" dirty="0" smtClean="0"/>
              <a:t>活動</a:t>
            </a:r>
            <a:r>
              <a:rPr lang="ja-JP" altLang="en-US" sz="2400" dirty="0" smtClean="0"/>
              <a:t>を行いつつ、</a:t>
            </a:r>
            <a:r>
              <a:rPr lang="ja-JP" altLang="en-US" sz="2400" b="1" dirty="0" smtClean="0">
                <a:solidFill>
                  <a:srgbClr val="953D78"/>
                </a:solidFill>
              </a:rPr>
              <a:t>欧州</a:t>
            </a:r>
            <a:r>
              <a:rPr lang="ja-JP" altLang="en-US" sz="2400" b="1" dirty="0">
                <a:solidFill>
                  <a:srgbClr val="953D78"/>
                </a:solidFill>
              </a:rPr>
              <a:t>研究公正局ネットワーク</a:t>
            </a:r>
            <a:r>
              <a:rPr lang="en-GB" altLang="ja-JP" sz="2400" b="1" dirty="0">
                <a:solidFill>
                  <a:srgbClr val="953D78"/>
                </a:solidFill>
              </a:rPr>
              <a:t>（ENRIO）</a:t>
            </a:r>
            <a:r>
              <a:rPr lang="ja-JP" altLang="en-US" sz="2400" dirty="0" smtClean="0"/>
              <a:t>等</a:t>
            </a:r>
            <a:r>
              <a:rPr lang="ja-JP" altLang="en-US" sz="2400" b="1" dirty="0" smtClean="0"/>
              <a:t>既存の研究公正ネットワーク</a:t>
            </a:r>
            <a:r>
              <a:rPr lang="ja-JP" altLang="en-US" sz="2400" b="1" dirty="0"/>
              <a:t>を</a:t>
            </a:r>
            <a:r>
              <a:rPr lang="ja-JP" altLang="en-US" sz="2400" b="1" dirty="0" smtClean="0"/>
              <a:t>推進</a:t>
            </a:r>
            <a:r>
              <a:rPr lang="ja-JP" altLang="en-US" sz="2400" b="1" dirty="0"/>
              <a:t>するため</a:t>
            </a:r>
            <a:r>
              <a:rPr lang="ja-JP" altLang="en-US" sz="2400" b="1" dirty="0" smtClean="0"/>
              <a:t>に加盟国や委員会を</a:t>
            </a:r>
            <a:r>
              <a:rPr lang="ja-JP" altLang="en-US" sz="2400" b="1" dirty="0" smtClean="0">
                <a:solidFill>
                  <a:srgbClr val="7030A0"/>
                </a:solidFill>
              </a:rPr>
              <a:t>招き</a:t>
            </a:r>
            <a:r>
              <a:rPr lang="ja-JP" altLang="en-US" sz="2400" b="1" dirty="0" smtClean="0"/>
              <a:t>、</a:t>
            </a:r>
            <a:endParaRPr lang="en-US" sz="2400" dirty="0"/>
          </a:p>
          <a:p>
            <a:pPr marL="0" indent="0" algn="just" eaLnBrk="1" fontAlgn="auto" hangingPunct="1">
              <a:lnSpc>
                <a:spcPct val="150000"/>
              </a:lnSpc>
              <a:spcAft>
                <a:spcPts val="0"/>
              </a:spcAft>
              <a:buNone/>
              <a:defRPr/>
            </a:pPr>
            <a:endParaRPr lang="fr-LU" sz="2400" dirty="0"/>
          </a:p>
        </p:txBody>
      </p:sp>
      <p:sp>
        <p:nvSpPr>
          <p:cNvPr id="6"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8696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45</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a:t>
            </a:r>
            <a:r>
              <a:rPr lang="ja-JP" altLang="en-US" sz="2400" b="1" u="sng" dirty="0" smtClean="0">
                <a:solidFill>
                  <a:srgbClr val="953D78"/>
                </a:solidFill>
              </a:rPr>
              <a:t>理事会の結論</a:t>
            </a:r>
            <a:r>
              <a:rPr lang="en-GB" sz="2400" b="1" u="sng" dirty="0" smtClean="0">
                <a:solidFill>
                  <a:srgbClr val="953D78"/>
                </a:solidFill>
              </a:rPr>
              <a:t> （2015</a:t>
            </a:r>
            <a:r>
              <a:rPr lang="ja-JP" altLang="en-US" sz="2400" b="1" u="sng" dirty="0" smtClean="0">
                <a:solidFill>
                  <a:srgbClr val="953D78"/>
                </a:solidFill>
              </a:rPr>
              <a:t>年</a:t>
            </a:r>
            <a:r>
              <a:rPr lang="en-US" altLang="ja-JP" sz="2400" b="1" u="sng" dirty="0" smtClean="0">
                <a:solidFill>
                  <a:srgbClr val="953D78"/>
                </a:solidFill>
              </a:rPr>
              <a:t>12</a:t>
            </a:r>
            <a:r>
              <a:rPr lang="ja-JP" altLang="en-US" sz="2400" b="1" u="sng" dirty="0" smtClean="0">
                <a:solidFill>
                  <a:srgbClr val="953D78"/>
                </a:solidFill>
              </a:rPr>
              <a:t>月採択</a:t>
            </a:r>
            <a:r>
              <a:rPr lang="en-GB" sz="2400" b="1" u="sng" dirty="0" smtClean="0">
                <a:solidFill>
                  <a:srgbClr val="953D78"/>
                </a:solidFill>
              </a:rPr>
              <a:t>）</a:t>
            </a:r>
          </a:p>
          <a:p>
            <a:pPr marL="0" indent="0" eaLnBrk="1" fontAlgn="auto" hangingPunct="1">
              <a:spcAft>
                <a:spcPts val="0"/>
              </a:spcAft>
              <a:buNone/>
              <a:defRPr/>
            </a:pPr>
            <a:endParaRPr lang="en-GB" sz="16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b="1" dirty="0" smtClean="0"/>
              <a:t>加盟国、資金配分機関及び研究コミュニティが、</a:t>
            </a:r>
            <a:r>
              <a:rPr lang="ja-JP" altLang="en-US" sz="2400" b="1" dirty="0"/>
              <a:t>共に研究の質を</a:t>
            </a:r>
            <a:r>
              <a:rPr lang="ja-JP" altLang="en-US" sz="2400" b="1" dirty="0" smtClean="0"/>
              <a:t>高める</a:t>
            </a:r>
            <a:r>
              <a:rPr lang="ja-JP" altLang="en-US" sz="2400" b="1" dirty="0"/>
              <a:t>ポ</a:t>
            </a:r>
            <a:r>
              <a:rPr lang="ja-JP" altLang="en-US" sz="2400" b="1" dirty="0" smtClean="0"/>
              <a:t>プジティブ</a:t>
            </a:r>
            <a:r>
              <a:rPr lang="ja-JP" altLang="en-US" sz="2400" b="1" dirty="0"/>
              <a:t>なインセンティブ</a:t>
            </a:r>
            <a:r>
              <a:rPr lang="ja-JP" altLang="en-US" sz="2400" b="1" dirty="0" smtClean="0"/>
              <a:t>に注力しつつ、研究不正のインセンティブを減らすための方策を模索し、また</a:t>
            </a:r>
            <a:r>
              <a:rPr lang="ja-JP" altLang="en-US" sz="2400" dirty="0" smtClean="0"/>
              <a:t>不正に取り組むためのガイドラインを制定することを</a:t>
            </a:r>
            <a:r>
              <a:rPr lang="ja-JP" altLang="en-US" sz="2400" b="1" dirty="0" smtClean="0">
                <a:solidFill>
                  <a:srgbClr val="953D78"/>
                </a:solidFill>
              </a:rPr>
              <a:t>求める</a:t>
            </a:r>
            <a:r>
              <a:rPr lang="en-GB" altLang="ja-JP" sz="2400" dirty="0" smtClean="0"/>
              <a:t> </a:t>
            </a:r>
            <a:endParaRPr lang="en-US" sz="2400" dirty="0"/>
          </a:p>
          <a:p>
            <a:pPr marL="0" indent="0" algn="just" eaLnBrk="1" fontAlgn="auto" hangingPunct="1">
              <a:lnSpc>
                <a:spcPct val="150000"/>
              </a:lnSpc>
              <a:spcAft>
                <a:spcPts val="0"/>
              </a:spcAft>
              <a:buNone/>
              <a:defRPr/>
            </a:pPr>
            <a:endParaRPr lang="fr-LU" sz="2400" dirty="0"/>
          </a:p>
        </p:txBody>
      </p:sp>
      <p:sp>
        <p:nvSpPr>
          <p:cNvPr id="5"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398075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46</a:t>
            </a:fld>
            <a:endParaRPr lang="de-AT"/>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1556" y="1772816"/>
            <a:ext cx="8460924" cy="452596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a:solidFill>
                  <a:srgbClr val="953D78"/>
                </a:solidFill>
              </a:rPr>
              <a:t>研究公正に関する理事会の結論</a:t>
            </a:r>
            <a:r>
              <a:rPr lang="en-GB" altLang="ja-JP" sz="2400" b="1" u="sng" dirty="0">
                <a:solidFill>
                  <a:srgbClr val="953D78"/>
                </a:solidFill>
              </a:rPr>
              <a:t> （2015</a:t>
            </a:r>
            <a:r>
              <a:rPr lang="ja-JP" altLang="en-US" sz="2400" b="1" u="sng" dirty="0">
                <a:solidFill>
                  <a:srgbClr val="953D78"/>
                </a:solidFill>
              </a:rPr>
              <a:t>年</a:t>
            </a:r>
            <a:r>
              <a:rPr lang="en-US" altLang="ja-JP" sz="2400" b="1" u="sng" dirty="0">
                <a:solidFill>
                  <a:srgbClr val="953D78"/>
                </a:solidFill>
              </a:rPr>
              <a:t>12</a:t>
            </a:r>
            <a:r>
              <a:rPr lang="ja-JP" altLang="en-US" sz="2400" b="1" u="sng" dirty="0">
                <a:solidFill>
                  <a:srgbClr val="953D78"/>
                </a:solidFill>
              </a:rPr>
              <a:t>月採択</a:t>
            </a:r>
            <a:r>
              <a:rPr lang="en-GB" altLang="ja-JP" sz="2400" b="1" u="sng" dirty="0">
                <a:solidFill>
                  <a:srgbClr val="953D78"/>
                </a:solidFill>
              </a:rPr>
              <a:t>）</a:t>
            </a:r>
          </a:p>
          <a:p>
            <a:pPr marL="0" indent="0" eaLnBrk="1" fontAlgn="auto" hangingPunct="1">
              <a:spcAft>
                <a:spcPts val="0"/>
              </a:spcAft>
              <a:buNone/>
              <a:defRPr/>
            </a:pPr>
            <a:endParaRPr lang="en-GB" sz="1600" b="1" u="sng" dirty="0">
              <a:solidFill>
                <a:srgbClr val="953D78"/>
              </a:solidFill>
            </a:endParaRPr>
          </a:p>
          <a:p>
            <a:pPr marL="0" indent="0" algn="just" eaLnBrk="1" fontAlgn="auto" hangingPunct="1">
              <a:lnSpc>
                <a:spcPct val="150000"/>
              </a:lnSpc>
              <a:spcAft>
                <a:spcPts val="0"/>
              </a:spcAft>
              <a:buNone/>
              <a:defRPr/>
            </a:pPr>
            <a:r>
              <a:rPr lang="en-US" altLang="ja-JP" sz="2400" dirty="0" smtClean="0"/>
              <a:t>…</a:t>
            </a:r>
            <a:r>
              <a:rPr lang="ja-JP" altLang="en-US" sz="2400" b="1" dirty="0" smtClean="0"/>
              <a:t>研究者個人</a:t>
            </a:r>
            <a:r>
              <a:rPr lang="en-GB" sz="2400" b="1" dirty="0" smtClean="0"/>
              <a:t>、</a:t>
            </a:r>
            <a:r>
              <a:rPr lang="ja-JP" altLang="en-US" sz="2400" b="1" dirty="0" smtClean="0"/>
              <a:t>研究コミュニティ</a:t>
            </a:r>
            <a:r>
              <a:rPr lang="en-GB" sz="2400" b="1" dirty="0" smtClean="0"/>
              <a:t>、</a:t>
            </a:r>
            <a:r>
              <a:rPr lang="ja-JP" altLang="en-US" sz="2400" b="1" dirty="0" smtClean="0"/>
              <a:t>研究実施機関、研究資金配分機関</a:t>
            </a:r>
            <a:r>
              <a:rPr lang="en-GB" sz="2400" b="1" dirty="0" smtClean="0"/>
              <a:t>、</a:t>
            </a:r>
            <a:r>
              <a:rPr lang="ja-JP" altLang="en-US" sz="2400" b="1" dirty="0" smtClean="0"/>
              <a:t>大学</a:t>
            </a:r>
            <a:r>
              <a:rPr lang="en-GB" sz="2400" b="1" dirty="0" smtClean="0"/>
              <a:t>、</a:t>
            </a:r>
            <a:r>
              <a:rPr lang="ja-JP" altLang="en-US" sz="2400" b="1" dirty="0" smtClean="0"/>
              <a:t>公的機関及び科学誌の編集者</a:t>
            </a:r>
            <a:r>
              <a:rPr lang="ja-JP" altLang="en-US" sz="2400" dirty="0" smtClean="0"/>
              <a:t>を含む全ての関係者に対し、</a:t>
            </a:r>
            <a:r>
              <a:rPr lang="en-GB" sz="2400" dirty="0" smtClean="0"/>
              <a:t> </a:t>
            </a:r>
            <a:r>
              <a:rPr lang="ja-JP" altLang="en-US" sz="2400" dirty="0" smtClean="0"/>
              <a:t>研究公正を推進</a:t>
            </a:r>
            <a:r>
              <a:rPr lang="ja-JP" altLang="en-US" sz="2400" dirty="0"/>
              <a:t>する</a:t>
            </a:r>
            <a:r>
              <a:rPr lang="ja-JP" altLang="en-US" sz="2400" dirty="0" smtClean="0"/>
              <a:t>ため、そして</a:t>
            </a:r>
            <a:r>
              <a:rPr lang="ja-JP" altLang="en-US" sz="2400" b="1" dirty="0" smtClean="0"/>
              <a:t>疑わしい研究行為</a:t>
            </a:r>
            <a:r>
              <a:rPr lang="ja-JP" altLang="en-US" sz="2400" dirty="0" smtClean="0"/>
              <a:t>を含む</a:t>
            </a:r>
            <a:r>
              <a:rPr lang="ja-JP" altLang="en-US" sz="2400" b="1" dirty="0" smtClean="0"/>
              <a:t>研究不正を防止し、対策するための</a:t>
            </a:r>
            <a:r>
              <a:rPr lang="ja-JP" altLang="en-US" sz="2400" b="1" dirty="0" smtClean="0">
                <a:solidFill>
                  <a:srgbClr val="953D78"/>
                </a:solidFill>
              </a:rPr>
              <a:t>基本指針を規定し、施行すること</a:t>
            </a:r>
            <a:r>
              <a:rPr lang="ja-JP" altLang="en-US" sz="2400" dirty="0" smtClean="0"/>
              <a:t>を</a:t>
            </a:r>
            <a:r>
              <a:rPr lang="ja-JP" altLang="en-US" sz="2400" b="1" dirty="0" smtClean="0">
                <a:solidFill>
                  <a:srgbClr val="953D78"/>
                </a:solidFill>
              </a:rPr>
              <a:t>求める</a:t>
            </a:r>
            <a:r>
              <a:rPr lang="ja-JP" altLang="en-US" sz="2400" dirty="0"/>
              <a:t>。</a:t>
            </a:r>
            <a:endParaRPr lang="en-US" sz="2400" dirty="0"/>
          </a:p>
          <a:p>
            <a:pPr marL="0" indent="0" algn="just" eaLnBrk="1" fontAlgn="auto" hangingPunct="1">
              <a:lnSpc>
                <a:spcPct val="150000"/>
              </a:lnSpc>
              <a:spcAft>
                <a:spcPts val="0"/>
              </a:spcAft>
              <a:buNone/>
              <a:defRPr/>
            </a:pPr>
            <a:endParaRPr lang="fr-LU" sz="2400" dirty="0"/>
          </a:p>
        </p:txBody>
      </p:sp>
      <p:sp>
        <p:nvSpPr>
          <p:cNvPr id="6" name="Textfeld 2"/>
          <p:cNvSpPr txBox="1">
            <a:spLocks noChangeArrowheads="1"/>
          </p:cNvSpPr>
          <p:nvPr/>
        </p:nvSpPr>
        <p:spPr bwMode="auto">
          <a:xfrm>
            <a:off x="1763688" y="620688"/>
            <a:ext cx="6161806" cy="584775"/>
          </a:xfrm>
          <a:prstGeom prst="rect">
            <a:avLst/>
          </a:prstGeom>
          <a:noFill/>
          <a:ln w="9525">
            <a:noFill/>
            <a:miter lim="800000"/>
            <a:headEnd/>
            <a:tailEnd/>
          </a:ln>
        </p:spPr>
        <p:txBody>
          <a:bodyPr wrap="square">
            <a:spAutoFit/>
          </a:bodyPr>
          <a:lstStyle/>
          <a:p>
            <a:pPr algn="ctr">
              <a:defRPr/>
            </a:pPr>
            <a:r>
              <a:rPr lang="en-US" altLang="ja-JP" sz="3200" b="1" dirty="0" smtClean="0">
                <a:solidFill>
                  <a:srgbClr val="953D78"/>
                </a:solidFill>
                <a:latin typeface="+mj-lt"/>
              </a:rPr>
              <a:t>EU</a:t>
            </a:r>
            <a:r>
              <a:rPr lang="ja-JP" altLang="en-US" sz="3200" b="1" dirty="0" smtClean="0">
                <a:solidFill>
                  <a:srgbClr val="953D78"/>
                </a:solidFill>
                <a:latin typeface="+mj-lt"/>
              </a:rPr>
              <a:t>理事会</a:t>
            </a:r>
            <a:endParaRPr lang="de-AT" sz="3200" b="1" dirty="0">
              <a:solidFill>
                <a:srgbClr val="953D78"/>
              </a:solidFill>
              <a:latin typeface="+mj-lt"/>
            </a:endParaRPr>
          </a:p>
        </p:txBody>
      </p:sp>
    </p:spTree>
    <p:extLst>
      <p:ext uri="{BB962C8B-B14F-4D97-AF65-F5344CB8AC3E}">
        <p14:creationId xmlns:p14="http://schemas.microsoft.com/office/powerpoint/2010/main" val="13922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09FBF955-E4DE-4A4F-B015-BBBDC80E99CC}" type="slidenum">
              <a:rPr lang="de-AT" smtClean="0"/>
              <a:pPr>
                <a:defRPr/>
              </a:pPr>
              <a:t>47</a:t>
            </a:fld>
            <a:endParaRPr lang="de-AT"/>
          </a:p>
        </p:txBody>
      </p:sp>
      <p:sp>
        <p:nvSpPr>
          <p:cNvPr id="5" name="Title 1"/>
          <p:cNvSpPr>
            <a:spLocks noGrp="1"/>
          </p:cNvSpPr>
          <p:nvPr>
            <p:ph type="title"/>
          </p:nvPr>
        </p:nvSpPr>
        <p:spPr>
          <a:xfrm>
            <a:off x="807244" y="413792"/>
            <a:ext cx="7879556" cy="1143000"/>
          </a:xfrm>
        </p:spPr>
        <p:txBody>
          <a:bodyPr/>
          <a:lstStyle/>
          <a:p>
            <a:pPr eaLnBrk="1" hangingPunct="1"/>
            <a:r>
              <a:rPr lang="ja-JP" altLang="en-US" sz="3200" b="1" dirty="0" smtClean="0">
                <a:solidFill>
                  <a:srgbClr val="953D78"/>
                </a:solidFill>
              </a:rPr>
              <a:t>欧州におけるその他のイニシアティブ</a:t>
            </a:r>
            <a:endParaRPr lang="fr-LU" sz="3200" b="1" dirty="0" smtClean="0">
              <a:solidFill>
                <a:srgbClr val="953D78"/>
              </a:solidFill>
            </a:endParaRPr>
          </a:p>
        </p:txBody>
      </p:sp>
      <p:sp>
        <p:nvSpPr>
          <p:cNvPr id="6" name="Content Placeholder 2"/>
          <p:cNvSpPr>
            <a:spLocks noGrp="1"/>
          </p:cNvSpPr>
          <p:nvPr>
            <p:ph idx="1"/>
          </p:nvPr>
        </p:nvSpPr>
        <p:spPr>
          <a:xfrm>
            <a:off x="457200" y="1711349"/>
            <a:ext cx="8229600" cy="4525963"/>
          </a:xfrm>
        </p:spPr>
        <p:txBody>
          <a:bodyPr rtlCol="0">
            <a:normAutofit fontScale="92500"/>
          </a:bodyPr>
          <a:lstStyle/>
          <a:p>
            <a:pPr eaLnBrk="1" fontAlgn="auto" hangingPunct="1">
              <a:spcAft>
                <a:spcPts val="0"/>
              </a:spcAft>
              <a:buFont typeface="Arial" pitchFamily="34" charset="0"/>
              <a:buChar char="•"/>
              <a:defRPr/>
            </a:pPr>
            <a:r>
              <a:rPr lang="ja-JP" altLang="en-US" sz="2400" b="1" dirty="0" smtClean="0"/>
              <a:t>サイエンスヨーロッパ：</a:t>
            </a:r>
            <a:r>
              <a:rPr lang="ja-JP" altLang="en-US" sz="2400" dirty="0" smtClean="0"/>
              <a:t>研究公正に関するワーキンググループ</a:t>
            </a:r>
            <a:endParaRPr lang="en-GB" sz="2400" dirty="0" smtClean="0"/>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r>
              <a:rPr lang="de-AT" sz="2400" b="1" dirty="0" smtClean="0"/>
              <a:t>LERU</a:t>
            </a:r>
            <a:r>
              <a:rPr lang="de-AT" sz="2400" dirty="0" smtClean="0"/>
              <a:t>（</a:t>
            </a:r>
            <a:r>
              <a:rPr lang="ja-JP" altLang="en-US" sz="2400" dirty="0" smtClean="0"/>
              <a:t>欧州研究大学連盟</a:t>
            </a:r>
            <a:r>
              <a:rPr lang="de-AT" sz="2400" dirty="0" smtClean="0"/>
              <a:t>）</a:t>
            </a:r>
            <a:r>
              <a:rPr lang="ja-JP" altLang="en-US" sz="2400" dirty="0" smtClean="0"/>
              <a:t>：研究公正に関する専門家グループ</a:t>
            </a:r>
            <a:endParaRPr lang="fr-LU" sz="2400" dirty="0"/>
          </a:p>
          <a:p>
            <a:pPr eaLnBrk="1" fontAlgn="auto" hangingPunct="1">
              <a:spcAft>
                <a:spcPts val="0"/>
              </a:spcAft>
              <a:buFont typeface="Arial" pitchFamily="34" charset="0"/>
              <a:buChar char="•"/>
              <a:defRPr/>
            </a:pPr>
            <a:endParaRPr lang="de-AT" sz="2400" dirty="0"/>
          </a:p>
          <a:p>
            <a:pPr eaLnBrk="1" fontAlgn="auto" hangingPunct="1">
              <a:spcAft>
                <a:spcPts val="0"/>
              </a:spcAft>
              <a:buFont typeface="Arial" pitchFamily="34" charset="0"/>
              <a:buChar char="•"/>
              <a:defRPr/>
            </a:pPr>
            <a:r>
              <a:rPr lang="de-AT" sz="2400" b="1" dirty="0" smtClean="0"/>
              <a:t>PRINTEGER</a:t>
            </a:r>
            <a:r>
              <a:rPr lang="en-US" sz="2400" dirty="0" smtClean="0"/>
              <a:t>（</a:t>
            </a:r>
            <a:r>
              <a:rPr lang="ja-JP" altLang="en-US" sz="2400" dirty="0" smtClean="0"/>
              <a:t>研究における卓越性の結集としての公正の推進</a:t>
            </a:r>
            <a:r>
              <a:rPr lang="en-US" sz="2400" dirty="0" smtClean="0"/>
              <a:t>）</a:t>
            </a:r>
            <a:r>
              <a:rPr lang="ja-JP" altLang="en-US" sz="2400" dirty="0" smtClean="0"/>
              <a:t>：</a:t>
            </a:r>
            <a:r>
              <a:rPr lang="en-US" sz="2400" dirty="0" smtClean="0"/>
              <a:t> EU</a:t>
            </a:r>
            <a:r>
              <a:rPr lang="ja-JP" altLang="en-US" sz="2400" dirty="0" smtClean="0"/>
              <a:t>の出資によるプロジェクト</a:t>
            </a:r>
            <a:endParaRPr lang="en-US" sz="2400" dirty="0" smtClean="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r>
              <a:rPr lang="ja-JP" altLang="en-US" sz="2400" b="1" dirty="0" smtClean="0"/>
              <a:t>第</a:t>
            </a:r>
            <a:r>
              <a:rPr lang="en-US" altLang="ja-JP" sz="2400" b="1" dirty="0" smtClean="0"/>
              <a:t>4</a:t>
            </a:r>
            <a:r>
              <a:rPr lang="ja-JP" altLang="en-US" sz="2400" b="1" dirty="0" smtClean="0"/>
              <a:t>回研究公正に関する世界会議（</a:t>
            </a:r>
            <a:r>
              <a:rPr lang="en-US" altLang="ja-JP" sz="2400" dirty="0" smtClean="0"/>
              <a:t>2017</a:t>
            </a:r>
            <a:r>
              <a:rPr lang="ja-JP" altLang="en-US" sz="2400" dirty="0"/>
              <a:t>年</a:t>
            </a:r>
            <a:r>
              <a:rPr lang="ja-JP" altLang="en-US" sz="2400" dirty="0" smtClean="0"/>
              <a:t>アムステルダム）</a:t>
            </a: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fr-LU" sz="2400" dirty="0" smtClean="0"/>
              <a:t>...</a:t>
            </a:r>
            <a:endParaRPr lang="fr-LU" sz="2400" dirty="0"/>
          </a:p>
          <a:p>
            <a:pPr marL="0" indent="0" eaLnBrk="1" fontAlgn="auto" hangingPunct="1">
              <a:spcAft>
                <a:spcPts val="0"/>
              </a:spcAft>
              <a:buFont typeface="Arial" charset="0"/>
              <a:buNone/>
              <a:defRPr/>
            </a:pPr>
            <a:endParaRPr lang="fr-L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743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48</a:t>
            </a:fld>
            <a:endParaRPr lang="de-AT"/>
          </a:p>
        </p:txBody>
      </p:sp>
      <p:sp>
        <p:nvSpPr>
          <p:cNvPr id="3" name="Content Placeholder 2"/>
          <p:cNvSpPr txBox="1">
            <a:spLocks/>
          </p:cNvSpPr>
          <p:nvPr/>
        </p:nvSpPr>
        <p:spPr>
          <a:xfrm>
            <a:off x="431556" y="1772816"/>
            <a:ext cx="8460924" cy="4525963"/>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ja-JP" altLang="en-US" sz="2400" b="1" u="sng" dirty="0" smtClean="0">
                <a:solidFill>
                  <a:srgbClr val="953D78"/>
                </a:solidFill>
              </a:rPr>
              <a:t>クリスタ　バラントラ</a:t>
            </a:r>
            <a:r>
              <a:rPr lang="en-GB" sz="2400" b="1" u="sng" dirty="0" smtClean="0">
                <a:solidFill>
                  <a:srgbClr val="953D78"/>
                </a:solidFill>
              </a:rPr>
              <a:t>（</a:t>
            </a:r>
            <a:r>
              <a:rPr lang="ja-JP" altLang="en-US" sz="2400" b="1" u="sng" dirty="0" smtClean="0">
                <a:solidFill>
                  <a:srgbClr val="953D78"/>
                </a:solidFill>
              </a:rPr>
              <a:t>フィンランド</a:t>
            </a:r>
            <a:r>
              <a:rPr lang="en-GB" sz="2400" b="1" u="sng" dirty="0" smtClean="0">
                <a:solidFill>
                  <a:srgbClr val="953D78"/>
                </a:solidFill>
              </a:rPr>
              <a:t>）：</a:t>
            </a:r>
          </a:p>
          <a:p>
            <a:pPr eaLnBrk="1" fontAlgn="auto" hangingPunct="1">
              <a:spcAft>
                <a:spcPts val="0"/>
              </a:spcAft>
              <a:buFont typeface="Arial" pitchFamily="34" charset="0"/>
              <a:buChar char="•"/>
              <a:defRPr/>
            </a:pPr>
            <a:endParaRPr lang="en-GB" sz="2400" b="1" dirty="0" smtClean="0">
              <a:solidFill>
                <a:srgbClr val="9F2964"/>
              </a:solidFill>
            </a:endParaRPr>
          </a:p>
          <a:p>
            <a:pPr eaLnBrk="1" fontAlgn="auto" hangingPunct="1">
              <a:spcAft>
                <a:spcPts val="0"/>
              </a:spcAft>
              <a:buFont typeface="Arial" pitchFamily="34" charset="0"/>
              <a:buChar char="•"/>
              <a:defRPr/>
            </a:pPr>
            <a:endParaRPr lang="en-GB" sz="2400" b="1" dirty="0" smtClean="0">
              <a:solidFill>
                <a:srgbClr val="9F2964"/>
              </a:solidFill>
            </a:endParaRPr>
          </a:p>
          <a:p>
            <a:pPr lvl="2" eaLnBrk="1" fontAlgn="auto" hangingPunct="1">
              <a:spcAft>
                <a:spcPts val="0"/>
              </a:spcAft>
              <a:buFont typeface="Wingdings" panose="05000000000000000000" pitchFamily="2" charset="2"/>
              <a:buChar char="Ø"/>
              <a:defRPr/>
            </a:pPr>
            <a:r>
              <a:rPr lang="ja-JP" altLang="en-US" b="1" dirty="0" smtClean="0"/>
              <a:t>「しない。別の機関内統制がなければ</a:t>
            </a:r>
            <a:r>
              <a:rPr lang="ja-JP" altLang="en-US" b="1" dirty="0"/>
              <a:t>機能しない</a:t>
            </a:r>
            <a:r>
              <a:rPr lang="ja-JP" altLang="en-US" b="1" dirty="0" smtClean="0"/>
              <a:t>」</a:t>
            </a:r>
            <a:endParaRPr lang="en-US" altLang="ja-JP" b="1" dirty="0" smtClean="0"/>
          </a:p>
          <a:p>
            <a:pPr lvl="2" eaLnBrk="1" fontAlgn="auto" hangingPunct="1">
              <a:spcAft>
                <a:spcPts val="0"/>
              </a:spcAft>
              <a:buFont typeface="Wingdings" panose="05000000000000000000" pitchFamily="2" charset="2"/>
              <a:buChar char="Ø"/>
              <a:defRPr/>
            </a:pPr>
            <a:endParaRPr lang="en-GB" b="1" dirty="0" smtClean="0"/>
          </a:p>
          <a:p>
            <a:pPr lvl="2" eaLnBrk="1" fontAlgn="auto" hangingPunct="1">
              <a:spcAft>
                <a:spcPts val="0"/>
              </a:spcAft>
              <a:buFont typeface="Wingdings" panose="05000000000000000000" pitchFamily="2" charset="2"/>
              <a:buChar char="Ø"/>
              <a:defRPr/>
            </a:pPr>
            <a:r>
              <a:rPr lang="ja-JP" altLang="en-US" b="1" dirty="0" smtClean="0"/>
              <a:t>「する。国レベルの体制があるならば」</a:t>
            </a:r>
            <a:endParaRPr lang="en-GB" b="1" dirty="0" smtClean="0"/>
          </a:p>
          <a:p>
            <a:pPr lvl="2" eaLnBrk="1" fontAlgn="auto" hangingPunct="1">
              <a:spcAft>
                <a:spcPts val="0"/>
              </a:spcAft>
              <a:buFont typeface="Wingdings" panose="05000000000000000000" pitchFamily="2" charset="2"/>
              <a:buChar char="Ø"/>
              <a:defRPr/>
            </a:pPr>
            <a:endParaRPr lang="en-GB" b="1" dirty="0"/>
          </a:p>
          <a:p>
            <a:pPr lvl="2" eaLnBrk="1" fontAlgn="auto" hangingPunct="1">
              <a:spcAft>
                <a:spcPts val="0"/>
              </a:spcAft>
              <a:buFont typeface="Wingdings" panose="05000000000000000000" pitchFamily="2" charset="2"/>
              <a:buChar char="Ø"/>
              <a:defRPr/>
            </a:pPr>
            <a:endParaRPr lang="en-GB" dirty="0" smtClean="0"/>
          </a:p>
          <a:p>
            <a:pPr marL="914400" lvl="2" indent="0" eaLnBrk="1" fontAlgn="auto" hangingPunct="1">
              <a:spcAft>
                <a:spcPts val="0"/>
              </a:spcAft>
              <a:buNone/>
              <a:defRPr/>
            </a:pPr>
            <a:endParaRPr lang="fr-LU" dirty="0" smtClean="0"/>
          </a:p>
          <a:p>
            <a:pPr marL="0" indent="0" eaLnBrk="1" fontAlgn="auto" hangingPunct="1">
              <a:spcAft>
                <a:spcPts val="0"/>
              </a:spcAft>
              <a:buFont typeface="Arial" charset="0"/>
              <a:buNone/>
              <a:defRPr/>
            </a:pPr>
            <a:endParaRPr lang="fr-LU" sz="2400" dirty="0"/>
          </a:p>
        </p:txBody>
      </p:sp>
      <p:sp>
        <p:nvSpPr>
          <p:cNvPr id="4" name="Textfeld 2"/>
          <p:cNvSpPr txBox="1">
            <a:spLocks noChangeArrowheads="1"/>
          </p:cNvSpPr>
          <p:nvPr/>
        </p:nvSpPr>
        <p:spPr bwMode="auto">
          <a:xfrm>
            <a:off x="971600" y="828001"/>
            <a:ext cx="7704856" cy="646331"/>
          </a:xfrm>
          <a:prstGeom prst="rect">
            <a:avLst/>
          </a:prstGeom>
          <a:noFill/>
          <a:ln w="9525">
            <a:noFill/>
            <a:miter lim="800000"/>
            <a:headEnd/>
            <a:tailEnd/>
          </a:ln>
        </p:spPr>
        <p:txBody>
          <a:bodyPr wrap="square">
            <a:spAutoFit/>
          </a:bodyPr>
          <a:lstStyle/>
          <a:p>
            <a:pPr algn="ctr">
              <a:defRPr/>
            </a:pPr>
            <a:r>
              <a:rPr lang="ja-JP" altLang="en-US" sz="3600" b="1" dirty="0" smtClean="0">
                <a:solidFill>
                  <a:srgbClr val="953D78"/>
                </a:solidFill>
                <a:latin typeface="+mj-lt"/>
              </a:rPr>
              <a:t>欧州</a:t>
            </a:r>
            <a:r>
              <a:rPr lang="de-AT" sz="3600" b="1" dirty="0" smtClean="0">
                <a:solidFill>
                  <a:srgbClr val="953D78"/>
                </a:solidFill>
                <a:latin typeface="+mj-lt"/>
              </a:rPr>
              <a:t>： </a:t>
            </a:r>
            <a:r>
              <a:rPr lang="ja-JP" altLang="en-US" sz="3600" b="1" dirty="0" smtClean="0">
                <a:solidFill>
                  <a:srgbClr val="953D78"/>
                </a:solidFill>
                <a:latin typeface="+mj-lt"/>
              </a:rPr>
              <a:t>自主規則は機能するか？</a:t>
            </a:r>
            <a:endParaRPr lang="en-GB" sz="3600" b="1" dirty="0">
              <a:solidFill>
                <a:srgbClr val="953D78"/>
              </a:solidFill>
              <a:latin typeface="+mj-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0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49</a:t>
            </a:fld>
            <a:endParaRPr lang="de-AT"/>
          </a:p>
        </p:txBody>
      </p:sp>
      <p:sp>
        <p:nvSpPr>
          <p:cNvPr id="3" name="Content Placeholder 2"/>
          <p:cNvSpPr txBox="1">
            <a:spLocks/>
          </p:cNvSpPr>
          <p:nvPr/>
        </p:nvSpPr>
        <p:spPr>
          <a:xfrm>
            <a:off x="431556" y="2143397"/>
            <a:ext cx="8460924" cy="4093915"/>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ja-JP" altLang="en-US" sz="2400" b="1" dirty="0"/>
              <a:t>研究</a:t>
            </a:r>
            <a:r>
              <a:rPr lang="ja-JP" altLang="en-US" sz="2400" b="1" dirty="0" smtClean="0"/>
              <a:t>公正に関するルール、体制等の多様性</a:t>
            </a:r>
            <a:endParaRPr lang="en-US" altLang="ja-JP" sz="2400" b="1" dirty="0" smtClean="0"/>
          </a:p>
          <a:p>
            <a:pPr eaLnBrk="1" fontAlgn="auto" hangingPunct="1">
              <a:spcAft>
                <a:spcPts val="0"/>
              </a:spcAft>
              <a:defRPr/>
            </a:pPr>
            <a:endParaRPr lang="en-GB" sz="2400" b="1" dirty="0"/>
          </a:p>
          <a:p>
            <a:pPr eaLnBrk="1" fontAlgn="auto" hangingPunct="1">
              <a:spcAft>
                <a:spcPts val="0"/>
              </a:spcAft>
              <a:defRPr/>
            </a:pPr>
            <a:r>
              <a:rPr lang="ja-JP" altLang="en-US" sz="2400" b="1" dirty="0" smtClean="0"/>
              <a:t>研究公正に関する強制的訓練がほとんどない</a:t>
            </a:r>
            <a:endParaRPr lang="en-GB" sz="2400" b="1" dirty="0" smtClean="0"/>
          </a:p>
          <a:p>
            <a:pPr eaLnBrk="1" fontAlgn="auto" hangingPunct="1">
              <a:spcAft>
                <a:spcPts val="0"/>
              </a:spcAft>
              <a:defRPr/>
            </a:pPr>
            <a:endParaRPr lang="en-GB" sz="2400" b="1" dirty="0"/>
          </a:p>
          <a:p>
            <a:pPr eaLnBrk="1" fontAlgn="auto" hangingPunct="1">
              <a:spcAft>
                <a:spcPts val="0"/>
              </a:spcAft>
              <a:defRPr/>
            </a:pPr>
            <a:r>
              <a:rPr lang="ja-JP" altLang="en-US" sz="2400" b="1" dirty="0" smtClean="0"/>
              <a:t>研究公正に関する研究がほとんどない</a:t>
            </a:r>
            <a:endParaRPr lang="en-GB" sz="2400" b="1" dirty="0" smtClean="0"/>
          </a:p>
          <a:p>
            <a:pPr eaLnBrk="1" fontAlgn="auto" hangingPunct="1">
              <a:spcAft>
                <a:spcPts val="0"/>
              </a:spcAft>
              <a:defRPr/>
            </a:pPr>
            <a:endParaRPr lang="en-GB" sz="2400" b="1" dirty="0"/>
          </a:p>
          <a:p>
            <a:pPr eaLnBrk="1" fontAlgn="auto" hangingPunct="1">
              <a:spcAft>
                <a:spcPts val="0"/>
              </a:spcAft>
              <a:defRPr/>
            </a:pPr>
            <a:r>
              <a:rPr lang="en-US" sz="2400" b="1" dirty="0" smtClean="0"/>
              <a:t>…</a:t>
            </a:r>
            <a:endParaRPr lang="fr-LU" sz="2400" dirty="0" smtClean="0"/>
          </a:p>
          <a:p>
            <a:pPr eaLnBrk="1" fontAlgn="auto" hangingPunct="1">
              <a:spcAft>
                <a:spcPts val="0"/>
              </a:spcAft>
              <a:buFont typeface="Wingdings" pitchFamily="2" charset="2"/>
              <a:buChar char="Ø"/>
              <a:defRPr/>
            </a:pPr>
            <a:endParaRPr lang="fr-LU" sz="2400" dirty="0"/>
          </a:p>
        </p:txBody>
      </p:sp>
      <p:sp>
        <p:nvSpPr>
          <p:cNvPr id="4" name="Textfeld 2"/>
          <p:cNvSpPr txBox="1">
            <a:spLocks noChangeArrowheads="1"/>
          </p:cNvSpPr>
          <p:nvPr/>
        </p:nvSpPr>
        <p:spPr bwMode="auto">
          <a:xfrm>
            <a:off x="1619672" y="910461"/>
            <a:ext cx="5729758" cy="646331"/>
          </a:xfrm>
          <a:prstGeom prst="rect">
            <a:avLst/>
          </a:prstGeom>
          <a:noFill/>
          <a:ln w="9525">
            <a:noFill/>
            <a:miter lim="800000"/>
            <a:headEnd/>
            <a:tailEnd/>
          </a:ln>
        </p:spPr>
        <p:txBody>
          <a:bodyPr wrap="square">
            <a:spAutoFit/>
          </a:bodyPr>
          <a:lstStyle/>
          <a:p>
            <a:pPr algn="ctr">
              <a:defRPr/>
            </a:pPr>
            <a:r>
              <a:rPr lang="ja-JP" altLang="en-US" sz="3600" b="1" dirty="0" smtClean="0">
                <a:solidFill>
                  <a:srgbClr val="953D78"/>
                </a:solidFill>
                <a:latin typeface="+mj-lt"/>
              </a:rPr>
              <a:t>欧州における</a:t>
            </a:r>
            <a:r>
              <a:rPr lang="ja-JP" altLang="en-US" sz="3600" b="1" dirty="0">
                <a:solidFill>
                  <a:srgbClr val="953D78"/>
                </a:solidFill>
                <a:latin typeface="+mj-lt"/>
              </a:rPr>
              <a:t>課題</a:t>
            </a:r>
            <a:endParaRPr lang="de-AT" sz="3200" b="1" dirty="0">
              <a:solidFill>
                <a:srgbClr val="953D78"/>
              </a:solidFill>
              <a:latin typeface="+mj-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8"/>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7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914AE69-6536-441C-B122-D7087205615A}" type="slidenum">
              <a:rPr lang="de-AT" smtClean="0"/>
              <a:pPr>
                <a:defRPr/>
              </a:pPr>
              <a:t>5</a:t>
            </a:fld>
            <a:endParaRPr lang="de-AT" dirty="0"/>
          </a:p>
        </p:txBody>
      </p:sp>
      <p:sp>
        <p:nvSpPr>
          <p:cNvPr id="3" name="Textfeld 2"/>
          <p:cNvSpPr txBox="1"/>
          <p:nvPr/>
        </p:nvSpPr>
        <p:spPr>
          <a:xfrm>
            <a:off x="2555776" y="332656"/>
            <a:ext cx="3845220" cy="461665"/>
          </a:xfrm>
          <a:prstGeom prst="rect">
            <a:avLst/>
          </a:prstGeom>
          <a:solidFill>
            <a:schemeClr val="tx2">
              <a:lumMod val="20000"/>
              <a:lumOff val="80000"/>
            </a:schemeClr>
          </a:solidFill>
        </p:spPr>
        <p:txBody>
          <a:bodyPr wrap="none" rtlCol="0">
            <a:spAutoFit/>
          </a:bodyPr>
          <a:lstStyle/>
          <a:p>
            <a:r>
              <a:rPr lang="de-AT" sz="2400" b="1" dirty="0" smtClean="0">
                <a:latin typeface="+mn-lt"/>
              </a:rPr>
              <a:t>http：//</a:t>
            </a:r>
            <a:r>
              <a:rPr lang="de-AT" sz="2400" b="1" dirty="0">
                <a:latin typeface="+mn-lt"/>
              </a:rPr>
              <a:t>www.wcri2017.org/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8164"/>
            <a:ext cx="8954737" cy="383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539552" y="5085184"/>
            <a:ext cx="4752528" cy="646331"/>
          </a:xfrm>
          <a:prstGeom prst="rect">
            <a:avLst/>
          </a:prstGeom>
          <a:noFill/>
        </p:spPr>
        <p:txBody>
          <a:bodyPr wrap="square" rtlCol="0">
            <a:spAutoFit/>
          </a:bodyPr>
          <a:lstStyle/>
          <a:p>
            <a:r>
              <a:rPr kumimoji="1" lang="ja-JP" altLang="en-US" dirty="0" smtClean="0"/>
              <a:t>第</a:t>
            </a:r>
            <a:r>
              <a:rPr kumimoji="1" lang="en-US" altLang="ja-JP" dirty="0" smtClean="0"/>
              <a:t>5</a:t>
            </a:r>
            <a:r>
              <a:rPr kumimoji="1" lang="ja-JP" altLang="en-US" dirty="0" smtClean="0"/>
              <a:t>回研究公正に関する世界会議</a:t>
            </a:r>
            <a:endParaRPr kumimoji="1" lang="en-US" altLang="ja-JP" dirty="0" smtClean="0"/>
          </a:p>
          <a:p>
            <a:r>
              <a:rPr kumimoji="1" lang="en-US" altLang="ja-JP" dirty="0" smtClean="0"/>
              <a:t>2017</a:t>
            </a:r>
            <a:r>
              <a:rPr kumimoji="1" lang="ja-JP" altLang="en-US" dirty="0" smtClean="0"/>
              <a:t>年</a:t>
            </a:r>
            <a:r>
              <a:rPr kumimoji="1" lang="en-US" altLang="ja-JP" dirty="0" smtClean="0"/>
              <a:t>5</a:t>
            </a:r>
            <a:r>
              <a:rPr kumimoji="1" lang="ja-JP" altLang="en-US" dirty="0" smtClean="0"/>
              <a:t>月</a:t>
            </a:r>
            <a:r>
              <a:rPr kumimoji="1" lang="en-US" altLang="ja-JP" dirty="0" smtClean="0"/>
              <a:t>28~31</a:t>
            </a:r>
            <a:r>
              <a:rPr kumimoji="1" lang="ja-JP" altLang="en-US" dirty="0" smtClean="0"/>
              <a:t>日　オランダ・アムステルダム</a:t>
            </a:r>
            <a:endParaRPr kumimoji="1" lang="ja-JP" altLang="en-US" dirty="0"/>
          </a:p>
        </p:txBody>
      </p:sp>
    </p:spTree>
    <p:extLst>
      <p:ext uri="{BB962C8B-B14F-4D97-AF65-F5344CB8AC3E}">
        <p14:creationId xmlns:p14="http://schemas.microsoft.com/office/powerpoint/2010/main" val="2400017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3BBE556-6DB1-4A89-AEBA-FF17D5980802}" type="slidenum">
              <a:rPr lang="de-AT" altLang="ja-JP" b="1">
                <a:solidFill>
                  <a:srgbClr val="898989"/>
                </a:solidFill>
              </a:rPr>
              <a:pPr/>
              <a:t>50</a:t>
            </a:fld>
            <a:endParaRPr lang="de-AT" altLang="ja-JP" b="1">
              <a:solidFill>
                <a:srgbClr val="898989"/>
              </a:solidFill>
            </a:endParaRPr>
          </a:p>
        </p:txBody>
      </p:sp>
      <p:pic>
        <p:nvPicPr>
          <p:cNvPr id="205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488" y="188913"/>
            <a:ext cx="1490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916238" y="3068638"/>
            <a:ext cx="2662237" cy="400050"/>
          </a:xfrm>
          <a:prstGeom prst="rect">
            <a:avLst/>
          </a:prstGeom>
          <a:solidFill>
            <a:schemeClr val="tx2">
              <a:lumMod val="20000"/>
              <a:lumOff val="80000"/>
            </a:schemeClr>
          </a:solidFill>
        </p:spPr>
        <p:txBody>
          <a:bodyPr wrap="none">
            <a:spAutoFit/>
          </a:bodyPr>
          <a:lstStyle/>
          <a:p>
            <a:pPr fontAlgn="auto">
              <a:spcBef>
                <a:spcPts val="0"/>
              </a:spcBef>
              <a:spcAft>
                <a:spcPts val="0"/>
              </a:spcAft>
              <a:defRPr/>
            </a:pPr>
            <a:r>
              <a:rPr lang="de-AT" sz="2000" b="1" dirty="0" err="1">
                <a:solidFill>
                  <a:srgbClr val="953D78"/>
                </a:solidFill>
                <a:latin typeface="+mn-lt"/>
                <a:cs typeface="+mn-cs"/>
              </a:rPr>
              <a:t>Good</a:t>
            </a:r>
            <a:r>
              <a:rPr lang="de-AT" sz="2000" b="1" dirty="0">
                <a:solidFill>
                  <a:srgbClr val="953D78"/>
                </a:solidFill>
                <a:latin typeface="+mn-lt"/>
                <a:cs typeface="+mn-cs"/>
              </a:rPr>
              <a:t> </a:t>
            </a:r>
            <a:r>
              <a:rPr lang="de-AT" sz="2000" b="1" dirty="0" err="1">
                <a:solidFill>
                  <a:srgbClr val="953D78"/>
                </a:solidFill>
                <a:latin typeface="+mn-lt"/>
                <a:cs typeface="+mn-cs"/>
              </a:rPr>
              <a:t>scientific</a:t>
            </a:r>
            <a:r>
              <a:rPr lang="de-AT" sz="2000" b="1" dirty="0">
                <a:solidFill>
                  <a:srgbClr val="953D78"/>
                </a:solidFill>
                <a:latin typeface="+mn-lt"/>
                <a:cs typeface="+mn-cs"/>
              </a:rPr>
              <a:t> </a:t>
            </a:r>
            <a:r>
              <a:rPr lang="de-AT" sz="2000" b="1" dirty="0" err="1">
                <a:solidFill>
                  <a:srgbClr val="953D78"/>
                </a:solidFill>
                <a:latin typeface="+mn-lt"/>
                <a:cs typeface="+mn-cs"/>
              </a:rPr>
              <a:t>practice</a:t>
            </a:r>
            <a:endParaRPr lang="de-AT" sz="2000" b="1" dirty="0">
              <a:solidFill>
                <a:srgbClr val="953D78"/>
              </a:solidFill>
              <a:latin typeface="+mn-lt"/>
              <a:cs typeface="+mn-cs"/>
            </a:endParaRPr>
          </a:p>
        </p:txBody>
      </p:sp>
      <p:sp>
        <p:nvSpPr>
          <p:cNvPr id="5" name="Textfeld 4"/>
          <p:cNvSpPr txBox="1">
            <a:spLocks noChangeArrowheads="1"/>
          </p:cNvSpPr>
          <p:nvPr/>
        </p:nvSpPr>
        <p:spPr bwMode="auto">
          <a:xfrm>
            <a:off x="900113" y="1989138"/>
            <a:ext cx="313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AT" altLang="ja-JP" sz="2000" b="1" dirty="0">
                <a:solidFill>
                  <a:srgbClr val="92D050"/>
                </a:solidFill>
              </a:rPr>
              <a:t>Goede wetenschapspraktijk</a:t>
            </a:r>
          </a:p>
        </p:txBody>
      </p:sp>
      <p:sp>
        <p:nvSpPr>
          <p:cNvPr id="6" name="Textfeld 5"/>
          <p:cNvSpPr txBox="1"/>
          <p:nvPr/>
        </p:nvSpPr>
        <p:spPr>
          <a:xfrm>
            <a:off x="7164388" y="2349500"/>
            <a:ext cx="1806575" cy="400050"/>
          </a:xfrm>
          <a:prstGeom prst="rect">
            <a:avLst/>
          </a:prstGeom>
          <a:noFill/>
        </p:spPr>
        <p:txBody>
          <a:bodyPr wrap="none">
            <a:spAutoFit/>
          </a:bodyPr>
          <a:lstStyle/>
          <a:p>
            <a:pPr fontAlgn="auto">
              <a:spcBef>
                <a:spcPts val="0"/>
              </a:spcBef>
              <a:spcAft>
                <a:spcPts val="0"/>
              </a:spcAft>
              <a:defRPr/>
            </a:pPr>
            <a:r>
              <a:rPr lang="de-AT" sz="2000" b="1" dirty="0" err="1">
                <a:solidFill>
                  <a:schemeClr val="accent4">
                    <a:lumMod val="75000"/>
                  </a:schemeClr>
                </a:solidFill>
                <a:latin typeface="+mn-lt"/>
                <a:cs typeface="+mn-cs"/>
              </a:rPr>
              <a:t>hea</a:t>
            </a:r>
            <a:r>
              <a:rPr lang="de-AT" sz="2000" b="1" dirty="0">
                <a:solidFill>
                  <a:schemeClr val="accent4">
                    <a:lumMod val="75000"/>
                  </a:schemeClr>
                </a:solidFill>
                <a:latin typeface="+mn-lt"/>
                <a:cs typeface="+mn-cs"/>
              </a:rPr>
              <a:t> </a:t>
            </a:r>
            <a:r>
              <a:rPr lang="de-AT" sz="2000" b="1" dirty="0" err="1">
                <a:solidFill>
                  <a:schemeClr val="accent4">
                    <a:lumMod val="75000"/>
                  </a:schemeClr>
                </a:solidFill>
                <a:latin typeface="+mn-lt"/>
                <a:cs typeface="+mn-cs"/>
              </a:rPr>
              <a:t>teadustava</a:t>
            </a:r>
            <a:endParaRPr lang="de-AT" sz="2000" b="1" dirty="0">
              <a:solidFill>
                <a:schemeClr val="accent4">
                  <a:lumMod val="75000"/>
                </a:schemeClr>
              </a:solidFill>
              <a:latin typeface="+mn-lt"/>
              <a:cs typeface="+mn-cs"/>
            </a:endParaRPr>
          </a:p>
        </p:txBody>
      </p:sp>
      <p:sp>
        <p:nvSpPr>
          <p:cNvPr id="7" name="Textfeld 6"/>
          <p:cNvSpPr txBox="1">
            <a:spLocks noChangeArrowheads="1"/>
          </p:cNvSpPr>
          <p:nvPr/>
        </p:nvSpPr>
        <p:spPr bwMode="auto">
          <a:xfrm>
            <a:off x="1042988" y="4221163"/>
            <a:ext cx="3284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AT" altLang="ja-JP" sz="2000" b="1">
                <a:solidFill>
                  <a:srgbClr val="7030A0"/>
                </a:solidFill>
              </a:rPr>
              <a:t>wetenschappelijke integriteit</a:t>
            </a:r>
          </a:p>
        </p:txBody>
      </p:sp>
      <p:sp>
        <p:nvSpPr>
          <p:cNvPr id="8" name="Textfeld 7"/>
          <p:cNvSpPr txBox="1"/>
          <p:nvPr/>
        </p:nvSpPr>
        <p:spPr>
          <a:xfrm>
            <a:off x="5148263" y="1628775"/>
            <a:ext cx="2640012" cy="400050"/>
          </a:xfrm>
          <a:prstGeom prst="rect">
            <a:avLst/>
          </a:prstGeom>
          <a:noFill/>
        </p:spPr>
        <p:txBody>
          <a:bodyPr wrap="none">
            <a:spAutoFit/>
          </a:bodyPr>
          <a:lstStyle/>
          <a:p>
            <a:pPr fontAlgn="auto">
              <a:spcBef>
                <a:spcPts val="0"/>
              </a:spcBef>
              <a:spcAft>
                <a:spcPts val="0"/>
              </a:spcAft>
              <a:defRPr/>
            </a:pPr>
            <a:r>
              <a:rPr lang="de-AT" sz="2000" b="1" dirty="0" err="1">
                <a:solidFill>
                  <a:schemeClr val="accent5">
                    <a:lumMod val="75000"/>
                  </a:schemeClr>
                </a:solidFill>
                <a:latin typeface="+mn-lt"/>
                <a:cs typeface="+mn-cs"/>
              </a:rPr>
              <a:t>dea-chleachtas</a:t>
            </a:r>
            <a:r>
              <a:rPr lang="de-AT" sz="2000" b="1" dirty="0">
                <a:solidFill>
                  <a:schemeClr val="accent5">
                    <a:lumMod val="75000"/>
                  </a:schemeClr>
                </a:solidFill>
                <a:latin typeface="+mn-lt"/>
                <a:cs typeface="+mn-cs"/>
              </a:rPr>
              <a:t> </a:t>
            </a:r>
            <a:r>
              <a:rPr lang="de-AT" sz="2000" b="1" dirty="0" err="1">
                <a:solidFill>
                  <a:schemeClr val="accent5">
                    <a:lumMod val="75000"/>
                  </a:schemeClr>
                </a:solidFill>
                <a:latin typeface="+mn-lt"/>
                <a:cs typeface="+mn-cs"/>
              </a:rPr>
              <a:t>taighde</a:t>
            </a:r>
            <a:endParaRPr lang="de-AT" sz="2000" b="1" dirty="0">
              <a:solidFill>
                <a:schemeClr val="accent5">
                  <a:lumMod val="75000"/>
                </a:schemeClr>
              </a:solidFill>
              <a:latin typeface="+mn-lt"/>
              <a:cs typeface="+mn-cs"/>
            </a:endParaRPr>
          </a:p>
        </p:txBody>
      </p:sp>
      <p:sp>
        <p:nvSpPr>
          <p:cNvPr id="9" name="Textfeld 8"/>
          <p:cNvSpPr txBox="1">
            <a:spLocks noChangeArrowheads="1"/>
          </p:cNvSpPr>
          <p:nvPr/>
        </p:nvSpPr>
        <p:spPr bwMode="auto">
          <a:xfrm>
            <a:off x="2195513" y="1196975"/>
            <a:ext cx="331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AT" altLang="ja-JP" sz="2000" b="1">
                <a:solidFill>
                  <a:srgbClr val="C00000"/>
                </a:solidFill>
              </a:rPr>
              <a:t>Gute wissenschaftliche Praxis</a:t>
            </a:r>
          </a:p>
        </p:txBody>
      </p:sp>
      <p:sp>
        <p:nvSpPr>
          <p:cNvPr id="10" name="Textfeld 9"/>
          <p:cNvSpPr txBox="1">
            <a:spLocks noChangeArrowheads="1"/>
          </p:cNvSpPr>
          <p:nvPr/>
        </p:nvSpPr>
        <p:spPr bwMode="auto">
          <a:xfrm>
            <a:off x="6588125" y="4405313"/>
            <a:ext cx="2144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AT" altLang="ja-JP" sz="2000" b="1">
                <a:solidFill>
                  <a:srgbClr val="CC0066"/>
                </a:solidFill>
              </a:rPr>
              <a:t>God forskningssed</a:t>
            </a:r>
          </a:p>
        </p:txBody>
      </p:sp>
      <p:sp>
        <p:nvSpPr>
          <p:cNvPr id="11" name="Textfeld 10"/>
          <p:cNvSpPr txBox="1"/>
          <p:nvPr/>
        </p:nvSpPr>
        <p:spPr>
          <a:xfrm>
            <a:off x="1331913" y="5300663"/>
            <a:ext cx="2492375" cy="400050"/>
          </a:xfrm>
          <a:prstGeom prst="rect">
            <a:avLst/>
          </a:prstGeom>
          <a:noFill/>
        </p:spPr>
        <p:txBody>
          <a:bodyPr wrap="none">
            <a:spAutoFit/>
          </a:bodyPr>
          <a:lstStyle/>
          <a:p>
            <a:pPr fontAlgn="auto">
              <a:spcBef>
                <a:spcPts val="0"/>
              </a:spcBef>
              <a:spcAft>
                <a:spcPts val="0"/>
              </a:spcAft>
              <a:defRPr/>
            </a:pPr>
            <a:r>
              <a:rPr lang="de-AT" sz="2000" b="1" dirty="0" err="1">
                <a:solidFill>
                  <a:schemeClr val="bg2">
                    <a:lumMod val="50000"/>
                  </a:schemeClr>
                </a:solidFill>
                <a:latin typeface="+mn-lt"/>
                <a:cs typeface="+mn-cs"/>
              </a:rPr>
              <a:t>Správna</a:t>
            </a:r>
            <a:r>
              <a:rPr lang="de-AT" sz="2000" b="1" dirty="0">
                <a:solidFill>
                  <a:schemeClr val="bg2">
                    <a:lumMod val="50000"/>
                  </a:schemeClr>
                </a:solidFill>
                <a:latin typeface="+mn-lt"/>
                <a:cs typeface="+mn-cs"/>
              </a:rPr>
              <a:t> </a:t>
            </a:r>
            <a:r>
              <a:rPr lang="de-AT" sz="2000" b="1" dirty="0" err="1">
                <a:solidFill>
                  <a:schemeClr val="bg2">
                    <a:lumMod val="50000"/>
                  </a:schemeClr>
                </a:solidFill>
                <a:latin typeface="+mn-lt"/>
                <a:cs typeface="+mn-cs"/>
              </a:rPr>
              <a:t>vedecká</a:t>
            </a:r>
            <a:r>
              <a:rPr lang="de-AT" sz="2000" b="1" dirty="0">
                <a:solidFill>
                  <a:schemeClr val="bg2">
                    <a:lumMod val="50000"/>
                  </a:schemeClr>
                </a:solidFill>
                <a:latin typeface="+mn-lt"/>
                <a:cs typeface="+mn-cs"/>
              </a:rPr>
              <a:t> </a:t>
            </a:r>
            <a:r>
              <a:rPr lang="de-AT" sz="2000" b="1" dirty="0" err="1">
                <a:solidFill>
                  <a:schemeClr val="bg2">
                    <a:lumMod val="50000"/>
                  </a:schemeClr>
                </a:solidFill>
                <a:latin typeface="+mn-lt"/>
                <a:cs typeface="+mn-cs"/>
              </a:rPr>
              <a:t>prax</a:t>
            </a:r>
            <a:endParaRPr lang="de-AT" sz="2000" b="1" dirty="0">
              <a:solidFill>
                <a:schemeClr val="bg2">
                  <a:lumMod val="50000"/>
                </a:schemeClr>
              </a:solidFill>
              <a:latin typeface="+mn-lt"/>
              <a:cs typeface="+mn-cs"/>
            </a:endParaRPr>
          </a:p>
        </p:txBody>
      </p:sp>
      <p:sp>
        <p:nvSpPr>
          <p:cNvPr id="12" name="Textfeld 11"/>
          <p:cNvSpPr txBox="1">
            <a:spLocks noChangeArrowheads="1"/>
          </p:cNvSpPr>
          <p:nvPr/>
        </p:nvSpPr>
        <p:spPr bwMode="auto">
          <a:xfrm>
            <a:off x="611188" y="765175"/>
            <a:ext cx="318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AT" altLang="ja-JP" sz="2000" b="1">
                <a:solidFill>
                  <a:schemeClr val="tx2"/>
                </a:solidFill>
              </a:rPr>
              <a:t> bonne pratique scientifique</a:t>
            </a:r>
          </a:p>
        </p:txBody>
      </p:sp>
      <p:sp>
        <p:nvSpPr>
          <p:cNvPr id="13" name="Textfeld 12"/>
          <p:cNvSpPr txBox="1"/>
          <p:nvPr/>
        </p:nvSpPr>
        <p:spPr>
          <a:xfrm>
            <a:off x="5716588" y="5589588"/>
            <a:ext cx="2835275" cy="400050"/>
          </a:xfrm>
          <a:prstGeom prst="rect">
            <a:avLst/>
          </a:prstGeom>
          <a:noFill/>
        </p:spPr>
        <p:txBody>
          <a:bodyPr wrap="none">
            <a:spAutoFit/>
          </a:bodyPr>
          <a:lstStyle/>
          <a:p>
            <a:pPr fontAlgn="auto">
              <a:spcBef>
                <a:spcPts val="0"/>
              </a:spcBef>
              <a:spcAft>
                <a:spcPts val="0"/>
              </a:spcAft>
              <a:defRPr/>
            </a:pPr>
            <a:r>
              <a:rPr lang="de-AT" sz="2000" b="1" dirty="0" err="1">
                <a:solidFill>
                  <a:schemeClr val="tx2">
                    <a:lumMod val="60000"/>
                    <a:lumOff val="40000"/>
                  </a:schemeClr>
                </a:solidFill>
                <a:latin typeface="+mn-lt"/>
                <a:cs typeface="+mn-cs"/>
              </a:rPr>
              <a:t>god</a:t>
            </a:r>
            <a:r>
              <a:rPr lang="de-AT" sz="2000" b="1" dirty="0">
                <a:solidFill>
                  <a:schemeClr val="tx2">
                    <a:lumMod val="60000"/>
                    <a:lumOff val="40000"/>
                  </a:schemeClr>
                </a:solidFill>
                <a:latin typeface="+mn-lt"/>
                <a:cs typeface="+mn-cs"/>
              </a:rPr>
              <a:t> </a:t>
            </a:r>
            <a:r>
              <a:rPr lang="de-AT" sz="2000" b="1" dirty="0" err="1">
                <a:solidFill>
                  <a:schemeClr val="tx2">
                    <a:lumMod val="60000"/>
                    <a:lumOff val="40000"/>
                  </a:schemeClr>
                </a:solidFill>
                <a:latin typeface="+mn-lt"/>
                <a:cs typeface="+mn-cs"/>
              </a:rPr>
              <a:t>vitenskapelig</a:t>
            </a:r>
            <a:r>
              <a:rPr lang="de-AT" sz="2000" b="1" dirty="0">
                <a:solidFill>
                  <a:schemeClr val="tx2">
                    <a:lumMod val="60000"/>
                    <a:lumOff val="40000"/>
                  </a:schemeClr>
                </a:solidFill>
                <a:latin typeface="+mn-lt"/>
                <a:cs typeface="+mn-cs"/>
              </a:rPr>
              <a:t> </a:t>
            </a:r>
            <a:r>
              <a:rPr lang="de-AT" sz="2000" b="1" dirty="0" err="1">
                <a:solidFill>
                  <a:schemeClr val="tx2">
                    <a:lumMod val="60000"/>
                    <a:lumOff val="40000"/>
                  </a:schemeClr>
                </a:solidFill>
                <a:latin typeface="+mn-lt"/>
                <a:cs typeface="+mn-cs"/>
              </a:rPr>
              <a:t>praksis</a:t>
            </a:r>
            <a:endParaRPr lang="de-AT" sz="2000" b="1" dirty="0">
              <a:solidFill>
                <a:schemeClr val="tx2">
                  <a:lumMod val="60000"/>
                  <a:lumOff val="40000"/>
                </a:schemeClr>
              </a:solidFill>
              <a:latin typeface="+mn-lt"/>
              <a:cs typeface="+mn-cs"/>
            </a:endParaRPr>
          </a:p>
        </p:txBody>
      </p:sp>
      <p:sp>
        <p:nvSpPr>
          <p:cNvPr id="14" name="Textfeld 13"/>
          <p:cNvSpPr txBox="1"/>
          <p:nvPr/>
        </p:nvSpPr>
        <p:spPr>
          <a:xfrm>
            <a:off x="3635375" y="4941888"/>
            <a:ext cx="4445000" cy="400050"/>
          </a:xfrm>
          <a:prstGeom prst="rect">
            <a:avLst/>
          </a:prstGeom>
          <a:no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l-PL" altLang="ja-JP" sz="2000" b="1">
                <a:solidFill>
                  <a:srgbClr val="953735"/>
                </a:solidFill>
              </a:rPr>
              <a:t>Dobre praktyki w badaniach naukowych</a:t>
            </a:r>
            <a:endParaRPr lang="de-AT" altLang="ja-JP" sz="2000" b="1">
              <a:solidFill>
                <a:srgbClr val="953735"/>
              </a:solidFill>
            </a:endParaRPr>
          </a:p>
        </p:txBody>
      </p:sp>
      <p:sp>
        <p:nvSpPr>
          <p:cNvPr id="15" name="Textfeld 14"/>
          <p:cNvSpPr txBox="1"/>
          <p:nvPr/>
        </p:nvSpPr>
        <p:spPr>
          <a:xfrm>
            <a:off x="755650" y="2997200"/>
            <a:ext cx="1163638" cy="400050"/>
          </a:xfrm>
          <a:prstGeom prst="rect">
            <a:avLst/>
          </a:prstGeom>
          <a:noFill/>
        </p:spPr>
        <p:txBody>
          <a:bodyPr wrap="none">
            <a:spAutoFit/>
          </a:bodyPr>
          <a:lstStyle/>
          <a:p>
            <a:pPr fontAlgn="auto">
              <a:spcBef>
                <a:spcPts val="0"/>
              </a:spcBef>
              <a:spcAft>
                <a:spcPts val="0"/>
              </a:spcAft>
              <a:defRPr/>
            </a:pPr>
            <a:r>
              <a:rPr lang="de-AT" sz="2000" b="1" dirty="0" err="1">
                <a:solidFill>
                  <a:schemeClr val="tx2">
                    <a:lumMod val="60000"/>
                    <a:lumOff val="40000"/>
                  </a:schemeClr>
                </a:solidFill>
                <a:latin typeface="+mn-lt"/>
                <a:cs typeface="+mn-cs"/>
              </a:rPr>
              <a:t>poctivost</a:t>
            </a:r>
            <a:endParaRPr lang="de-AT" sz="2000" b="1" dirty="0">
              <a:solidFill>
                <a:schemeClr val="tx2">
                  <a:lumMod val="60000"/>
                  <a:lumOff val="40000"/>
                </a:schemeClr>
              </a:solidFill>
              <a:latin typeface="+mn-lt"/>
              <a:cs typeface="+mn-cs"/>
            </a:endParaRPr>
          </a:p>
        </p:txBody>
      </p:sp>
      <p:sp>
        <p:nvSpPr>
          <p:cNvPr id="16" name="Textfeld 15"/>
          <p:cNvSpPr txBox="1"/>
          <p:nvPr/>
        </p:nvSpPr>
        <p:spPr>
          <a:xfrm>
            <a:off x="5651500" y="2862263"/>
            <a:ext cx="2781300" cy="400050"/>
          </a:xfrm>
          <a:prstGeom prst="rect">
            <a:avLst/>
          </a:prstGeom>
          <a:noFill/>
        </p:spPr>
        <p:txBody>
          <a:bodyPr wrap="none">
            <a:spAutoFit/>
          </a:bodyPr>
          <a:lstStyle/>
          <a:p>
            <a:pPr fontAlgn="auto">
              <a:spcBef>
                <a:spcPts val="0"/>
              </a:spcBef>
              <a:spcAft>
                <a:spcPts val="0"/>
              </a:spcAft>
              <a:defRPr/>
            </a:pPr>
            <a:r>
              <a:rPr lang="de-AT" sz="2000" b="1" dirty="0" err="1">
                <a:solidFill>
                  <a:schemeClr val="accent3">
                    <a:lumMod val="50000"/>
                  </a:schemeClr>
                </a:solidFill>
                <a:latin typeface="+mn-lt"/>
                <a:cs typeface="+mn-cs"/>
              </a:rPr>
              <a:t>Buena</a:t>
            </a:r>
            <a:r>
              <a:rPr lang="de-AT" sz="2000" b="1" dirty="0">
                <a:solidFill>
                  <a:schemeClr val="accent3">
                    <a:lumMod val="50000"/>
                  </a:schemeClr>
                </a:solidFill>
                <a:latin typeface="+mn-lt"/>
                <a:cs typeface="+mn-cs"/>
              </a:rPr>
              <a:t> </a:t>
            </a:r>
            <a:r>
              <a:rPr lang="de-AT" sz="2000" b="1" dirty="0" err="1">
                <a:solidFill>
                  <a:schemeClr val="accent3">
                    <a:lumMod val="50000"/>
                  </a:schemeClr>
                </a:solidFill>
                <a:latin typeface="+mn-lt"/>
                <a:cs typeface="+mn-cs"/>
              </a:rPr>
              <a:t>práctica</a:t>
            </a:r>
            <a:r>
              <a:rPr lang="de-AT" sz="2000" b="1" dirty="0">
                <a:solidFill>
                  <a:schemeClr val="accent3">
                    <a:lumMod val="50000"/>
                  </a:schemeClr>
                </a:solidFill>
                <a:latin typeface="+mn-lt"/>
                <a:cs typeface="+mn-cs"/>
              </a:rPr>
              <a:t> </a:t>
            </a:r>
            <a:r>
              <a:rPr lang="de-AT" sz="2000" b="1" dirty="0" err="1">
                <a:solidFill>
                  <a:schemeClr val="accent3">
                    <a:lumMod val="50000"/>
                  </a:schemeClr>
                </a:solidFill>
                <a:latin typeface="+mn-lt"/>
                <a:cs typeface="+mn-cs"/>
              </a:rPr>
              <a:t>científica</a:t>
            </a:r>
            <a:endParaRPr lang="de-AT" sz="2000" b="1" dirty="0">
              <a:solidFill>
                <a:schemeClr val="accent3">
                  <a:lumMod val="50000"/>
                </a:schemeClr>
              </a:solidFill>
              <a:latin typeface="+mn-lt"/>
              <a:cs typeface="+mn-cs"/>
            </a:endParaRPr>
          </a:p>
        </p:txBody>
      </p:sp>
      <p:sp>
        <p:nvSpPr>
          <p:cNvPr id="17" name="Textfeld 16"/>
          <p:cNvSpPr txBox="1"/>
          <p:nvPr/>
        </p:nvSpPr>
        <p:spPr>
          <a:xfrm>
            <a:off x="323850" y="3716338"/>
            <a:ext cx="2887663" cy="400050"/>
          </a:xfrm>
          <a:prstGeom prst="rect">
            <a:avLst/>
          </a:prstGeom>
          <a:noFill/>
        </p:spPr>
        <p:txBody>
          <a:bodyPr wrap="none">
            <a:spAutoFit/>
          </a:bodyPr>
          <a:lstStyle/>
          <a:p>
            <a:pPr fontAlgn="auto">
              <a:spcBef>
                <a:spcPts val="0"/>
              </a:spcBef>
              <a:spcAft>
                <a:spcPts val="0"/>
              </a:spcAft>
              <a:defRPr/>
            </a:pPr>
            <a:r>
              <a:rPr lang="de-AT" sz="2000" b="1" dirty="0" err="1">
                <a:solidFill>
                  <a:schemeClr val="accent6">
                    <a:lumMod val="75000"/>
                  </a:schemeClr>
                </a:solidFill>
                <a:latin typeface="+mn-lt"/>
                <a:cs typeface="+mn-cs"/>
              </a:rPr>
              <a:t>god</a:t>
            </a:r>
            <a:r>
              <a:rPr lang="de-AT" sz="2000" b="1" dirty="0">
                <a:solidFill>
                  <a:schemeClr val="accent6">
                    <a:lumMod val="75000"/>
                  </a:schemeClr>
                </a:solidFill>
                <a:latin typeface="+mn-lt"/>
                <a:cs typeface="+mn-cs"/>
              </a:rPr>
              <a:t> </a:t>
            </a:r>
            <a:r>
              <a:rPr lang="de-AT" sz="2000" b="1" dirty="0" err="1">
                <a:solidFill>
                  <a:schemeClr val="accent6">
                    <a:lumMod val="75000"/>
                  </a:schemeClr>
                </a:solidFill>
                <a:latin typeface="+mn-lt"/>
                <a:cs typeface="+mn-cs"/>
              </a:rPr>
              <a:t>videnskabelig</a:t>
            </a:r>
            <a:r>
              <a:rPr lang="de-AT" sz="2000" b="1" dirty="0">
                <a:solidFill>
                  <a:schemeClr val="accent6">
                    <a:lumMod val="75000"/>
                  </a:schemeClr>
                </a:solidFill>
                <a:latin typeface="+mn-lt"/>
                <a:cs typeface="+mn-cs"/>
              </a:rPr>
              <a:t> </a:t>
            </a:r>
            <a:r>
              <a:rPr lang="de-AT" sz="2000" b="1" dirty="0" err="1">
                <a:solidFill>
                  <a:schemeClr val="accent6">
                    <a:lumMod val="75000"/>
                  </a:schemeClr>
                </a:solidFill>
                <a:latin typeface="+mn-lt"/>
                <a:cs typeface="+mn-cs"/>
              </a:rPr>
              <a:t>praksis</a:t>
            </a:r>
            <a:endParaRPr lang="de-AT" sz="2000" b="1" dirty="0">
              <a:solidFill>
                <a:schemeClr val="accent6">
                  <a:lumMod val="75000"/>
                </a:schemeClr>
              </a:solidFill>
              <a:latin typeface="+mn-lt"/>
              <a:cs typeface="+mn-cs"/>
            </a:endParaRPr>
          </a:p>
        </p:txBody>
      </p:sp>
      <p:sp>
        <p:nvSpPr>
          <p:cNvPr id="18" name="Textfeld 17"/>
          <p:cNvSpPr txBox="1"/>
          <p:nvPr/>
        </p:nvSpPr>
        <p:spPr>
          <a:xfrm>
            <a:off x="5119688" y="3821113"/>
            <a:ext cx="3313112" cy="400050"/>
          </a:xfrm>
          <a:prstGeom prst="rect">
            <a:avLst/>
          </a:prstGeom>
          <a:no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ja-JP" sz="2000" b="1">
                <a:solidFill>
                  <a:srgbClr val="7F7F7F"/>
                </a:solidFill>
              </a:rPr>
              <a:t>ορθή επιστημονική πρακτική</a:t>
            </a:r>
            <a:endParaRPr lang="de-AT" altLang="ja-JP" sz="2000" b="1">
              <a:solidFill>
                <a:srgbClr val="7F7F7F"/>
              </a:solidFill>
            </a:endParaRPr>
          </a:p>
        </p:txBody>
      </p:sp>
    </p:spTree>
    <p:extLst>
      <p:ext uri="{BB962C8B-B14F-4D97-AF65-F5344CB8AC3E}">
        <p14:creationId xmlns:p14="http://schemas.microsoft.com/office/powerpoint/2010/main" val="282911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20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down)">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1"/>
          </p:nvPr>
        </p:nvSpPr>
        <p:spPr>
          <a:xfrm>
            <a:off x="468313" y="2289175"/>
            <a:ext cx="8229600" cy="2652713"/>
          </a:xfrm>
          <a:solidFill>
            <a:schemeClr val="tx2">
              <a:lumMod val="20000"/>
              <a:lumOff val="80000"/>
            </a:schemeClr>
          </a:solidFill>
        </p:spPr>
        <p:txBody>
          <a:bodyPr/>
          <a:lstStyle/>
          <a:p>
            <a:pPr algn="ctr" eaLnBrk="1" hangingPunct="1">
              <a:buFont typeface="Arial" charset="0"/>
              <a:buNone/>
              <a:defRPr/>
            </a:pPr>
            <a:endParaRPr lang="de-DE" dirty="0" smtClean="0">
              <a:latin typeface="+mj-lt"/>
            </a:endParaRPr>
          </a:p>
          <a:p>
            <a:pPr algn="ctr" eaLnBrk="1" hangingPunct="1">
              <a:buFont typeface="Arial" charset="0"/>
              <a:buNone/>
              <a:defRPr/>
            </a:pPr>
            <a:r>
              <a:rPr lang="ja-JP" altLang="en-US" dirty="0" smtClean="0"/>
              <a:t>「我々が求めているのは、</a:t>
            </a:r>
            <a:endParaRPr lang="en-US" altLang="ja-JP" dirty="0" smtClean="0"/>
          </a:p>
          <a:p>
            <a:pPr algn="ctr" eaLnBrk="1" hangingPunct="1">
              <a:buFont typeface="Arial" charset="0"/>
              <a:buNone/>
              <a:defRPr/>
            </a:pPr>
            <a:r>
              <a:rPr lang="ja-JP" altLang="en-US" dirty="0" smtClean="0"/>
              <a:t>裁判所ではなく、</a:t>
            </a:r>
            <a:endParaRPr lang="de-DE" dirty="0" smtClean="0"/>
          </a:p>
          <a:p>
            <a:pPr algn="ctr" eaLnBrk="1" hangingPunct="1">
              <a:buNone/>
              <a:defRPr/>
            </a:pPr>
            <a:r>
              <a:rPr lang="ja-JP" altLang="en-US" dirty="0" smtClean="0"/>
              <a:t>科学者が適切に行動</a:t>
            </a:r>
            <a:r>
              <a:rPr lang="ja-JP" altLang="en-US" dirty="0"/>
              <a:t>する</a:t>
            </a:r>
            <a:r>
              <a:rPr lang="ja-JP" altLang="en-US" dirty="0" smtClean="0"/>
              <a:t>こと」</a:t>
            </a:r>
            <a:endParaRPr lang="de-DE" dirty="0" smtClean="0"/>
          </a:p>
          <a:p>
            <a:pPr algn="ctr" eaLnBrk="1" hangingPunct="1">
              <a:buFont typeface="Arial" charset="0"/>
              <a:buNone/>
              <a:defRPr/>
            </a:pPr>
            <a:r>
              <a:rPr lang="de-DE" sz="1800" dirty="0" smtClean="0">
                <a:latin typeface="+mj-lt"/>
              </a:rPr>
              <a:t>				</a:t>
            </a:r>
          </a:p>
          <a:p>
            <a:pPr algn="ctr" eaLnBrk="1" hangingPunct="1">
              <a:buFont typeface="Arial" charset="0"/>
              <a:buNone/>
              <a:defRPr/>
            </a:pPr>
            <a:r>
              <a:rPr lang="de-DE" sz="1800" dirty="0" smtClean="0">
                <a:latin typeface="+mj-lt"/>
              </a:rPr>
              <a:t>	P. Drenth</a:t>
            </a:r>
            <a:r>
              <a:rPr lang="ja-JP" altLang="en-US" sz="1800" dirty="0" smtClean="0">
                <a:latin typeface="+mj-lt"/>
              </a:rPr>
              <a:t>　全欧アカデミー（</a:t>
            </a:r>
            <a:r>
              <a:rPr lang="de-DE" sz="1800" dirty="0" smtClean="0">
                <a:latin typeface="+mj-lt"/>
              </a:rPr>
              <a:t>ALLEA）</a:t>
            </a:r>
          </a:p>
        </p:txBody>
      </p:sp>
      <p:sp>
        <p:nvSpPr>
          <p:cNvPr id="8196" name="Foliennummernplatzhalter 1"/>
          <p:cNvSpPr txBox="1">
            <a:spLocks noGrp="1"/>
          </p:cNvSpPr>
          <p:nvPr/>
        </p:nvSpPr>
        <p:spPr bwMode="auto">
          <a:xfrm>
            <a:off x="658812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F01FE74-541A-4CFB-AC5B-0530ACC7F2D9}" type="slidenum">
              <a:rPr lang="de-AT" altLang="de-DE" sz="1200">
                <a:solidFill>
                  <a:srgbClr val="898989"/>
                </a:solidFill>
              </a:rPr>
              <a:pPr algn="r" eaLnBrk="1" hangingPunct="1">
                <a:spcBef>
                  <a:spcPct val="0"/>
                </a:spcBef>
                <a:buFontTx/>
                <a:buNone/>
              </a:pPr>
              <a:t>6</a:t>
            </a:fld>
            <a:endParaRPr lang="de-AT" altLang="de-DE" sz="1200">
              <a:solidFill>
                <a:srgbClr val="898989"/>
              </a:solidFill>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08920"/>
            <a:ext cx="8229600" cy="1143000"/>
          </a:xfrm>
        </p:spPr>
        <p:txBody>
          <a:bodyPr/>
          <a:lstStyle/>
          <a:p>
            <a:r>
              <a:rPr lang="ja-JP" altLang="en-US" b="1" dirty="0" smtClean="0">
                <a:solidFill>
                  <a:srgbClr val="953D78"/>
                </a:solidFill>
              </a:rPr>
              <a:t>欧州</a:t>
            </a:r>
            <a:r>
              <a:rPr lang="ja-JP" altLang="en-US" b="1" dirty="0">
                <a:solidFill>
                  <a:srgbClr val="953D78"/>
                </a:solidFill>
              </a:rPr>
              <a:t>における研究</a:t>
            </a:r>
            <a:r>
              <a:rPr lang="ja-JP" altLang="en-US" b="1" dirty="0" smtClean="0">
                <a:solidFill>
                  <a:srgbClr val="953D78"/>
                </a:solidFill>
              </a:rPr>
              <a:t>公正の原則</a:t>
            </a:r>
            <a:endParaRPr lang="de-AT" b="1" dirty="0">
              <a:solidFill>
                <a:srgbClr val="953D78"/>
              </a:solidFill>
            </a:endParaRPr>
          </a:p>
        </p:txBody>
      </p:sp>
      <p:sp>
        <p:nvSpPr>
          <p:cNvPr id="4" name="Foliennummernplatzhalter 3"/>
          <p:cNvSpPr>
            <a:spLocks noGrp="1"/>
          </p:cNvSpPr>
          <p:nvPr>
            <p:ph type="sldNum" sz="quarter" idx="12"/>
          </p:nvPr>
        </p:nvSpPr>
        <p:spPr/>
        <p:txBody>
          <a:bodyPr/>
          <a:lstStyle/>
          <a:p>
            <a:pPr>
              <a:defRPr/>
            </a:pPr>
            <a:fld id="{09FBF955-E4DE-4A4F-B015-BBBDC80E99CC}" type="slidenum">
              <a:rPr lang="de-AT" smtClean="0"/>
              <a:pPr>
                <a:defRPr/>
              </a:pPr>
              <a:t>7</a:t>
            </a:fld>
            <a:endParaRPr lang="de-AT"/>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398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99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578A8F40-307B-424A-8738-1438F2E7161D}" type="slidenum">
              <a:rPr lang="de-AT" smtClean="0"/>
              <a:pPr>
                <a:defRPr/>
              </a:pPr>
              <a:t>8</a:t>
            </a:fld>
            <a:endParaRPr lang="de-AT"/>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6724"/>
            <a:ext cx="9144000" cy="5688012"/>
          </a:xfrm>
        </p:spPr>
      </p:pic>
      <p:sp>
        <p:nvSpPr>
          <p:cNvPr id="6" name="Text Box 4"/>
          <p:cNvSpPr txBox="1">
            <a:spLocks noChangeArrowheads="1"/>
          </p:cNvSpPr>
          <p:nvPr/>
        </p:nvSpPr>
        <p:spPr bwMode="auto">
          <a:xfrm>
            <a:off x="2124075" y="6165850"/>
            <a:ext cx="4608513" cy="400110"/>
          </a:xfrm>
          <a:prstGeom prst="rect">
            <a:avLst/>
          </a:prstGeom>
          <a:solidFill>
            <a:schemeClr val="tx2">
              <a:lumMod val="20000"/>
              <a:lumOff val="80000"/>
            </a:schemeClr>
          </a:solidFill>
          <a:ln>
            <a:noFill/>
          </a:ln>
          <a:extLst/>
        </p:spPr>
        <p:txBody>
          <a:bodyPr>
            <a:spAutoFit/>
          </a:bodyPr>
          <a:lstStyle>
            <a:lvl1pPr>
              <a:defRPr sz="2400">
                <a:solidFill>
                  <a:schemeClr val="tx1"/>
                </a:solidFill>
                <a:latin typeface="Calibri" panose="020F0502020204030204" pitchFamily="34" charset="0"/>
                <a:ea typeface="ＭＳ Ｐゴシック" charset="-128"/>
              </a:defRPr>
            </a:lvl1pPr>
            <a:lvl2pPr marL="742950" indent="-285750">
              <a:defRPr sz="2400">
                <a:solidFill>
                  <a:schemeClr val="tx1"/>
                </a:solidFill>
                <a:latin typeface="Calibri" panose="020F0502020204030204" pitchFamily="34" charset="0"/>
                <a:ea typeface="ＭＳ Ｐゴシック" charset="-128"/>
              </a:defRPr>
            </a:lvl2pPr>
            <a:lvl3pPr marL="1143000" indent="-228600">
              <a:defRPr sz="2400">
                <a:solidFill>
                  <a:schemeClr val="tx1"/>
                </a:solidFill>
                <a:latin typeface="Calibri" panose="020F0502020204030204" pitchFamily="34" charset="0"/>
                <a:ea typeface="ＭＳ Ｐゴシック" charset="-128"/>
              </a:defRPr>
            </a:lvl3pPr>
            <a:lvl4pPr marL="1600200" indent="-228600">
              <a:defRPr sz="2400">
                <a:solidFill>
                  <a:schemeClr val="tx1"/>
                </a:solidFill>
                <a:latin typeface="Calibri" panose="020F0502020204030204" pitchFamily="34" charset="0"/>
                <a:ea typeface="ＭＳ Ｐゴシック" charset="-128"/>
              </a:defRPr>
            </a:lvl4pPr>
            <a:lvl5pPr marL="2057400" indent="-22860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algn="ctr" eaLnBrk="1" hangingPunct="1">
              <a:spcBef>
                <a:spcPct val="50000"/>
              </a:spcBef>
            </a:pPr>
            <a:r>
              <a:rPr lang="de-DE" altLang="de-DE" sz="2000" b="1" dirty="0" smtClean="0"/>
              <a:t>http：//</a:t>
            </a:r>
            <a:r>
              <a:rPr lang="de-DE" altLang="de-DE" sz="2000" b="1" dirty="0"/>
              <a:t>www.singaporestatement.org/</a:t>
            </a:r>
          </a:p>
        </p:txBody>
      </p:sp>
      <p:sp>
        <p:nvSpPr>
          <p:cNvPr id="7" name="Textfeld 6"/>
          <p:cNvSpPr txBox="1"/>
          <p:nvPr/>
        </p:nvSpPr>
        <p:spPr>
          <a:xfrm>
            <a:off x="6967207" y="6093296"/>
            <a:ext cx="1473480" cy="400110"/>
          </a:xfrm>
          <a:prstGeom prst="rect">
            <a:avLst/>
          </a:prstGeom>
          <a:noFill/>
        </p:spPr>
        <p:txBody>
          <a:bodyPr wrap="none" rtlCol="0">
            <a:spAutoFit/>
          </a:bodyPr>
          <a:lstStyle/>
          <a:p>
            <a:r>
              <a:rPr lang="de-AT" sz="2000" dirty="0" smtClean="0">
                <a:latin typeface="+mn-lt"/>
              </a:rPr>
              <a:t>2010</a:t>
            </a:r>
            <a:r>
              <a:rPr lang="ja-JP" altLang="en-US" sz="2000" dirty="0" smtClean="0">
                <a:latin typeface="+mn-lt"/>
              </a:rPr>
              <a:t>年発行</a:t>
            </a:r>
            <a:endParaRPr lang="de-AT" sz="2000" dirty="0">
              <a:latin typeface="+mn-lt"/>
            </a:endParaRPr>
          </a:p>
        </p:txBody>
      </p:sp>
      <p:sp>
        <p:nvSpPr>
          <p:cNvPr id="2" name="テキスト ボックス 1"/>
          <p:cNvSpPr txBox="1"/>
          <p:nvPr/>
        </p:nvSpPr>
        <p:spPr>
          <a:xfrm>
            <a:off x="2123728" y="116632"/>
            <a:ext cx="4932028"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t>研究公正に関するシンガポール宣言</a:t>
            </a:r>
            <a:endParaRPr kumimoji="1" lang="ja-JP" altLang="en-US" sz="2400" dirty="0"/>
          </a:p>
        </p:txBody>
      </p:sp>
      <p:sp>
        <p:nvSpPr>
          <p:cNvPr id="8" name="テキスト ボックス 7"/>
          <p:cNvSpPr txBox="1"/>
          <p:nvPr/>
        </p:nvSpPr>
        <p:spPr>
          <a:xfrm>
            <a:off x="5364088" y="2492896"/>
            <a:ext cx="3472123" cy="120032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t>序文</a:t>
            </a:r>
          </a:p>
          <a:p>
            <a:r>
              <a:rPr kumimoji="1" lang="ja-JP" altLang="en-US" sz="1200" b="1" dirty="0"/>
              <a:t>研究の価値および利益は研究公正に大きく左右される。研究を組織・実施する方法には国家的相違および学問的相違が存在する、あるいは存在しうるが、同時に、実施される場所にかかわらず研究公正の基盤となる原則および職業的責任が存在する。</a:t>
            </a:r>
          </a:p>
        </p:txBody>
      </p:sp>
      <p:sp>
        <p:nvSpPr>
          <p:cNvPr id="9" name="テキスト ボックス 8"/>
          <p:cNvSpPr txBox="1"/>
          <p:nvPr/>
        </p:nvSpPr>
        <p:spPr>
          <a:xfrm>
            <a:off x="4860032" y="4581128"/>
            <a:ext cx="3976179" cy="101566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a:t>原則</a:t>
            </a:r>
          </a:p>
          <a:p>
            <a:pPr algn="ctr"/>
            <a:r>
              <a:rPr kumimoji="1" lang="ja-JP" altLang="en-US" sz="1200" i="1" dirty="0"/>
              <a:t>研究のすべての側面における</a:t>
            </a:r>
            <a:r>
              <a:rPr kumimoji="1" lang="ja-JP" altLang="en-US" sz="1200" b="1" i="1" dirty="0"/>
              <a:t>誠実性</a:t>
            </a:r>
          </a:p>
          <a:p>
            <a:pPr algn="ctr"/>
            <a:r>
              <a:rPr kumimoji="1" lang="ja-JP" altLang="en-US" sz="1200" i="1" dirty="0"/>
              <a:t>研究実施における</a:t>
            </a:r>
            <a:r>
              <a:rPr kumimoji="1" lang="ja-JP" altLang="en-US" sz="1200" b="1" i="1" dirty="0"/>
              <a:t>説明責任</a:t>
            </a:r>
          </a:p>
          <a:p>
            <a:pPr algn="ctr"/>
            <a:r>
              <a:rPr kumimoji="1" lang="ja-JP" altLang="en-US" sz="1200" i="1" dirty="0"/>
              <a:t>他者との協働における</a:t>
            </a:r>
            <a:r>
              <a:rPr kumimoji="1" lang="ja-JP" altLang="en-US" sz="1200" b="1" i="1" dirty="0"/>
              <a:t>専門家としての礼儀および公平性</a:t>
            </a:r>
          </a:p>
          <a:p>
            <a:pPr algn="ctr"/>
            <a:r>
              <a:rPr kumimoji="1" lang="ja-JP" altLang="en-US" sz="1200" i="1" dirty="0"/>
              <a:t>他者の代表としての研究の</a:t>
            </a:r>
            <a:r>
              <a:rPr kumimoji="1" lang="ja-JP" altLang="en-US" sz="1200" b="1" i="1" dirty="0"/>
              <a:t>適切な管理</a:t>
            </a:r>
          </a:p>
        </p:txBody>
      </p:sp>
    </p:spTree>
    <p:extLst>
      <p:ext uri="{BB962C8B-B14F-4D97-AF65-F5344CB8AC3E}">
        <p14:creationId xmlns:p14="http://schemas.microsoft.com/office/powerpoint/2010/main" val="236528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578A8F40-307B-424A-8738-1438F2E7161D}" type="slidenum">
              <a:rPr lang="de-AT" smtClean="0"/>
              <a:pPr>
                <a:defRPr/>
              </a:pPr>
              <a:t>9</a:t>
            </a:fld>
            <a:endParaRPr lang="de-AT"/>
          </a:p>
        </p:txBody>
      </p:sp>
      <p:sp>
        <p:nvSpPr>
          <p:cNvPr id="6" name="Textfeld 9"/>
          <p:cNvSpPr txBox="1">
            <a:spLocks noChangeArrowheads="1"/>
          </p:cNvSpPr>
          <p:nvPr/>
        </p:nvSpPr>
        <p:spPr bwMode="auto">
          <a:xfrm>
            <a:off x="4643437" y="1124744"/>
            <a:ext cx="453707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charset="-128"/>
              </a:defRPr>
            </a:lvl1pPr>
            <a:lvl2pPr marL="742950" indent="-285750">
              <a:defRPr sz="2400">
                <a:solidFill>
                  <a:schemeClr val="tx1"/>
                </a:solidFill>
                <a:latin typeface="Calibri" panose="020F0502020204030204" pitchFamily="34" charset="0"/>
                <a:ea typeface="ＭＳ Ｐゴシック" charset="-128"/>
              </a:defRPr>
            </a:lvl2pPr>
            <a:lvl3pPr marL="1143000" indent="-228600">
              <a:defRPr sz="2400">
                <a:solidFill>
                  <a:schemeClr val="tx1"/>
                </a:solidFill>
                <a:latin typeface="Calibri" panose="020F0502020204030204" pitchFamily="34" charset="0"/>
                <a:ea typeface="ＭＳ Ｐゴシック" charset="-128"/>
              </a:defRPr>
            </a:lvl3pPr>
            <a:lvl4pPr marL="1600200" indent="-228600">
              <a:defRPr sz="2400">
                <a:solidFill>
                  <a:schemeClr val="tx1"/>
                </a:solidFill>
                <a:latin typeface="Calibri" panose="020F0502020204030204" pitchFamily="34" charset="0"/>
                <a:ea typeface="ＭＳ Ｐゴシック" charset="-128"/>
              </a:defRPr>
            </a:lvl4pPr>
            <a:lvl5pPr marL="2057400" indent="-228600">
              <a:defRPr sz="2400">
                <a:solidFill>
                  <a:schemeClr val="tx1"/>
                </a:solidFill>
                <a:latin typeface="Calibri" panose="020F0502020204030204"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charset="-128"/>
              </a:defRPr>
            </a:lvl9pPr>
          </a:lstStyle>
          <a:p>
            <a:pPr eaLnBrk="1" hangingPunct="1"/>
            <a:endParaRPr lang="de-DE" altLang="de-DE" sz="2800" b="1" dirty="0" smtClean="0">
              <a:latin typeface="+mn-lt"/>
            </a:endParaRPr>
          </a:p>
          <a:p>
            <a:pPr marL="342900" indent="-342900" eaLnBrk="1" hangingPunct="1">
              <a:buFont typeface="Arial" panose="020B0604020202020204" pitchFamily="34" charset="0"/>
              <a:buChar char="•"/>
            </a:pPr>
            <a:r>
              <a:rPr lang="ja-JP" altLang="en-US" b="1" dirty="0" smtClean="0">
                <a:latin typeface="+mn-lt"/>
              </a:rPr>
              <a:t>誠実性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信頼性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客観性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中立性</a:t>
            </a:r>
            <a:r>
              <a:rPr lang="ja-JP" altLang="en-US" sz="1600" b="1" dirty="0" smtClean="0">
                <a:latin typeface="+mn-lt"/>
              </a:rPr>
              <a:t>かつ</a:t>
            </a:r>
            <a:r>
              <a:rPr lang="ja-JP" altLang="en-US" b="1" dirty="0" smtClean="0">
                <a:latin typeface="+mn-lt"/>
              </a:rPr>
              <a:t>独立性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開放性</a:t>
            </a:r>
            <a:r>
              <a:rPr lang="ja-JP" altLang="en-US" sz="1600" b="1" dirty="0" smtClean="0"/>
              <a:t>かつ</a:t>
            </a:r>
            <a:r>
              <a:rPr lang="ja-JP" altLang="en-US" b="1" dirty="0" smtClean="0">
                <a:latin typeface="+mn-lt"/>
              </a:rPr>
              <a:t>利用可能性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公平性</a:t>
            </a:r>
            <a:endParaRPr lang="de-DE" altLang="de-DE" b="1" dirty="0" smtClean="0">
              <a:latin typeface="+mn-lt"/>
            </a:endParaRPr>
          </a:p>
          <a:p>
            <a:pPr marL="342900" indent="-342900" eaLnBrk="1" hangingPunct="1">
              <a:buFont typeface="Arial" panose="020B0604020202020204" pitchFamily="34" charset="0"/>
              <a:buChar char="•"/>
            </a:pPr>
            <a:r>
              <a:rPr lang="ja-JP" altLang="en-US" b="1" dirty="0" smtClean="0">
                <a:latin typeface="+mn-lt"/>
              </a:rPr>
              <a:t>注意義務</a:t>
            </a:r>
            <a:r>
              <a:rPr lang="de-DE" altLang="de-DE" b="1" dirty="0" smtClean="0">
                <a:latin typeface="+mn-lt"/>
              </a:rPr>
              <a:t> </a:t>
            </a:r>
            <a:r>
              <a:rPr lang="ja-JP" altLang="en-US" sz="1600" b="1" dirty="0" smtClean="0">
                <a:latin typeface="+mn-lt"/>
              </a:rPr>
              <a:t>（対象となる人や動物など研究の参加者と環境に対する）</a:t>
            </a:r>
            <a:endParaRPr lang="de-DE" altLang="de-DE" sz="1600" b="1" dirty="0" smtClean="0">
              <a:latin typeface="+mn-lt"/>
            </a:endParaRPr>
          </a:p>
          <a:p>
            <a:pPr marL="342000" indent="-342000" eaLnBrk="1" hangingPunct="1">
              <a:buFont typeface="Arial" panose="020B0604020202020204" pitchFamily="34" charset="0"/>
              <a:buChar char="•"/>
            </a:pPr>
            <a:r>
              <a:rPr lang="ja-JP" altLang="en-US" b="1" dirty="0" smtClean="0">
                <a:latin typeface="+mn-lt"/>
              </a:rPr>
              <a:t>次世代の科学者に対する責任</a:t>
            </a:r>
            <a:endParaRPr lang="de-DE" altLang="de-DE" b="1" dirty="0" smtClean="0">
              <a:latin typeface="+mn-lt"/>
            </a:endParaRPr>
          </a:p>
          <a:p>
            <a:pPr marL="342000" eaLnBrk="1" hangingPunct="1"/>
            <a:r>
              <a:rPr lang="de-DE" altLang="de-DE" sz="2800" b="1" dirty="0" smtClean="0">
                <a:latin typeface="+mn-lt"/>
              </a:rPr>
              <a:t> </a:t>
            </a:r>
          </a:p>
          <a:p>
            <a:pPr eaLnBrk="1" hangingPunct="1"/>
            <a:endParaRPr lang="de-DE" altLang="de-DE" sz="2800" b="1" dirty="0">
              <a:latin typeface="+mn-lt"/>
            </a:endParaRPr>
          </a:p>
        </p:txBody>
      </p:sp>
      <p:sp>
        <p:nvSpPr>
          <p:cNvPr id="7" name="Textfeld 6"/>
          <p:cNvSpPr txBox="1"/>
          <p:nvPr/>
        </p:nvSpPr>
        <p:spPr>
          <a:xfrm>
            <a:off x="5364088" y="487025"/>
            <a:ext cx="1731564" cy="461665"/>
          </a:xfrm>
          <a:prstGeom prst="rect">
            <a:avLst/>
          </a:prstGeom>
          <a:solidFill>
            <a:schemeClr val="tx2">
              <a:lumMod val="20000"/>
              <a:lumOff val="80000"/>
            </a:schemeClr>
          </a:solidFill>
        </p:spPr>
        <p:txBody>
          <a:bodyPr wrap="none" rtlCol="0">
            <a:spAutoFit/>
          </a:bodyPr>
          <a:lstStyle/>
          <a:p>
            <a:r>
              <a:rPr lang="ja-JP" altLang="en-US" sz="2400" b="1" dirty="0" smtClean="0">
                <a:latin typeface="+mn-lt"/>
              </a:rPr>
              <a:t>公正の原則</a:t>
            </a:r>
            <a:endParaRPr lang="de-DE" altLang="de-DE" sz="2400" b="1"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32656"/>
            <a:ext cx="4608512" cy="65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836700" y="5733256"/>
            <a:ext cx="3972562" cy="707886"/>
          </a:xfrm>
          <a:prstGeom prst="rect">
            <a:avLst/>
          </a:prstGeom>
          <a:noFill/>
        </p:spPr>
        <p:txBody>
          <a:bodyPr wrap="none" rtlCol="0">
            <a:spAutoFit/>
          </a:bodyPr>
          <a:lstStyle/>
          <a:p>
            <a:r>
              <a:rPr lang="ja-JP" altLang="en-US" sz="2000" dirty="0" smtClean="0">
                <a:solidFill>
                  <a:srgbClr val="FF0000"/>
                </a:solidFill>
                <a:latin typeface="+mn-lt"/>
              </a:rPr>
              <a:t>「研究</a:t>
            </a:r>
            <a:r>
              <a:rPr lang="ja-JP" altLang="en-US" sz="2000" dirty="0">
                <a:solidFill>
                  <a:srgbClr val="FF0000"/>
                </a:solidFill>
                <a:latin typeface="+mn-lt"/>
              </a:rPr>
              <a:t>公正に関する欧州行動</a:t>
            </a:r>
            <a:r>
              <a:rPr lang="ja-JP" altLang="en-US" sz="2000" dirty="0" smtClean="0">
                <a:solidFill>
                  <a:srgbClr val="FF0000"/>
                </a:solidFill>
                <a:latin typeface="+mn-lt"/>
              </a:rPr>
              <a:t>規範」</a:t>
            </a:r>
            <a:endParaRPr lang="en-US" altLang="ja-JP" sz="2000" dirty="0" smtClean="0">
              <a:solidFill>
                <a:srgbClr val="FF0000"/>
              </a:solidFill>
              <a:latin typeface="+mn-lt"/>
            </a:endParaRPr>
          </a:p>
          <a:p>
            <a:pPr algn="r"/>
            <a:r>
              <a:rPr lang="de-AT" sz="2000" dirty="0" smtClean="0">
                <a:latin typeface="+mn-lt"/>
              </a:rPr>
              <a:t>2010</a:t>
            </a:r>
            <a:r>
              <a:rPr lang="ja-JP" altLang="en-US" sz="2000" dirty="0" smtClean="0">
                <a:latin typeface="+mn-lt"/>
              </a:rPr>
              <a:t>年発行</a:t>
            </a:r>
            <a:endParaRPr lang="de-AT" sz="2000" dirty="0">
              <a:latin typeface="+mn-lt"/>
            </a:endParaRPr>
          </a:p>
        </p:txBody>
      </p:sp>
    </p:spTree>
    <p:extLst>
      <p:ext uri="{BB962C8B-B14F-4D97-AF65-F5344CB8AC3E}">
        <p14:creationId xmlns:p14="http://schemas.microsoft.com/office/powerpoint/2010/main" val="38683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2217</Words>
  <Application>Microsoft Office PowerPoint</Application>
  <PresentationFormat>画面に合わせる (4:3)</PresentationFormat>
  <Paragraphs>542</Paragraphs>
  <Slides>50</Slides>
  <Notes>6</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Larissa-Design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欧州における研究公正の原則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ENRIOのメンバー</vt:lpstr>
      <vt:lpstr>ENRIOのメンバー（2016年）</vt:lpstr>
      <vt:lpstr>研究不正の調査を所管する行政のレベル</vt:lpstr>
      <vt:lpstr>ENRIOの強み</vt:lpstr>
      <vt:lpstr>ENRIOの目的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欧州におけるその他のイニシアティブ</vt:lpstr>
      <vt:lpstr>PowerPoint プレゼンテーション</vt:lpstr>
      <vt:lpstr>PowerPoint プレゼンテーション</vt:lpstr>
      <vt:lpstr>PowerPoint プレゼンテーション</vt:lpstr>
    </vt:vector>
  </TitlesOfParts>
  <Company>FWF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Österreichische Agentur für wissenschaftliche Integrität</dc:title>
  <dc:creator>föger_oeawi</dc:creator>
  <cp:lastModifiedBy>Eri Kanemoto</cp:lastModifiedBy>
  <cp:revision>1024</cp:revision>
  <cp:lastPrinted>2016-02-05T04:55:18Z</cp:lastPrinted>
  <dcterms:created xsi:type="dcterms:W3CDTF">2010-10-19T13:36:18Z</dcterms:created>
  <dcterms:modified xsi:type="dcterms:W3CDTF">2016-02-08T10:34:04Z</dcterms:modified>
</cp:coreProperties>
</file>