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17" r:id="rId2"/>
    <p:sldId id="363" r:id="rId3"/>
    <p:sldId id="454" r:id="rId4"/>
    <p:sldId id="455" r:id="rId5"/>
    <p:sldId id="392" r:id="rId6"/>
    <p:sldId id="456" r:id="rId7"/>
    <p:sldId id="458" r:id="rId8"/>
    <p:sldId id="459" r:id="rId9"/>
    <p:sldId id="457" r:id="rId10"/>
    <p:sldId id="447" r:id="rId11"/>
    <p:sldId id="448" r:id="rId12"/>
    <p:sldId id="450" r:id="rId13"/>
    <p:sldId id="451" r:id="rId14"/>
    <p:sldId id="452" r:id="rId15"/>
    <p:sldId id="453" r:id="rId16"/>
    <p:sldId id="460" r:id="rId17"/>
    <p:sldId id="449" r:id="rId18"/>
    <p:sldId id="327" r:id="rId19"/>
    <p:sldId id="440" r:id="rId20"/>
    <p:sldId id="318" r:id="rId21"/>
    <p:sldId id="367" r:id="rId22"/>
    <p:sldId id="366" r:id="rId23"/>
    <p:sldId id="479" r:id="rId24"/>
    <p:sldId id="480" r:id="rId25"/>
    <p:sldId id="435" r:id="rId26"/>
    <p:sldId id="414" r:id="rId27"/>
    <p:sldId id="415" r:id="rId28"/>
    <p:sldId id="416" r:id="rId29"/>
    <p:sldId id="417" r:id="rId30"/>
    <p:sldId id="436" r:id="rId31"/>
    <p:sldId id="437" r:id="rId32"/>
    <p:sldId id="438" r:id="rId33"/>
    <p:sldId id="418" r:id="rId34"/>
    <p:sldId id="426" r:id="rId35"/>
    <p:sldId id="427" r:id="rId36"/>
    <p:sldId id="420" r:id="rId37"/>
    <p:sldId id="428" r:id="rId38"/>
    <p:sldId id="478" r:id="rId39"/>
    <p:sldId id="470" r:id="rId40"/>
    <p:sldId id="461" r:id="rId41"/>
    <p:sldId id="472" r:id="rId42"/>
    <p:sldId id="473" r:id="rId43"/>
    <p:sldId id="474" r:id="rId44"/>
    <p:sldId id="475" r:id="rId45"/>
    <p:sldId id="476" r:id="rId46"/>
    <p:sldId id="477" r:id="rId47"/>
    <p:sldId id="481" r:id="rId48"/>
    <p:sldId id="482" r:id="rId49"/>
    <p:sldId id="483" r:id="rId50"/>
    <p:sldId id="485" r:id="rId51"/>
  </p:sldIdLst>
  <p:sldSz cx="9144000" cy="6858000" type="screen4x3"/>
  <p:notesSz cx="6807200" cy="99393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D78"/>
    <a:srgbClr val="CCCCFF"/>
    <a:srgbClr val="E6B9B8"/>
    <a:srgbClr val="FF0000"/>
    <a:srgbClr val="DDDDDD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325" autoAdjust="0"/>
    <p:restoredTop sz="94793" autoAdjust="0"/>
  </p:normalViewPr>
  <p:slideViewPr>
    <p:cSldViewPr>
      <p:cViewPr>
        <p:scale>
          <a:sx n="100" d="100"/>
          <a:sy n="100" d="100"/>
        </p:scale>
        <p:origin x="-494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BF11CC40-DC38-4BBB-9B9A-784F3CD8013E}" type="datetimeFigureOut">
              <a:rPr lang="de-AT" smtClean="0"/>
              <a:t>08.02.2016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5082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11C505D7-EADB-47EA-A0EC-36C6FEE56E1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31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FB8FBE-F431-4180-9518-AA21BDDBCC64}" type="datetimeFigureOut">
              <a:rPr lang="de-AT"/>
              <a:pPr>
                <a:defRPr/>
              </a:pPr>
              <a:t>08.02.2016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A9B50E-FFA1-469F-AAEB-2096F4F63E5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3532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9B50E-FFA1-469F-AAEB-2096F4F63E5A}" type="slidenum">
              <a:rPr lang="de-AT" smtClean="0"/>
              <a:pPr>
                <a:defRPr/>
              </a:pPr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28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F1F08-A83F-4201-A9EA-4B0F886AD9C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814C1-D701-4EAB-9F0D-7E05EEA7FF50}" type="datetime1">
              <a:rPr lang="de-AT"/>
              <a:pPr>
                <a:defRPr/>
              </a:pPr>
              <a:t>08.02.2016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AA4F-065C-4286-B9EF-D08705A2102B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372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874E-6089-47B3-948F-A90B985A9305}" type="datetime1">
              <a:rPr lang="de-AT"/>
              <a:pPr>
                <a:defRPr/>
              </a:pPr>
              <a:t>08.02.2016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60EA-B492-41A6-B2C7-FEB955EE0736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689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BD35-323F-42FD-9F9B-FB52A788A280}" type="datetime1">
              <a:rPr lang="de-AT"/>
              <a:pPr>
                <a:defRPr/>
              </a:pPr>
              <a:t>08.02.2016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B695-E136-4FA7-A461-4D2F160F0C2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992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379A-E3BD-44B1-AC73-5D38CCFC0FAE}" type="datetime1">
              <a:rPr lang="de-AT"/>
              <a:pPr>
                <a:defRPr/>
              </a:pPr>
              <a:t>08.02.2016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BF955-E4DE-4A4F-B015-BBBDC80E99CC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413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02A12-EE4F-4BBF-A640-1FA4A0116EAA}" type="datetime1">
              <a:rPr lang="de-AT"/>
              <a:pPr>
                <a:defRPr/>
              </a:pPr>
              <a:t>08.02.2016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655E-DF21-474A-A2B1-205D235ACC08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495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B4048-02CB-4AA0-8621-179235B28740}" type="datetime1">
              <a:rPr lang="de-AT"/>
              <a:pPr>
                <a:defRPr/>
              </a:pPr>
              <a:t>08.02.2016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1760-B3F1-4A5A-A6A3-D1F0FCE6D3A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259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D083-F4F9-4AC2-A789-89736E5BDCE1}" type="datetime1">
              <a:rPr lang="de-AT"/>
              <a:pPr>
                <a:defRPr/>
              </a:pPr>
              <a:t>08.02.2016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CE34-10CB-4885-B7D3-8B13C82C4E9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528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7FB-E0C1-473D-ABB3-AD35F9DA22A0}" type="datetime1">
              <a:rPr lang="de-AT"/>
              <a:pPr>
                <a:defRPr/>
              </a:pPr>
              <a:t>08.02.2016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C92F5-E6C6-43B8-A3D9-00B95450D14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687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9F6A-1CF7-4609-B34C-55BC25C650D2}" type="datetime1">
              <a:rPr lang="de-AT"/>
              <a:pPr>
                <a:defRPr/>
              </a:pPr>
              <a:t>08.02.2016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AE69-6536-441C-B122-D7087205615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904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62A4D-D29D-456B-B510-E22EF2E58B6D}" type="datetime1">
              <a:rPr lang="de-AT"/>
              <a:pPr>
                <a:defRPr/>
              </a:pPr>
              <a:t>08.02.2016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321F5-5A48-4733-A877-EF7D5ED98B7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858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CE894-0B5D-4413-9B9B-0D2954D01F1D}" type="datetime1">
              <a:rPr lang="de-AT"/>
              <a:pPr>
                <a:defRPr/>
              </a:pPr>
              <a:t>08.02.2016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5B71-2B69-4BEE-894F-FF7109C70416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117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AT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739AE-47D2-4ECF-8C82-4752475C13B7}" type="datetime1">
              <a:rPr lang="de-AT"/>
              <a:pPr>
                <a:defRPr/>
              </a:pPr>
              <a:t>08.02.2016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4D0B61-DDB5-41DE-BC4D-2242EB67D59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sf.org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51500" y="6308725"/>
            <a:ext cx="3297238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cap="all" spc="300" dirty="0">
                <a:solidFill>
                  <a:srgbClr val="FFFFFF"/>
                </a:solidFill>
                <a:latin typeface="+mn-lt"/>
              </a:rPr>
              <a:t>22/10/12, Brussels – Belgium</a:t>
            </a:r>
            <a:endParaRPr lang="fr-LU" sz="1100" b="1" cap="all" spc="3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612CD-BFDF-4037-87C1-3108FBE5F086}" type="slidenum">
              <a:rPr lang="de-AT" smtClean="0"/>
              <a:pPr>
                <a:defRPr/>
              </a:pPr>
              <a:t>1</a:t>
            </a:fld>
            <a:endParaRPr lang="de-AT"/>
          </a:p>
        </p:txBody>
      </p:sp>
      <p:sp>
        <p:nvSpPr>
          <p:cNvPr id="2052" name="Rechteck 2"/>
          <p:cNvSpPr>
            <a:spLocks noChangeArrowheads="1"/>
          </p:cNvSpPr>
          <p:nvPr/>
        </p:nvSpPr>
        <p:spPr bwMode="auto">
          <a:xfrm>
            <a:off x="899319" y="2444695"/>
            <a:ext cx="7200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53D78"/>
                </a:solidFill>
                <a:latin typeface="Calibri" pitchFamily="34" charset="0"/>
              </a:rPr>
              <a:t>The European way to promote research integrity</a:t>
            </a:r>
          </a:p>
          <a:p>
            <a:pPr algn="ctr"/>
            <a:endParaRPr lang="de-AT" sz="4000" dirty="0">
              <a:solidFill>
                <a:srgbClr val="953D78"/>
              </a:solidFill>
            </a:endParaRPr>
          </a:p>
        </p:txBody>
      </p:sp>
      <p:sp>
        <p:nvSpPr>
          <p:cNvPr id="2053" name="Textfeld 1"/>
          <p:cNvSpPr txBox="1">
            <a:spLocks noChangeArrowheads="1"/>
          </p:cNvSpPr>
          <p:nvPr/>
        </p:nvSpPr>
        <p:spPr bwMode="auto">
          <a:xfrm>
            <a:off x="1500828" y="5949280"/>
            <a:ext cx="65275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600" dirty="0" smtClean="0">
                <a:latin typeface="Calibri" pitchFamily="34" charset="0"/>
              </a:rPr>
              <a:t>Okinawa Institute of Science and Technology Graduate University 12.02.2016</a:t>
            </a:r>
            <a:endParaRPr lang="de-AT" sz="1600" dirty="0">
              <a:latin typeface="Calibri" pitchFamily="34" charset="0"/>
            </a:endParaRPr>
          </a:p>
        </p:txBody>
      </p:sp>
      <p:sp>
        <p:nvSpPr>
          <p:cNvPr id="2054" name="Rechteck 6"/>
          <p:cNvSpPr>
            <a:spLocks noChangeArrowheads="1"/>
          </p:cNvSpPr>
          <p:nvPr/>
        </p:nvSpPr>
        <p:spPr bwMode="auto">
          <a:xfrm>
            <a:off x="1733550" y="4411761"/>
            <a:ext cx="55324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latin typeface="Calibri" pitchFamily="34" charset="0"/>
              </a:rPr>
              <a:t>Nicole </a:t>
            </a:r>
            <a:r>
              <a:rPr lang="en-US" b="1" dirty="0" err="1">
                <a:latin typeface="Calibri" pitchFamily="34" charset="0"/>
              </a:rPr>
              <a:t>Foeger</a:t>
            </a:r>
            <a:endParaRPr lang="en-US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latin typeface="Calibri" pitchFamily="34" charset="0"/>
              </a:rPr>
              <a:t>Austrian Agency for Research Integrity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latin typeface="Calibri" pitchFamily="34" charset="0"/>
              </a:rPr>
              <a:t>European Network of Research Integrity Offices (ENRIO)</a:t>
            </a:r>
          </a:p>
        </p:txBody>
      </p:sp>
      <p:pic>
        <p:nvPicPr>
          <p:cNvPr id="8" name="Grafik 3" descr="OeAWI-klein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452"/>
            <a:ext cx="4343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46" y="188640"/>
            <a:ext cx="206492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627784" y="692696"/>
            <a:ext cx="49244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3200" b="1" dirty="0" err="1" smtClean="0">
                <a:latin typeface="+mn-lt"/>
              </a:rPr>
              <a:t>Good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 err="1" smtClean="0">
                <a:latin typeface="+mn-lt"/>
              </a:rPr>
              <a:t>research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 err="1" smtClean="0">
                <a:latin typeface="+mn-lt"/>
              </a:rPr>
              <a:t>practices</a:t>
            </a:r>
            <a:r>
              <a:rPr lang="de-AT" sz="3200" b="1" dirty="0" smtClean="0">
                <a:latin typeface="+mn-lt"/>
              </a:rPr>
              <a:t>* (I)</a:t>
            </a:r>
            <a:endParaRPr lang="de-AT" sz="3200" b="1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772815"/>
            <a:ext cx="881735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2400" b="1" dirty="0" smtClean="0">
                <a:solidFill>
                  <a:srgbClr val="953D78"/>
                </a:solidFill>
                <a:latin typeface="+mn-lt"/>
              </a:rPr>
              <a:t>DATA</a:t>
            </a:r>
            <a:endParaRPr lang="de-AT" sz="2000" b="1" dirty="0" smtClean="0">
              <a:solidFill>
                <a:srgbClr val="953D78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de-AT" sz="16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AT" sz="2400" b="1" dirty="0" smtClean="0">
                <a:latin typeface="+mn-lt"/>
              </a:rPr>
              <a:t>All </a:t>
            </a:r>
            <a:r>
              <a:rPr lang="de-AT" sz="2400" b="1" dirty="0" err="1" smtClean="0">
                <a:latin typeface="+mn-lt"/>
              </a:rPr>
              <a:t>data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should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be</a:t>
            </a:r>
            <a:r>
              <a:rPr lang="de-AT" sz="2400" b="1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AT" sz="2400" b="1" dirty="0" err="1" smtClean="0">
                <a:solidFill>
                  <a:srgbClr val="953D78"/>
                </a:solidFill>
                <a:latin typeface="+mn-lt"/>
              </a:rPr>
              <a:t>stored</a:t>
            </a:r>
            <a:r>
              <a:rPr lang="de-AT" sz="24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400" b="1" dirty="0" smtClean="0">
                <a:latin typeface="+mn-lt"/>
              </a:rPr>
              <a:t>in a </a:t>
            </a:r>
            <a:r>
              <a:rPr lang="de-AT" sz="2400" b="1" dirty="0" err="1" smtClean="0">
                <a:solidFill>
                  <a:srgbClr val="953D78"/>
                </a:solidFill>
                <a:latin typeface="+mn-lt"/>
              </a:rPr>
              <a:t>secure</a:t>
            </a:r>
            <a:r>
              <a:rPr lang="de-AT" sz="24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400" b="1" dirty="0" err="1" smtClean="0">
                <a:solidFill>
                  <a:srgbClr val="953D78"/>
                </a:solidFill>
                <a:latin typeface="+mn-lt"/>
              </a:rPr>
              <a:t>and</a:t>
            </a:r>
            <a:r>
              <a:rPr lang="de-AT" sz="24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400" b="1" dirty="0" err="1" smtClean="0">
                <a:solidFill>
                  <a:srgbClr val="953D78"/>
                </a:solidFill>
                <a:latin typeface="+mn-lt"/>
              </a:rPr>
              <a:t>accessible</a:t>
            </a:r>
            <a:r>
              <a:rPr lang="de-AT" sz="2400" b="1" dirty="0" smtClean="0">
                <a:solidFill>
                  <a:srgbClr val="953D78"/>
                </a:solidFill>
                <a:latin typeface="+mn-lt"/>
              </a:rPr>
              <a:t> form</a:t>
            </a:r>
            <a:r>
              <a:rPr lang="de-AT" sz="2400" dirty="0" smtClean="0">
                <a:latin typeface="+mn-lt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de-AT" sz="2400" b="1" dirty="0" err="1" smtClean="0">
                <a:solidFill>
                  <a:srgbClr val="953D78"/>
                </a:solidFill>
                <a:latin typeface="+mn-lt"/>
              </a:rPr>
              <a:t>documented</a:t>
            </a:r>
            <a:r>
              <a:rPr lang="de-AT" sz="24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and</a:t>
            </a:r>
            <a:r>
              <a:rPr lang="de-AT" sz="2400" b="1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AT" sz="2400" b="1" dirty="0" err="1" smtClean="0">
                <a:solidFill>
                  <a:srgbClr val="953D78"/>
                </a:solidFill>
                <a:latin typeface="+mn-lt"/>
              </a:rPr>
              <a:t>archived</a:t>
            </a:r>
            <a:r>
              <a:rPr lang="de-AT" sz="24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400" b="1" dirty="0" err="1" smtClean="0">
                <a:solidFill>
                  <a:srgbClr val="953D78"/>
                </a:solidFill>
                <a:latin typeface="+mn-lt"/>
              </a:rPr>
              <a:t>for</a:t>
            </a:r>
            <a:r>
              <a:rPr lang="de-AT" sz="2400" b="1" dirty="0" smtClean="0">
                <a:solidFill>
                  <a:srgbClr val="953D78"/>
                </a:solidFill>
                <a:latin typeface="+mn-lt"/>
              </a:rPr>
              <a:t> a substantial </a:t>
            </a:r>
            <a:r>
              <a:rPr lang="de-AT" sz="2400" b="1" dirty="0" err="1" smtClean="0">
                <a:solidFill>
                  <a:srgbClr val="953D78"/>
                </a:solidFill>
                <a:latin typeface="+mn-lt"/>
              </a:rPr>
              <a:t>period</a:t>
            </a:r>
            <a:r>
              <a:rPr lang="de-AT" sz="24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400" b="1" dirty="0" err="1" smtClean="0">
                <a:solidFill>
                  <a:srgbClr val="953D78"/>
                </a:solidFill>
                <a:latin typeface="+mn-lt"/>
              </a:rPr>
              <a:t>of</a:t>
            </a:r>
            <a:r>
              <a:rPr lang="de-AT" sz="2400" b="1" dirty="0" smtClean="0">
                <a:solidFill>
                  <a:srgbClr val="953D78"/>
                </a:solidFill>
                <a:latin typeface="+mn-lt"/>
              </a:rPr>
              <a:t> time </a:t>
            </a:r>
            <a:r>
              <a:rPr lang="de-AT" sz="2000" dirty="0" smtClean="0">
                <a:latin typeface="+mn-lt"/>
              </a:rPr>
              <a:t>(at least 5 </a:t>
            </a:r>
            <a:r>
              <a:rPr lang="de-AT" sz="2000" dirty="0" err="1" smtClean="0">
                <a:latin typeface="+mn-lt"/>
              </a:rPr>
              <a:t>yrs</a:t>
            </a:r>
            <a:r>
              <a:rPr lang="de-AT" sz="2000" dirty="0" smtClean="0">
                <a:latin typeface="+mn-lt"/>
              </a:rPr>
              <a:t>, </a:t>
            </a:r>
            <a:r>
              <a:rPr lang="de-AT" sz="2000" dirty="0" err="1" smtClean="0">
                <a:latin typeface="+mn-lt"/>
              </a:rPr>
              <a:t>preferably</a:t>
            </a:r>
            <a:r>
              <a:rPr lang="de-AT" sz="2000" dirty="0" smtClean="0">
                <a:latin typeface="+mn-lt"/>
              </a:rPr>
              <a:t> 10 </a:t>
            </a:r>
            <a:r>
              <a:rPr lang="de-AT" sz="2000" dirty="0" err="1" smtClean="0">
                <a:latin typeface="+mn-lt"/>
              </a:rPr>
              <a:t>yrs</a:t>
            </a:r>
            <a:r>
              <a:rPr lang="de-AT" sz="2000" dirty="0" smtClean="0">
                <a:latin typeface="+mn-lt"/>
              </a:rPr>
              <a:t>)</a:t>
            </a:r>
            <a:endParaRPr lang="de-AT" sz="2000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67744" y="5981218"/>
            <a:ext cx="479842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2000" dirty="0" smtClean="0">
                <a:latin typeface="+mn-lt"/>
              </a:rPr>
              <a:t>*The European Code </a:t>
            </a:r>
            <a:r>
              <a:rPr lang="de-AT" sz="2000" dirty="0" err="1" smtClean="0">
                <a:latin typeface="+mn-lt"/>
              </a:rPr>
              <a:t>of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dirty="0" err="1" smtClean="0">
                <a:latin typeface="+mn-lt"/>
              </a:rPr>
              <a:t>Conduct</a:t>
            </a:r>
            <a:r>
              <a:rPr lang="de-AT" sz="2000" dirty="0" smtClean="0">
                <a:latin typeface="+mn-lt"/>
              </a:rPr>
              <a:t> (ESF/ALLEA)</a:t>
            </a:r>
            <a:endParaRPr lang="de-A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878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1556792"/>
            <a:ext cx="877772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2400" b="1" dirty="0" smtClean="0">
                <a:solidFill>
                  <a:srgbClr val="953D78"/>
                </a:solidFill>
                <a:latin typeface="+mn-lt"/>
              </a:rPr>
              <a:t>PROCEDURES</a:t>
            </a:r>
          </a:p>
          <a:p>
            <a:pPr>
              <a:lnSpc>
                <a:spcPct val="150000"/>
              </a:lnSpc>
            </a:pPr>
            <a:endParaRPr lang="de-AT" sz="16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smtClean="0">
                <a:latin typeface="+mn-lt"/>
              </a:rPr>
              <a:t>All </a:t>
            </a:r>
            <a:r>
              <a:rPr lang="de-AT" sz="2000" b="1" dirty="0" err="1" smtClean="0">
                <a:latin typeface="+mn-lt"/>
              </a:rPr>
              <a:t>research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be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designed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and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conducted</a:t>
            </a:r>
            <a:r>
              <a:rPr lang="de-AT" sz="2000" b="1" dirty="0" smtClean="0">
                <a:latin typeface="+mn-lt"/>
              </a:rPr>
              <a:t> in </a:t>
            </a:r>
            <a:r>
              <a:rPr lang="de-AT" sz="2000" b="1" dirty="0" err="1" smtClean="0">
                <a:latin typeface="+mn-lt"/>
              </a:rPr>
              <a:t>ways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that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avoid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negligence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	haste,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carelessness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and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inattention</a:t>
            </a:r>
            <a:r>
              <a:rPr lang="de-AT" sz="2000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smtClean="0">
                <a:latin typeface="+mn-lt"/>
              </a:rPr>
              <a:t>Researchers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minimise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impact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on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the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environment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and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use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resources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	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efficiently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smtClean="0">
                <a:latin typeface="+mn-lt"/>
              </a:rPr>
              <a:t>Clients </a:t>
            </a:r>
            <a:r>
              <a:rPr lang="de-AT" sz="2000" b="1" dirty="0" err="1" smtClean="0">
                <a:latin typeface="+mn-lt"/>
              </a:rPr>
              <a:t>and</a:t>
            </a:r>
            <a:r>
              <a:rPr lang="de-AT" sz="2000" b="1" dirty="0" smtClean="0">
                <a:latin typeface="+mn-lt"/>
              </a:rPr>
              <a:t>/</a:t>
            </a:r>
            <a:r>
              <a:rPr lang="de-AT" sz="2000" b="1" dirty="0" err="1" smtClean="0">
                <a:latin typeface="+mn-lt"/>
              </a:rPr>
              <a:t>or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sponsors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be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alerted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to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the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ethical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and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legal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obligations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AT" sz="2000" b="1" dirty="0" smtClean="0">
                <a:latin typeface="+mn-lt"/>
              </a:rPr>
              <a:t>	</a:t>
            </a:r>
            <a:r>
              <a:rPr lang="de-AT" sz="2000" b="1" dirty="0" err="1" smtClean="0">
                <a:latin typeface="+mn-lt"/>
              </a:rPr>
              <a:t>of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the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researcher</a:t>
            </a:r>
            <a:r>
              <a:rPr lang="de-AT" sz="2000" b="1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smtClean="0">
                <a:latin typeface="+mn-lt"/>
              </a:rPr>
              <a:t>Clients </a:t>
            </a:r>
            <a:r>
              <a:rPr lang="de-AT" sz="2000" b="1" dirty="0" err="1" smtClean="0">
                <a:latin typeface="+mn-lt"/>
              </a:rPr>
              <a:t>and</a:t>
            </a:r>
            <a:r>
              <a:rPr lang="de-AT" sz="2000" b="1" dirty="0" smtClean="0">
                <a:latin typeface="+mn-lt"/>
              </a:rPr>
              <a:t>/</a:t>
            </a:r>
            <a:r>
              <a:rPr lang="de-AT" sz="2000" b="1" dirty="0" err="1" smtClean="0">
                <a:latin typeface="+mn-lt"/>
              </a:rPr>
              <a:t>or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sponsors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be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made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aware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of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the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vital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importance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	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of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publication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of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the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research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findings</a:t>
            </a:r>
            <a:r>
              <a:rPr lang="de-AT" sz="2000" b="1" dirty="0" smtClean="0"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lang="de-AT" sz="20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39752" y="548680"/>
            <a:ext cx="503349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3200" b="1" dirty="0" err="1" smtClean="0">
                <a:latin typeface="+mn-lt"/>
              </a:rPr>
              <a:t>Good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 err="1" smtClean="0">
                <a:latin typeface="+mn-lt"/>
              </a:rPr>
              <a:t>research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 err="1" smtClean="0">
                <a:latin typeface="+mn-lt"/>
              </a:rPr>
              <a:t>practices</a:t>
            </a:r>
            <a:r>
              <a:rPr lang="de-AT" sz="3200" b="1" dirty="0" smtClean="0">
                <a:latin typeface="+mn-lt"/>
              </a:rPr>
              <a:t>* (II)</a:t>
            </a:r>
            <a:endParaRPr lang="de-AT" sz="3200" b="1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67744" y="6341258"/>
            <a:ext cx="479842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2000" dirty="0" smtClean="0">
                <a:latin typeface="+mn-lt"/>
              </a:rPr>
              <a:t>*The European Code </a:t>
            </a:r>
            <a:r>
              <a:rPr lang="de-AT" sz="2000" dirty="0" err="1" smtClean="0">
                <a:latin typeface="+mn-lt"/>
              </a:rPr>
              <a:t>of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dirty="0" err="1" smtClean="0">
                <a:latin typeface="+mn-lt"/>
              </a:rPr>
              <a:t>Conduct</a:t>
            </a:r>
            <a:r>
              <a:rPr lang="de-AT" sz="2000" dirty="0" smtClean="0">
                <a:latin typeface="+mn-lt"/>
              </a:rPr>
              <a:t> (ESF/ALLEA)</a:t>
            </a:r>
            <a:endParaRPr lang="de-A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232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39552" y="1340768"/>
            <a:ext cx="876380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2800" b="1" dirty="0" smtClean="0">
                <a:solidFill>
                  <a:srgbClr val="953D78"/>
                </a:solidFill>
                <a:latin typeface="+mn-lt"/>
              </a:rPr>
              <a:t>RESPONSIBILITY</a:t>
            </a:r>
            <a:endParaRPr lang="de-AT" sz="2000" b="1" dirty="0" smtClean="0">
              <a:solidFill>
                <a:srgbClr val="953D78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de-AT" sz="14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All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research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subjects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dirty="0" smtClean="0">
                <a:latin typeface="+mn-lt"/>
              </a:rPr>
              <a:t>– </a:t>
            </a:r>
            <a:r>
              <a:rPr lang="de-AT" sz="2000" b="1" dirty="0" smtClean="0">
                <a:latin typeface="+mn-lt"/>
              </a:rPr>
              <a:t>human, </a:t>
            </a:r>
            <a:r>
              <a:rPr lang="de-AT" sz="2000" b="1" dirty="0" err="1" smtClean="0">
                <a:latin typeface="+mn-lt"/>
              </a:rPr>
              <a:t>animal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or</a:t>
            </a:r>
            <a:r>
              <a:rPr lang="de-AT" sz="2000" b="1" dirty="0" smtClean="0">
                <a:latin typeface="+mn-lt"/>
              </a:rPr>
              <a:t> non-</a:t>
            </a:r>
            <a:r>
              <a:rPr lang="de-AT" sz="2000" b="1" dirty="0" err="1" smtClean="0">
                <a:latin typeface="+mn-lt"/>
              </a:rPr>
              <a:t>living</a:t>
            </a:r>
            <a:r>
              <a:rPr lang="de-AT" sz="2000" b="1" dirty="0" smtClean="0">
                <a:latin typeface="+mn-lt"/>
              </a:rPr>
              <a:t> –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be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handled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with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	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respect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and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care.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smtClean="0">
                <a:latin typeface="+mn-lt"/>
              </a:rPr>
              <a:t>The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health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,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safety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or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welfare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of</a:t>
            </a:r>
            <a:r>
              <a:rPr lang="de-AT" sz="2000" b="1" dirty="0" smtClean="0">
                <a:latin typeface="+mn-lt"/>
              </a:rPr>
              <a:t> a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community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or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collaborators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not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be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	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compromised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smtClean="0">
                <a:latin typeface="+mn-lt"/>
              </a:rPr>
              <a:t>Researchers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be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sensitive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to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their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research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subjects</a:t>
            </a:r>
            <a:r>
              <a:rPr lang="de-AT" sz="2000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Human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subject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protocols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should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not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be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violated</a:t>
            </a:r>
            <a:endParaRPr lang="de-AT" sz="2000" b="1" dirty="0" smtClean="0">
              <a:solidFill>
                <a:srgbClr val="953D78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Animals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be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used</a:t>
            </a:r>
            <a:r>
              <a:rPr lang="de-AT" sz="2000" b="1" dirty="0" smtClean="0">
                <a:latin typeface="+mn-lt"/>
              </a:rPr>
              <a:t> in </a:t>
            </a:r>
            <a:r>
              <a:rPr lang="de-AT" sz="2000" b="1" dirty="0" err="1" smtClean="0">
                <a:latin typeface="+mn-lt"/>
              </a:rPr>
              <a:t>research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only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after alternative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approaches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	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have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proved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inadequate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lang="de-AT" sz="20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39752" y="548680"/>
            <a:ext cx="514249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3200" b="1" dirty="0" err="1" smtClean="0">
                <a:latin typeface="+mn-lt"/>
              </a:rPr>
              <a:t>Good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 err="1" smtClean="0">
                <a:latin typeface="+mn-lt"/>
              </a:rPr>
              <a:t>research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 err="1" smtClean="0">
                <a:latin typeface="+mn-lt"/>
              </a:rPr>
              <a:t>practices</a:t>
            </a:r>
            <a:r>
              <a:rPr lang="de-AT" sz="3200" b="1" dirty="0" smtClean="0">
                <a:latin typeface="+mn-lt"/>
              </a:rPr>
              <a:t>* (III)</a:t>
            </a:r>
            <a:endParaRPr lang="de-AT" sz="3200" b="1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6197242"/>
            <a:ext cx="479842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2000" dirty="0" smtClean="0">
                <a:latin typeface="+mn-lt"/>
              </a:rPr>
              <a:t>*The European Code </a:t>
            </a:r>
            <a:r>
              <a:rPr lang="de-AT" sz="2000" dirty="0" err="1" smtClean="0">
                <a:latin typeface="+mn-lt"/>
              </a:rPr>
              <a:t>of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dirty="0" err="1" smtClean="0">
                <a:latin typeface="+mn-lt"/>
              </a:rPr>
              <a:t>Conduct</a:t>
            </a:r>
            <a:r>
              <a:rPr lang="de-AT" sz="2000" dirty="0" smtClean="0">
                <a:latin typeface="+mn-lt"/>
              </a:rPr>
              <a:t> (ESF/ALLEA)</a:t>
            </a:r>
            <a:endParaRPr lang="de-A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336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5496" y="1340768"/>
            <a:ext cx="922380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2800" b="1" dirty="0" smtClean="0">
                <a:solidFill>
                  <a:srgbClr val="953D78"/>
                </a:solidFill>
                <a:latin typeface="+mn-lt"/>
              </a:rPr>
              <a:t>PUBLICATION</a:t>
            </a:r>
            <a:endParaRPr lang="de-AT" sz="2000" b="1" dirty="0" smtClean="0">
              <a:solidFill>
                <a:srgbClr val="953D78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sz="16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Results</a:t>
            </a:r>
            <a:r>
              <a:rPr lang="de-AT" sz="2000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be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published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in an open, transparent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and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accurate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manner</a:t>
            </a:r>
            <a:r>
              <a:rPr lang="de-AT" sz="2000" dirty="0" smtClean="0">
                <a:latin typeface="+mn-lt"/>
              </a:rPr>
              <a:t>, </a:t>
            </a:r>
            <a:r>
              <a:rPr lang="de-AT" sz="2000" b="1" dirty="0" err="1" smtClean="0">
                <a:latin typeface="+mn-lt"/>
              </a:rPr>
              <a:t>at</a:t>
            </a:r>
            <a:r>
              <a:rPr lang="de-AT" sz="2000" b="1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AT" sz="2000" b="1" dirty="0" smtClean="0">
                <a:latin typeface="+mn-lt"/>
              </a:rPr>
              <a:t>	</a:t>
            </a:r>
            <a:r>
              <a:rPr lang="de-AT" sz="2000" b="1" dirty="0" err="1" smtClean="0">
                <a:latin typeface="+mn-lt"/>
              </a:rPr>
              <a:t>the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earliest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possible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time</a:t>
            </a:r>
            <a:r>
              <a:rPr lang="de-AT" sz="2000" dirty="0" smtClean="0">
                <a:latin typeface="+mn-lt"/>
              </a:rPr>
              <a:t>, </a:t>
            </a:r>
            <a:r>
              <a:rPr lang="de-AT" b="1" dirty="0" err="1" smtClean="0">
                <a:latin typeface="+mn-lt"/>
              </a:rPr>
              <a:t>unless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intellectual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property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considerations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justify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delay</a:t>
            </a:r>
            <a:r>
              <a:rPr lang="de-AT" b="1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All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authors</a:t>
            </a:r>
            <a:r>
              <a:rPr lang="de-AT" sz="2000" dirty="0" smtClean="0">
                <a:latin typeface="+mn-lt"/>
              </a:rPr>
              <a:t>, </a:t>
            </a:r>
            <a:r>
              <a:rPr lang="de-AT" sz="2000" b="1" dirty="0" err="1" smtClean="0">
                <a:latin typeface="+mn-lt"/>
              </a:rPr>
              <a:t>unless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otherwise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unspecified</a:t>
            </a:r>
            <a:r>
              <a:rPr lang="de-AT" sz="2000" b="1" dirty="0" smtClean="0">
                <a:latin typeface="+mn-lt"/>
              </a:rPr>
              <a:t>,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be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fully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responsible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for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the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	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content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of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publication</a:t>
            </a:r>
            <a:r>
              <a:rPr lang="de-AT" sz="2000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Intellectual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contributions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of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others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be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acknowledged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and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correctly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cited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Honesty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and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accuracy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be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maintained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in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communication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with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the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public</a:t>
            </a:r>
            <a:endParaRPr lang="de-AT" sz="2000" b="1" dirty="0" smtClean="0">
              <a:solidFill>
                <a:srgbClr val="953D78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	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and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the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popular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media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Financial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and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other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support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for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research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be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acknowledged</a:t>
            </a:r>
            <a:r>
              <a:rPr lang="de-AT" sz="2000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sz="20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39752" y="548680"/>
            <a:ext cx="516654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3200" b="1" dirty="0" err="1" smtClean="0">
                <a:latin typeface="+mn-lt"/>
              </a:rPr>
              <a:t>Good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 err="1" smtClean="0">
                <a:latin typeface="+mn-lt"/>
              </a:rPr>
              <a:t>research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 err="1" smtClean="0">
                <a:latin typeface="+mn-lt"/>
              </a:rPr>
              <a:t>practices</a:t>
            </a:r>
            <a:r>
              <a:rPr lang="de-AT" sz="3200" b="1" dirty="0" smtClean="0">
                <a:latin typeface="+mn-lt"/>
              </a:rPr>
              <a:t>* (IV)</a:t>
            </a:r>
            <a:endParaRPr lang="de-AT" sz="3200" b="1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67744" y="6197242"/>
            <a:ext cx="479842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2000" dirty="0" smtClean="0">
                <a:latin typeface="+mn-lt"/>
              </a:rPr>
              <a:t>*The European Code </a:t>
            </a:r>
            <a:r>
              <a:rPr lang="de-AT" sz="2000" dirty="0" err="1" smtClean="0">
                <a:latin typeface="+mn-lt"/>
              </a:rPr>
              <a:t>of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dirty="0" err="1" smtClean="0">
                <a:latin typeface="+mn-lt"/>
              </a:rPr>
              <a:t>Conduct</a:t>
            </a:r>
            <a:r>
              <a:rPr lang="de-AT" sz="2000" dirty="0" smtClean="0">
                <a:latin typeface="+mn-lt"/>
              </a:rPr>
              <a:t> (ESF/ALLEA)</a:t>
            </a:r>
            <a:endParaRPr lang="de-A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458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6235" y="1340768"/>
            <a:ext cx="944431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2800" b="1" dirty="0" smtClean="0">
                <a:solidFill>
                  <a:srgbClr val="953D78"/>
                </a:solidFill>
                <a:latin typeface="+mn-lt"/>
              </a:rPr>
              <a:t>EDITORIAL RESPONSIBILITY</a:t>
            </a:r>
          </a:p>
          <a:p>
            <a:pPr>
              <a:lnSpc>
                <a:spcPct val="150000"/>
              </a:lnSpc>
            </a:pPr>
            <a:endParaRPr lang="de-AT" sz="20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smtClean="0">
                <a:latin typeface="+mn-lt"/>
              </a:rPr>
              <a:t>An </a:t>
            </a:r>
            <a:r>
              <a:rPr lang="de-AT" sz="2000" b="1" dirty="0" err="1" smtClean="0">
                <a:latin typeface="+mn-lt"/>
              </a:rPr>
              <a:t>editor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or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reviewer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with</a:t>
            </a:r>
            <a:r>
              <a:rPr lang="de-AT" sz="2000" b="1" dirty="0" smtClean="0">
                <a:latin typeface="+mn-lt"/>
              </a:rPr>
              <a:t> a 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potential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conflict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of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interest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withdraw</a:t>
            </a:r>
            <a:r>
              <a:rPr lang="de-AT" sz="2000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from</a:t>
            </a:r>
            <a:r>
              <a:rPr lang="de-AT" b="1" dirty="0" smtClean="0">
                <a:latin typeface="+mn-lt"/>
              </a:rPr>
              <a:t> </a:t>
            </a:r>
            <a:endParaRPr lang="de-AT" sz="2000" b="1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AT" sz="2000" b="1" dirty="0" smtClean="0">
                <a:latin typeface="+mn-lt"/>
              </a:rPr>
              <a:t>	</a:t>
            </a:r>
            <a:r>
              <a:rPr lang="de-AT" b="1" dirty="0" err="1" smtClean="0">
                <a:latin typeface="+mn-lt"/>
              </a:rPr>
              <a:t>involvement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with</a:t>
            </a:r>
            <a:r>
              <a:rPr lang="de-AT" b="1" dirty="0" smtClean="0">
                <a:latin typeface="+mn-lt"/>
              </a:rPr>
              <a:t> a </a:t>
            </a:r>
            <a:r>
              <a:rPr lang="de-AT" b="1" dirty="0" err="1" smtClean="0">
                <a:latin typeface="+mn-lt"/>
              </a:rPr>
              <a:t>given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publication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or</a:t>
            </a:r>
            <a:r>
              <a:rPr lang="de-AT" b="1" dirty="0" smtClean="0"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disclose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the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conflict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to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the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readership</a:t>
            </a:r>
            <a:endParaRPr lang="de-AT" sz="2000" b="1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err="1" smtClean="0">
                <a:latin typeface="+mn-lt"/>
              </a:rPr>
              <a:t>Reviewers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provide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accurate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,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objective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,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substantiated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and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justifiable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	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assessments</a:t>
            </a:r>
            <a:r>
              <a:rPr lang="de-AT" sz="2000" dirty="0" smtClean="0">
                <a:latin typeface="+mn-lt"/>
              </a:rPr>
              <a:t>, </a:t>
            </a:r>
            <a:r>
              <a:rPr lang="de-AT" sz="2000" b="1" dirty="0" err="1" smtClean="0">
                <a:latin typeface="+mn-lt"/>
              </a:rPr>
              <a:t>and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maintain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confidentiality</a:t>
            </a:r>
            <a:r>
              <a:rPr lang="de-AT" sz="2000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err="1" smtClean="0">
                <a:latin typeface="+mn-lt"/>
              </a:rPr>
              <a:t>Reviewers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should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not,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without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permission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,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make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use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of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material in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submitted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	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manuscripts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The same </a:t>
            </a:r>
            <a:r>
              <a:rPr lang="de-AT" sz="2000" b="1" dirty="0" err="1" smtClean="0">
                <a:latin typeface="+mn-lt"/>
              </a:rPr>
              <a:t>applies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for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reviewers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of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research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proposals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,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applications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by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individuals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	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for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appointment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or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promotion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or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other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recognition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lang="de-AT" sz="20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39752" y="548680"/>
            <a:ext cx="505753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3200" b="1" dirty="0" err="1" smtClean="0">
                <a:latin typeface="+mn-lt"/>
              </a:rPr>
              <a:t>Good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 err="1" smtClean="0">
                <a:latin typeface="+mn-lt"/>
              </a:rPr>
              <a:t>research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 err="1" smtClean="0">
                <a:latin typeface="+mn-lt"/>
              </a:rPr>
              <a:t>practices</a:t>
            </a:r>
            <a:r>
              <a:rPr lang="de-AT" sz="3200" b="1" dirty="0" smtClean="0">
                <a:latin typeface="+mn-lt"/>
              </a:rPr>
              <a:t>* (V)</a:t>
            </a:r>
            <a:endParaRPr lang="de-AT" sz="3200" b="1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67744" y="6269250"/>
            <a:ext cx="479842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2000" dirty="0" smtClean="0">
                <a:latin typeface="+mn-lt"/>
              </a:rPr>
              <a:t>*The European Code </a:t>
            </a:r>
            <a:r>
              <a:rPr lang="de-AT" sz="2000" dirty="0" err="1" smtClean="0">
                <a:latin typeface="+mn-lt"/>
              </a:rPr>
              <a:t>of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dirty="0" err="1" smtClean="0">
                <a:latin typeface="+mn-lt"/>
              </a:rPr>
              <a:t>Conduct</a:t>
            </a:r>
            <a:r>
              <a:rPr lang="de-AT" sz="2000" dirty="0" smtClean="0">
                <a:latin typeface="+mn-lt"/>
              </a:rPr>
              <a:t> (ESF/ALLEA)</a:t>
            </a:r>
            <a:endParaRPr lang="de-A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26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1196752"/>
            <a:ext cx="8651536" cy="468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2800" b="1" dirty="0" smtClean="0">
                <a:solidFill>
                  <a:srgbClr val="953D78"/>
                </a:solidFill>
                <a:latin typeface="+mn-lt"/>
              </a:rPr>
              <a:t>MISCONDUCT</a:t>
            </a:r>
            <a:endParaRPr lang="de-AT" sz="2000" b="1" dirty="0" smtClean="0">
              <a:solidFill>
                <a:srgbClr val="953D78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de-AT" sz="11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b="1" dirty="0" err="1" smtClean="0">
                <a:latin typeface="+mn-lt"/>
              </a:rPr>
              <a:t>Fabrication</a:t>
            </a:r>
            <a:endParaRPr lang="de-AT" sz="2000" b="1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b="1" dirty="0" err="1" smtClean="0">
                <a:latin typeface="+mn-lt"/>
              </a:rPr>
              <a:t>Falsification</a:t>
            </a:r>
            <a:endParaRPr lang="de-AT" sz="2000" b="1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b="1" dirty="0" err="1" smtClean="0">
                <a:latin typeface="+mn-lt"/>
              </a:rPr>
              <a:t>Plagiarism</a:t>
            </a:r>
            <a:endParaRPr lang="de-AT" sz="2000" b="1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b="1" dirty="0" err="1" smtClean="0">
                <a:latin typeface="+mn-lt"/>
              </a:rPr>
              <a:t>Misrepresentation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of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interests</a:t>
            </a:r>
            <a:r>
              <a:rPr lang="de-AT" sz="2000" b="1" dirty="0" smtClean="0">
                <a:latin typeface="+mn-lt"/>
              </a:rPr>
              <a:t>, </a:t>
            </a:r>
            <a:r>
              <a:rPr lang="de-AT" sz="2000" b="1" dirty="0" err="1" smtClean="0">
                <a:latin typeface="+mn-lt"/>
              </a:rPr>
              <a:t>breach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of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confidentiality</a:t>
            </a:r>
            <a:r>
              <a:rPr lang="de-AT" sz="2000" b="1" dirty="0" smtClean="0">
                <a:latin typeface="+mn-lt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de-AT" sz="2000" b="1" dirty="0" smtClean="0">
                <a:latin typeface="+mn-lt"/>
              </a:rPr>
              <a:t>	lack </a:t>
            </a:r>
            <a:r>
              <a:rPr lang="de-AT" sz="2000" b="1" dirty="0" err="1" smtClean="0">
                <a:latin typeface="+mn-lt"/>
              </a:rPr>
              <a:t>of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informed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consent</a:t>
            </a:r>
            <a:r>
              <a:rPr lang="de-AT" sz="2000" b="1" dirty="0" smtClean="0">
                <a:latin typeface="+mn-lt"/>
              </a:rPr>
              <a:t>, </a:t>
            </a:r>
            <a:r>
              <a:rPr lang="de-AT" sz="2000" b="1" dirty="0" err="1" smtClean="0">
                <a:latin typeface="+mn-lt"/>
              </a:rPr>
              <a:t>abuse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of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research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subjects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or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materials</a:t>
            </a:r>
            <a:endParaRPr lang="de-AT" sz="2000" b="1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b="1" dirty="0" err="1" smtClean="0">
                <a:latin typeface="+mn-lt"/>
              </a:rPr>
              <a:t>Improper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dealing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with</a:t>
            </a:r>
            <a:r>
              <a:rPr lang="de-AT" sz="2000" b="1" dirty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infringements</a:t>
            </a:r>
            <a:r>
              <a:rPr lang="de-AT" sz="2000" b="1" dirty="0" smtClean="0">
                <a:latin typeface="+mn-lt"/>
              </a:rPr>
              <a:t>; e.g. </a:t>
            </a:r>
            <a:r>
              <a:rPr lang="de-AT" sz="2000" b="1" dirty="0" err="1" smtClean="0">
                <a:latin typeface="+mn-lt"/>
              </a:rPr>
              <a:t>attempts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to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cover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up</a:t>
            </a:r>
            <a:r>
              <a:rPr lang="de-AT" sz="2000" b="1" dirty="0" smtClean="0">
                <a:latin typeface="+mn-lt"/>
              </a:rPr>
              <a:t> </a:t>
            </a:r>
            <a:r>
              <a:rPr lang="de-AT" sz="2000" b="1" dirty="0" err="1" smtClean="0">
                <a:latin typeface="+mn-lt"/>
              </a:rPr>
              <a:t>misconduct</a:t>
            </a:r>
            <a:r>
              <a:rPr lang="de-AT" sz="2000" b="1" dirty="0" smtClean="0">
                <a:latin typeface="+mn-lt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de-AT" sz="2000" b="1" dirty="0" smtClean="0">
                <a:latin typeface="+mn-lt"/>
              </a:rPr>
              <a:t>	</a:t>
            </a:r>
            <a:r>
              <a:rPr lang="de-AT" sz="2000" b="1" dirty="0" err="1" smtClean="0">
                <a:latin typeface="+mn-lt"/>
              </a:rPr>
              <a:t>reprisals</a:t>
            </a:r>
            <a:r>
              <a:rPr lang="de-AT" sz="2000" b="1" dirty="0" smtClean="0">
                <a:latin typeface="+mn-lt"/>
              </a:rPr>
              <a:t> on </a:t>
            </a:r>
            <a:r>
              <a:rPr lang="de-AT" sz="2000" b="1" dirty="0" err="1" smtClean="0">
                <a:latin typeface="+mn-lt"/>
              </a:rPr>
              <a:t>whistleblowers</a:t>
            </a:r>
            <a:endParaRPr lang="de-AT" sz="2000" b="1" dirty="0" smtClean="0">
              <a:latin typeface="+mn-lt"/>
            </a:endParaRPr>
          </a:p>
          <a:p>
            <a:pPr>
              <a:lnSpc>
                <a:spcPct val="150000"/>
              </a:lnSpc>
            </a:pPr>
            <a:endParaRPr lang="de-AT" sz="20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39752" y="548680"/>
            <a:ext cx="397955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3200" b="1" dirty="0">
                <a:latin typeface="+mn-lt"/>
              </a:rPr>
              <a:t>R</a:t>
            </a:r>
            <a:r>
              <a:rPr lang="de-AT" sz="3200" b="1" dirty="0" smtClean="0">
                <a:latin typeface="+mn-lt"/>
              </a:rPr>
              <a:t>esearch </a:t>
            </a:r>
            <a:r>
              <a:rPr lang="de-AT" sz="3200" b="1" dirty="0" err="1" smtClean="0">
                <a:latin typeface="+mn-lt"/>
              </a:rPr>
              <a:t>misconduct</a:t>
            </a:r>
            <a:r>
              <a:rPr lang="de-AT" sz="3200" b="1" dirty="0" smtClean="0">
                <a:latin typeface="+mn-lt"/>
              </a:rPr>
              <a:t>*</a:t>
            </a:r>
            <a:endParaRPr lang="de-AT" sz="3200" b="1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67744" y="5981218"/>
            <a:ext cx="479842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2000" dirty="0" smtClean="0">
                <a:latin typeface="+mn-lt"/>
              </a:rPr>
              <a:t>*The European Code </a:t>
            </a:r>
            <a:r>
              <a:rPr lang="de-AT" sz="2000" dirty="0" err="1" smtClean="0">
                <a:latin typeface="+mn-lt"/>
              </a:rPr>
              <a:t>of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dirty="0" err="1" smtClean="0">
                <a:latin typeface="+mn-lt"/>
              </a:rPr>
              <a:t>Conduct</a:t>
            </a:r>
            <a:r>
              <a:rPr lang="de-AT" sz="2000" dirty="0" smtClean="0">
                <a:latin typeface="+mn-lt"/>
              </a:rPr>
              <a:t> (ESF/ALLEA)</a:t>
            </a:r>
            <a:endParaRPr lang="de-A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1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57200" y="270892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AT" b="1" dirty="0" smtClean="0">
                <a:solidFill>
                  <a:srgbClr val="953D78"/>
                </a:solidFill>
              </a:rPr>
              <a:t>The </a:t>
            </a:r>
            <a:r>
              <a:rPr lang="de-AT" b="1" dirty="0" err="1" smtClean="0">
                <a:solidFill>
                  <a:srgbClr val="953D78"/>
                </a:solidFill>
              </a:rPr>
              <a:t>diversity</a:t>
            </a:r>
            <a:r>
              <a:rPr lang="de-AT" b="1" dirty="0" smtClean="0">
                <a:solidFill>
                  <a:srgbClr val="953D78"/>
                </a:solidFill>
              </a:rPr>
              <a:t> </a:t>
            </a:r>
            <a:r>
              <a:rPr lang="de-AT" b="1" dirty="0" err="1" smtClean="0">
                <a:solidFill>
                  <a:srgbClr val="953D78"/>
                </a:solidFill>
              </a:rPr>
              <a:t>of</a:t>
            </a:r>
            <a:r>
              <a:rPr lang="de-AT" b="1" dirty="0" smtClean="0">
                <a:solidFill>
                  <a:srgbClr val="953D78"/>
                </a:solidFill>
              </a:rPr>
              <a:t> Europe</a:t>
            </a:r>
            <a:endParaRPr lang="de-AT" b="1" dirty="0">
              <a:solidFill>
                <a:srgbClr val="953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1331640" y="1044025"/>
            <a:ext cx="15752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3200" b="1" dirty="0" smtClean="0">
                <a:latin typeface="+mn-lt"/>
              </a:rPr>
              <a:t>EUROPE</a:t>
            </a:r>
            <a:endParaRPr lang="de-AT" sz="3200" b="1" dirty="0">
              <a:latin typeface="+mn-lt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7504" y="1824930"/>
            <a:ext cx="4205382" cy="4039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de-AT" sz="1100" dirty="0">
              <a:solidFill>
                <a:srgbClr val="953D78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47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independent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countries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More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than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150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languages</a:t>
            </a:r>
            <a:endParaRPr lang="de-AT" sz="2000" b="1" dirty="0" smtClean="0">
              <a:solidFill>
                <a:srgbClr val="953D78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More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than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740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million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inhabitants</a:t>
            </a:r>
            <a:endParaRPr lang="de-AT" sz="2000" b="1" dirty="0" smtClean="0">
              <a:solidFill>
                <a:srgbClr val="953D78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Different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forms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of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government</a:t>
            </a:r>
            <a:endParaRPr lang="de-AT" sz="2000" b="1" dirty="0" smtClean="0">
              <a:solidFill>
                <a:srgbClr val="953D78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b="1" dirty="0" err="1">
                <a:solidFill>
                  <a:srgbClr val="953D78"/>
                </a:solidFill>
                <a:latin typeface="+mn-lt"/>
              </a:rPr>
              <a:t>D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iversity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of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traditions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and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cultures</a:t>
            </a:r>
            <a:endParaRPr lang="de-AT" sz="2000" b="1" dirty="0" smtClean="0">
              <a:solidFill>
                <a:srgbClr val="953D78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…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de-AT" sz="2000" b="1" dirty="0" smtClean="0">
              <a:solidFill>
                <a:srgbClr val="953D78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de-AT" sz="2000" dirty="0">
              <a:solidFill>
                <a:srgbClr val="953D78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0420"/>
            <a:ext cx="4608512" cy="591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D6FB4-FDF8-4459-AC6F-658C6ACE5963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  <p:pic>
        <p:nvPicPr>
          <p:cNvPr id="921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8413"/>
            <a:ext cx="4699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220072" y="3845481"/>
            <a:ext cx="167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rgbClr val="953D78"/>
                </a:solidFill>
              </a:rPr>
              <a:t>www.enrio.eu</a:t>
            </a:r>
            <a:endParaRPr lang="de-AT" b="1" dirty="0">
              <a:solidFill>
                <a:srgbClr val="953D78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004048" y="3645024"/>
            <a:ext cx="2520280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691680" y="755993"/>
            <a:ext cx="547260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AT" sz="3200" b="1" dirty="0" smtClean="0">
                <a:solidFill>
                  <a:srgbClr val="953D78"/>
                </a:solidFill>
                <a:latin typeface="+mj-lt"/>
              </a:rPr>
              <a:t>The „</a:t>
            </a:r>
            <a:r>
              <a:rPr lang="de-AT" sz="3200" b="1" dirty="0" err="1" smtClean="0">
                <a:solidFill>
                  <a:srgbClr val="953D78"/>
                </a:solidFill>
                <a:latin typeface="+mj-lt"/>
              </a:rPr>
              <a:t>history</a:t>
            </a:r>
            <a:r>
              <a:rPr lang="de-AT" sz="3200" b="1" dirty="0" smtClean="0">
                <a:solidFill>
                  <a:srgbClr val="953D78"/>
                </a:solidFill>
                <a:latin typeface="+mj-lt"/>
              </a:rPr>
              <a:t>“ </a:t>
            </a:r>
            <a:r>
              <a:rPr lang="de-AT" sz="3200" b="1" dirty="0" err="1" smtClean="0">
                <a:solidFill>
                  <a:srgbClr val="953D78"/>
                </a:solidFill>
                <a:latin typeface="+mj-lt"/>
              </a:rPr>
              <a:t>of</a:t>
            </a:r>
            <a:r>
              <a:rPr lang="de-AT" sz="3200" b="1" dirty="0" smtClean="0">
                <a:solidFill>
                  <a:srgbClr val="953D78"/>
                </a:solidFill>
                <a:latin typeface="+mj-lt"/>
              </a:rPr>
              <a:t> ENRIO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17115" y="2215405"/>
            <a:ext cx="8507413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LU" sz="2000" b="1" dirty="0" err="1" smtClean="0"/>
              <a:t>Founded</a:t>
            </a:r>
            <a:r>
              <a:rPr lang="fr-LU" sz="2000" b="1" dirty="0" smtClean="0"/>
              <a:t> 2007/2008  </a:t>
            </a:r>
            <a:r>
              <a:rPr lang="fr-LU" sz="2000" dirty="0" smtClean="0"/>
              <a:t>(</a:t>
            </a:r>
            <a:r>
              <a:rPr lang="fr-LU" sz="2000" dirty="0" err="1" smtClean="0"/>
              <a:t>after</a:t>
            </a:r>
            <a:r>
              <a:rPr lang="fr-LU" sz="2000" dirty="0" smtClean="0"/>
              <a:t> 1</a:t>
            </a:r>
            <a:r>
              <a:rPr lang="fr-LU" sz="2000" baseline="30000" dirty="0" smtClean="0"/>
              <a:t>st</a:t>
            </a:r>
            <a:r>
              <a:rPr lang="fr-LU" sz="2000" dirty="0" smtClean="0"/>
              <a:t> WCRI, </a:t>
            </a:r>
            <a:r>
              <a:rPr lang="fr-LU" sz="2000" dirty="0" err="1" smtClean="0"/>
              <a:t>Lisbon</a:t>
            </a:r>
            <a:r>
              <a:rPr lang="fr-LU" sz="2000" dirty="0" smtClean="0"/>
              <a:t>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LU" sz="2000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LU" sz="2000" dirty="0" smtClean="0"/>
              <a:t>Initiative of UKRIO: </a:t>
            </a:r>
            <a:r>
              <a:rPr lang="fr-LU" sz="2000" b="1" dirty="0" smtClean="0"/>
              <a:t>First meeting in 2008</a:t>
            </a:r>
            <a:r>
              <a:rPr lang="fr-LU" sz="2000" dirty="0" smtClean="0"/>
              <a:t> </a:t>
            </a:r>
            <a:r>
              <a:rPr lang="fr-LU" sz="2000" b="1" dirty="0" err="1" smtClean="0"/>
              <a:t>with</a:t>
            </a:r>
            <a:r>
              <a:rPr lang="fr-LU" sz="2000" b="1" dirty="0" smtClean="0"/>
              <a:t> 8 </a:t>
            </a:r>
            <a:r>
              <a:rPr lang="fr-LU" sz="2000" b="1" dirty="0" err="1" smtClean="0"/>
              <a:t>representatives</a:t>
            </a:r>
            <a:endParaRPr lang="fr-LU" sz="2000" b="1" dirty="0" smtClean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LU" sz="2000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LU" sz="2000" dirty="0" err="1" smtClean="0"/>
              <a:t>January</a:t>
            </a:r>
            <a:r>
              <a:rPr lang="fr-LU" sz="2000" dirty="0"/>
              <a:t> </a:t>
            </a:r>
            <a:r>
              <a:rPr lang="fr-LU" sz="2000" b="1" dirty="0" smtClean="0"/>
              <a:t>2016</a:t>
            </a:r>
            <a:r>
              <a:rPr lang="fr-LU" sz="2000" dirty="0" smtClean="0"/>
              <a:t>: Participants </a:t>
            </a:r>
            <a:r>
              <a:rPr lang="fr-LU" sz="2000" dirty="0" err="1" smtClean="0"/>
              <a:t>from</a:t>
            </a:r>
            <a:r>
              <a:rPr lang="fr-LU" sz="2000" dirty="0" smtClean="0"/>
              <a:t> </a:t>
            </a:r>
            <a:r>
              <a:rPr lang="fr-LU" sz="2000" b="1" dirty="0" smtClean="0"/>
              <a:t>23 </a:t>
            </a:r>
            <a:r>
              <a:rPr lang="fr-LU" sz="2000" b="1" dirty="0" err="1" smtClean="0"/>
              <a:t>European</a:t>
            </a:r>
            <a:r>
              <a:rPr lang="fr-LU" sz="2000" b="1" dirty="0" smtClean="0"/>
              <a:t> countries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LU" sz="20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LU" sz="20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LU" sz="2000" b="1" dirty="0" smtClean="0"/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LU" sz="2000" u="sng" dirty="0" smtClean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51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>
                <a:latin typeface="+mj-lt"/>
              </a:rPr>
              <a:pPr>
                <a:defRPr/>
              </a:pPr>
              <a:t>2</a:t>
            </a:fld>
            <a:endParaRPr lang="de-AT"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547664" y="54868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>
                <a:solidFill>
                  <a:srgbClr val="953D78"/>
                </a:solidFill>
                <a:latin typeface="+mj-lt"/>
              </a:rPr>
              <a:t>Research </a:t>
            </a:r>
            <a:r>
              <a:rPr lang="de-AT" sz="3200" b="1" dirty="0" err="1">
                <a:solidFill>
                  <a:srgbClr val="953D78"/>
                </a:solidFill>
                <a:latin typeface="+mj-lt"/>
              </a:rPr>
              <a:t>I</a:t>
            </a:r>
            <a:r>
              <a:rPr lang="de-AT" sz="3200" b="1" dirty="0" err="1" smtClean="0">
                <a:solidFill>
                  <a:srgbClr val="953D78"/>
                </a:solidFill>
                <a:latin typeface="+mj-lt"/>
              </a:rPr>
              <a:t>ntegrity</a:t>
            </a:r>
            <a:r>
              <a:rPr lang="de-AT" sz="3200" b="1" dirty="0" smtClean="0">
                <a:solidFill>
                  <a:srgbClr val="953D78"/>
                </a:solidFill>
                <a:latin typeface="+mj-lt"/>
              </a:rPr>
              <a:t> (RI)  - a global </a:t>
            </a:r>
            <a:r>
              <a:rPr lang="de-AT" sz="3200" b="1" dirty="0" err="1" smtClean="0">
                <a:solidFill>
                  <a:srgbClr val="953D78"/>
                </a:solidFill>
                <a:latin typeface="+mj-lt"/>
              </a:rPr>
              <a:t>issue</a:t>
            </a:r>
            <a:endParaRPr lang="de-AT" sz="3200" b="1" dirty="0">
              <a:solidFill>
                <a:srgbClr val="953D78"/>
              </a:solidFill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4031336"/>
            <a:ext cx="8740150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53D78"/>
                </a:solidFill>
                <a:latin typeface="+mn-lt"/>
              </a:rPr>
              <a:t>cultural, linguistic, </a:t>
            </a:r>
            <a:r>
              <a:rPr lang="en-US" sz="2400" b="1" dirty="0" smtClean="0">
                <a:solidFill>
                  <a:srgbClr val="953D78"/>
                </a:solidFill>
                <a:latin typeface="+mn-lt"/>
              </a:rPr>
              <a:t>political barriers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smtClean="0">
                <a:latin typeface="+mn-lt"/>
              </a:rPr>
              <a:t>RI: </a:t>
            </a:r>
            <a:r>
              <a:rPr lang="de-AT" sz="2400" b="1" dirty="0" smtClean="0">
                <a:solidFill>
                  <a:srgbClr val="953D78"/>
                </a:solidFill>
                <a:latin typeface="+mn-lt"/>
              </a:rPr>
              <a:t>Same </a:t>
            </a:r>
            <a:r>
              <a:rPr lang="de-AT" sz="2400" b="1" dirty="0" err="1">
                <a:solidFill>
                  <a:srgbClr val="953D78"/>
                </a:solidFill>
                <a:latin typeface="+mn-lt"/>
              </a:rPr>
              <a:t>understanding</a:t>
            </a:r>
            <a:r>
              <a:rPr lang="de-AT" sz="2400" b="1" dirty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400" dirty="0" err="1">
                <a:latin typeface="+mn-lt"/>
              </a:rPr>
              <a:t>of</a:t>
            </a:r>
            <a:r>
              <a:rPr lang="de-AT" sz="2400" dirty="0">
                <a:latin typeface="+mn-lt"/>
              </a:rPr>
              <a:t> </a:t>
            </a:r>
            <a:r>
              <a:rPr lang="de-AT" sz="2400" dirty="0" err="1">
                <a:latin typeface="+mn-lt"/>
              </a:rPr>
              <a:t>definitions</a:t>
            </a:r>
            <a:r>
              <a:rPr lang="de-AT" sz="2400" dirty="0">
                <a:latin typeface="+mn-lt"/>
              </a:rPr>
              <a:t>, </a:t>
            </a:r>
            <a:r>
              <a:rPr lang="de-AT" sz="2400" dirty="0" err="1">
                <a:latin typeface="+mn-lt"/>
              </a:rPr>
              <a:t>standards</a:t>
            </a:r>
            <a:r>
              <a:rPr lang="de-AT" sz="2400" dirty="0">
                <a:latin typeface="+mn-lt"/>
              </a:rPr>
              <a:t> </a:t>
            </a:r>
            <a:r>
              <a:rPr lang="de-AT" sz="2400" dirty="0" err="1">
                <a:latin typeface="+mn-lt"/>
              </a:rPr>
              <a:t>and</a:t>
            </a:r>
            <a:r>
              <a:rPr lang="de-AT" sz="2400" dirty="0">
                <a:latin typeface="+mn-lt"/>
              </a:rPr>
              <a:t> </a:t>
            </a:r>
            <a:r>
              <a:rPr lang="de-AT" sz="2400" dirty="0" err="1">
                <a:latin typeface="+mn-lt"/>
              </a:rPr>
              <a:t>procedures</a:t>
            </a:r>
            <a:r>
              <a:rPr lang="de-AT" sz="2400" dirty="0" smtClean="0">
                <a:latin typeface="+mn-lt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smtClean="0">
                <a:latin typeface="+mn-lt"/>
              </a:rPr>
              <a:t>RI: </a:t>
            </a:r>
            <a:r>
              <a:rPr lang="de-AT" sz="2400" b="1" dirty="0" smtClean="0">
                <a:solidFill>
                  <a:srgbClr val="953D78"/>
                </a:solidFill>
                <a:latin typeface="+mn-lt"/>
              </a:rPr>
              <a:t>Law</a:t>
            </a:r>
            <a:r>
              <a:rPr lang="de-AT" sz="2400" b="1" dirty="0">
                <a:solidFill>
                  <a:srgbClr val="953D78"/>
                </a:solidFill>
                <a:latin typeface="+mn-lt"/>
              </a:rPr>
              <a:t>?</a:t>
            </a:r>
            <a:r>
              <a:rPr lang="de-AT" sz="2400" b="1" dirty="0">
                <a:latin typeface="+mn-lt"/>
              </a:rPr>
              <a:t> </a:t>
            </a:r>
            <a:r>
              <a:rPr lang="de-AT" sz="2400" dirty="0" err="1" smtClean="0">
                <a:latin typeface="+mn-lt"/>
              </a:rPr>
              <a:t>No</a:t>
            </a:r>
            <a:r>
              <a:rPr lang="de-AT" sz="2400" dirty="0" smtClean="0">
                <a:latin typeface="+mn-lt"/>
              </a:rPr>
              <a:t> </a:t>
            </a:r>
            <a:r>
              <a:rPr lang="de-AT" sz="2400" dirty="0" err="1">
                <a:latin typeface="+mn-lt"/>
              </a:rPr>
              <a:t>law</a:t>
            </a:r>
            <a:r>
              <a:rPr lang="de-AT" sz="2400" dirty="0" smtClean="0">
                <a:latin typeface="+mn-lt"/>
              </a:rPr>
              <a:t>?</a:t>
            </a:r>
            <a:r>
              <a:rPr lang="de-AT" sz="2400" dirty="0">
                <a:latin typeface="+mn-lt"/>
              </a:rPr>
              <a:t> „Soft </a:t>
            </a:r>
            <a:r>
              <a:rPr lang="de-AT" sz="2400" dirty="0" err="1">
                <a:latin typeface="+mn-lt"/>
              </a:rPr>
              <a:t>law</a:t>
            </a:r>
            <a:r>
              <a:rPr lang="de-AT" sz="2400" dirty="0">
                <a:latin typeface="+mn-lt"/>
              </a:rPr>
              <a:t>“? </a:t>
            </a:r>
            <a:endParaRPr lang="de-AT" sz="24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smtClean="0">
                <a:latin typeface="+mn-lt"/>
              </a:rPr>
              <a:t>…</a:t>
            </a:r>
            <a:endParaRPr lang="de-AT" sz="2400" dirty="0">
              <a:latin typeface="+mn-lt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499992" y="1484784"/>
            <a:ext cx="3838295" cy="1008112"/>
            <a:chOff x="4499992" y="1700808"/>
            <a:chExt cx="3838295" cy="1008112"/>
          </a:xfrm>
        </p:grpSpPr>
        <p:sp>
          <p:nvSpPr>
            <p:cNvPr id="4" name="Ellipse 3"/>
            <p:cNvSpPr/>
            <p:nvPr/>
          </p:nvSpPr>
          <p:spPr>
            <a:xfrm>
              <a:off x="4499992" y="1700808"/>
              <a:ext cx="3838295" cy="10081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541087" y="1970256"/>
              <a:ext cx="377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>
                  <a:latin typeface="+mj-lt"/>
                </a:rPr>
                <a:t>Researcher </a:t>
              </a:r>
              <a:r>
                <a:rPr lang="de-AT" b="1" dirty="0" err="1">
                  <a:latin typeface="+mj-lt"/>
                </a:rPr>
                <a:t>moving</a:t>
              </a:r>
              <a:r>
                <a:rPr lang="de-AT" b="1" dirty="0">
                  <a:latin typeface="+mj-lt"/>
                </a:rPr>
                <a:t> </a:t>
              </a:r>
              <a:r>
                <a:rPr lang="de-AT" b="1" dirty="0" err="1" smtClean="0">
                  <a:latin typeface="+mj-lt"/>
                </a:rPr>
                <a:t>to</a:t>
              </a:r>
              <a:r>
                <a:rPr lang="de-AT" b="1" dirty="0" smtClean="0">
                  <a:latin typeface="+mj-lt"/>
                </a:rPr>
                <a:t> </a:t>
              </a:r>
              <a:r>
                <a:rPr lang="de-AT" b="1" dirty="0" err="1" smtClean="0">
                  <a:latin typeface="+mj-lt"/>
                </a:rPr>
                <a:t>other</a:t>
              </a:r>
              <a:r>
                <a:rPr lang="de-AT" b="1" dirty="0" smtClean="0">
                  <a:latin typeface="+mj-lt"/>
                </a:rPr>
                <a:t> countries</a:t>
              </a:r>
              <a:endParaRPr lang="de-AT" b="1" dirty="0">
                <a:latin typeface="+mj-lt"/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827584" y="1484784"/>
            <a:ext cx="2802875" cy="936104"/>
            <a:chOff x="827584" y="1700808"/>
            <a:chExt cx="2802875" cy="936104"/>
          </a:xfrm>
        </p:grpSpPr>
        <p:sp>
          <p:nvSpPr>
            <p:cNvPr id="3" name="Ellipse 2"/>
            <p:cNvSpPr/>
            <p:nvPr/>
          </p:nvSpPr>
          <p:spPr>
            <a:xfrm>
              <a:off x="827584" y="1700808"/>
              <a:ext cx="2802875" cy="93610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899592" y="1970256"/>
              <a:ext cx="2634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International </a:t>
              </a:r>
              <a:r>
                <a:rPr lang="en-US" b="1" dirty="0" smtClean="0">
                  <a:latin typeface="+mj-lt"/>
                </a:rPr>
                <a:t>cooperation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137276" y="2708920"/>
            <a:ext cx="2658860" cy="1080120"/>
            <a:chOff x="899592" y="2708920"/>
            <a:chExt cx="2658860" cy="1080120"/>
          </a:xfrm>
        </p:grpSpPr>
        <p:sp>
          <p:nvSpPr>
            <p:cNvPr id="5" name="Ellipse 4"/>
            <p:cNvSpPr/>
            <p:nvPr/>
          </p:nvSpPr>
          <p:spPr>
            <a:xfrm>
              <a:off x="899592" y="2708920"/>
              <a:ext cx="2658860" cy="10801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063776" y="2924944"/>
              <a:ext cx="23114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 smtClean="0">
                  <a:latin typeface="+mn-lt"/>
                </a:rPr>
                <a:t>international </a:t>
              </a:r>
              <a:r>
                <a:rPr lang="de-AT" b="1" dirty="0" err="1" smtClean="0">
                  <a:latin typeface="+mn-lt"/>
                </a:rPr>
                <a:t>campus</a:t>
              </a:r>
              <a:r>
                <a:rPr lang="de-AT" b="1" dirty="0" smtClean="0">
                  <a:latin typeface="+mn-lt"/>
                </a:rPr>
                <a:t>/</a:t>
              </a:r>
            </a:p>
            <a:p>
              <a:pPr algn="ctr"/>
              <a:r>
                <a:rPr lang="de-AT" b="1" dirty="0" err="1" smtClean="0">
                  <a:latin typeface="+mn-lt"/>
                </a:rPr>
                <a:t>PhD</a:t>
              </a:r>
              <a:r>
                <a:rPr lang="de-AT" b="1" dirty="0" smtClean="0">
                  <a:latin typeface="+mn-lt"/>
                </a:rPr>
                <a:t> </a:t>
              </a:r>
              <a:r>
                <a:rPr lang="de-AT" b="1" dirty="0" err="1" smtClean="0">
                  <a:latin typeface="+mn-lt"/>
                </a:rPr>
                <a:t>programmes</a:t>
              </a:r>
              <a:endParaRPr lang="de-AT" b="1" dirty="0">
                <a:latin typeface="+mn-lt"/>
              </a:endParaRPr>
            </a:p>
          </p:txBody>
        </p:sp>
      </p:grp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87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61350" cy="1039812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953D78"/>
                </a:solidFill>
              </a:rPr>
              <a:t>ENRIO Members</a:t>
            </a:r>
            <a:endParaRPr lang="fr-LU" sz="3200" b="1" dirty="0" smtClean="0">
              <a:solidFill>
                <a:srgbClr val="953D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07413" cy="4525963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fr-LU" sz="2400" b="1" dirty="0" err="1" smtClean="0">
                <a:solidFill>
                  <a:srgbClr val="953D78"/>
                </a:solidFill>
              </a:rPr>
              <a:t>Members</a:t>
            </a:r>
            <a:r>
              <a:rPr lang="fr-LU" sz="2400" b="1" dirty="0" smtClean="0">
                <a:solidFill>
                  <a:srgbClr val="953D78"/>
                </a:solidFill>
              </a:rPr>
              <a:t> </a:t>
            </a:r>
            <a:r>
              <a:rPr lang="fr-LU" sz="2400" b="1" dirty="0" err="1" smtClean="0">
                <a:solidFill>
                  <a:srgbClr val="953D78"/>
                </a:solidFill>
              </a:rPr>
              <a:t>belong</a:t>
            </a:r>
            <a:r>
              <a:rPr lang="fr-LU" sz="2400" b="1" dirty="0" smtClean="0">
                <a:solidFill>
                  <a:srgbClr val="953D78"/>
                </a:solidFill>
              </a:rPr>
              <a:t> to:</a:t>
            </a:r>
          </a:p>
          <a:p>
            <a:pPr marL="571500" indent="-457200" algn="just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fr-LU" sz="1000" u="sng" dirty="0"/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2000" dirty="0" smtClean="0"/>
              <a:t>national organisations responsible for </a:t>
            </a:r>
            <a:r>
              <a:rPr lang="en-GB" sz="2000" b="1" dirty="0" smtClean="0"/>
              <a:t>investigation and/or oversight of allegations of research misconduct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fr-LU" sz="1100" dirty="0"/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de-AT" sz="2000" dirty="0" err="1" smtClean="0"/>
              <a:t>organisations</a:t>
            </a:r>
            <a:r>
              <a:rPr lang="de-AT" sz="2000" dirty="0" smtClean="0"/>
              <a:t> </a:t>
            </a:r>
            <a:r>
              <a:rPr lang="de-AT" sz="2000" dirty="0" err="1" smtClean="0"/>
              <a:t>providing</a:t>
            </a:r>
            <a:r>
              <a:rPr lang="de-AT" sz="2000" dirty="0" smtClean="0"/>
              <a:t> </a:t>
            </a:r>
            <a:r>
              <a:rPr lang="de-AT" sz="2000" b="1" dirty="0" err="1" smtClean="0"/>
              <a:t>funding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for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research</a:t>
            </a:r>
            <a:r>
              <a:rPr lang="de-AT" sz="2000" b="1" dirty="0" smtClean="0"/>
              <a:t> </a:t>
            </a:r>
            <a:r>
              <a:rPr lang="de-AT" sz="2000" dirty="0" smtClean="0"/>
              <a:t>(</a:t>
            </a:r>
            <a:r>
              <a:rPr lang="de-AT" sz="2000" dirty="0" err="1" smtClean="0"/>
              <a:t>if</a:t>
            </a:r>
            <a:r>
              <a:rPr lang="de-AT" sz="2000" dirty="0" smtClean="0"/>
              <a:t> </a:t>
            </a:r>
            <a:r>
              <a:rPr lang="de-AT" sz="2000" dirty="0" err="1" smtClean="0"/>
              <a:t>there</a:t>
            </a:r>
            <a:r>
              <a:rPr lang="de-AT" sz="2000" dirty="0" smtClean="0"/>
              <a:t> </a:t>
            </a:r>
            <a:r>
              <a:rPr lang="de-AT" sz="2000" dirty="0" err="1" smtClean="0"/>
              <a:t>are</a:t>
            </a:r>
            <a:r>
              <a:rPr lang="de-AT" sz="2000" dirty="0" smtClean="0"/>
              <a:t> </a:t>
            </a:r>
            <a:r>
              <a:rPr lang="de-AT" sz="2000" dirty="0" err="1" smtClean="0"/>
              <a:t>no</a:t>
            </a:r>
            <a:r>
              <a:rPr lang="de-AT" sz="2000" dirty="0" smtClean="0"/>
              <a:t> </a:t>
            </a:r>
            <a:r>
              <a:rPr lang="de-AT" sz="2000" dirty="0" err="1" smtClean="0"/>
              <a:t>organisations</a:t>
            </a:r>
            <a:r>
              <a:rPr lang="de-AT" sz="2000" dirty="0" smtClean="0"/>
              <a:t> </a:t>
            </a:r>
            <a:r>
              <a:rPr lang="de-AT" sz="2000" dirty="0" err="1" smtClean="0"/>
              <a:t>as</a:t>
            </a:r>
            <a:r>
              <a:rPr lang="de-AT" sz="2000" dirty="0" smtClean="0"/>
              <a:t> </a:t>
            </a:r>
            <a:r>
              <a:rPr lang="de-AT" sz="2000" dirty="0" err="1" smtClean="0"/>
              <a:t>mentioned</a:t>
            </a:r>
            <a:r>
              <a:rPr lang="de-AT" sz="2000" dirty="0" smtClean="0"/>
              <a:t> in a)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de-AT" sz="1100" dirty="0" smtClean="0"/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2000" b="1" dirty="0" smtClean="0"/>
              <a:t>Academies </a:t>
            </a:r>
            <a:r>
              <a:rPr lang="en-GB" sz="2000" b="1" dirty="0"/>
              <a:t>and other learned societies or the like with a special interest in promoting research integrity</a:t>
            </a:r>
            <a:r>
              <a:rPr lang="en-GB" sz="2000" dirty="0"/>
              <a:t> </a:t>
            </a:r>
            <a:r>
              <a:rPr lang="en-GB" sz="1800" dirty="0"/>
              <a:t>e.g. by promoting training and education and/or establishing rules or structures for the investigation of allegations as mentioned under </a:t>
            </a:r>
            <a:r>
              <a:rPr lang="en-GB" sz="1800" i="1" dirty="0" smtClean="0"/>
              <a:t>a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GB" sz="1100" dirty="0"/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2000" b="1" dirty="0" smtClean="0"/>
              <a:t>Other </a:t>
            </a:r>
            <a:r>
              <a:rPr lang="en-GB" sz="2000" b="1" dirty="0"/>
              <a:t>relevant bodies or groups that support the goal of ENRIO but are not included in 2a - 2 c. </a:t>
            </a:r>
            <a:endParaRPr lang="fr-LU" sz="2000" dirty="0"/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53696-4EE8-4DA9-B263-BCDCE63650EE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188640"/>
            <a:ext cx="9144000" cy="612067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rgbClr val="953D78"/>
                </a:solidFill>
              </a:rPr>
              <a:t>ENRIO: Members 2016</a:t>
            </a:r>
            <a:endParaRPr lang="de-DE" sz="3200" b="1" dirty="0">
              <a:solidFill>
                <a:srgbClr val="953D78"/>
              </a:solidFill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-35777" y="842808"/>
            <a:ext cx="5480722" cy="6015192"/>
            <a:chOff x="-35777" y="842808"/>
            <a:chExt cx="5480722" cy="6015192"/>
          </a:xfrm>
        </p:grpSpPr>
        <p:pic>
          <p:nvPicPr>
            <p:cNvPr id="39" name="Grafik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10"/>
            <a:stretch/>
          </p:blipFill>
          <p:spPr>
            <a:xfrm>
              <a:off x="1" y="842808"/>
              <a:ext cx="5444944" cy="6015192"/>
            </a:xfrm>
            <a:prstGeom prst="rect">
              <a:avLst/>
            </a:prstGeom>
          </p:spPr>
        </p:pic>
        <p:sp>
          <p:nvSpPr>
            <p:cNvPr id="40" name="Textfeld 4"/>
            <p:cNvSpPr txBox="1">
              <a:spLocks noChangeArrowheads="1"/>
            </p:cNvSpPr>
            <p:nvPr/>
          </p:nvSpPr>
          <p:spPr bwMode="auto">
            <a:xfrm>
              <a:off x="-35777" y="842808"/>
              <a:ext cx="11594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800" dirty="0" smtClean="0">
                  <a:solidFill>
                    <a:schemeClr val="bg1"/>
                  </a:solidFill>
                </a:rPr>
                <a:t>05/2015 </a:t>
              </a:r>
              <a:r>
                <a:rPr lang="de-DE" sz="800" dirty="0" err="1" smtClean="0">
                  <a:solidFill>
                    <a:schemeClr val="bg1"/>
                  </a:solidFill>
                </a:rPr>
                <a:t>by</a:t>
              </a:r>
              <a:r>
                <a:rPr lang="de-DE" sz="800" dirty="0" smtClean="0">
                  <a:solidFill>
                    <a:schemeClr val="bg1"/>
                  </a:solidFill>
                </a:rPr>
                <a:t> </a:t>
              </a:r>
              <a:r>
                <a:rPr lang="de-DE" sz="800" dirty="0" err="1">
                  <a:solidFill>
                    <a:schemeClr val="bg1"/>
                  </a:solidFill>
                </a:rPr>
                <a:t>OeAWI</a:t>
              </a:r>
              <a:endParaRPr lang="de-DE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251520" y="782886"/>
            <a:ext cx="7673279" cy="5401924"/>
            <a:chOff x="251520" y="1065402"/>
            <a:chExt cx="7673279" cy="5401924"/>
          </a:xfrm>
        </p:grpSpPr>
        <p:sp>
          <p:nvSpPr>
            <p:cNvPr id="42" name="Textfeld 41"/>
            <p:cNvSpPr txBox="1"/>
            <p:nvPr/>
          </p:nvSpPr>
          <p:spPr>
            <a:xfrm>
              <a:off x="4385842" y="2703984"/>
              <a:ext cx="6902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 err="1" smtClean="0"/>
                <a:t>ETAg</a:t>
              </a:r>
              <a:endParaRPr lang="de-DE" sz="800" b="1" dirty="0" smtClean="0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316966" y="1065402"/>
              <a:ext cx="1607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latin typeface="+mj-lt"/>
                </a:rPr>
                <a:t>Member</a:t>
              </a:r>
              <a:endParaRPr lang="de-DE" sz="1600" b="1" dirty="0">
                <a:latin typeface="+mj-lt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6325366" y="1332588"/>
              <a:ext cx="1342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latin typeface="+mj-lt"/>
                </a:rPr>
                <a:t>Observer</a:t>
              </a:r>
              <a:endParaRPr lang="de-DE" sz="1600" b="1" dirty="0">
                <a:latin typeface="+mj-lt"/>
              </a:endParaRPr>
            </a:p>
          </p:txBody>
        </p:sp>
        <p:grpSp>
          <p:nvGrpSpPr>
            <p:cNvPr id="45" name="Gruppieren 44"/>
            <p:cNvGrpSpPr/>
            <p:nvPr/>
          </p:nvGrpSpPr>
          <p:grpSpPr>
            <a:xfrm>
              <a:off x="251520" y="1988840"/>
              <a:ext cx="4854599" cy="4478486"/>
              <a:chOff x="251520" y="1988840"/>
              <a:chExt cx="4854599" cy="4478486"/>
            </a:xfrm>
          </p:grpSpPr>
          <p:sp>
            <p:nvSpPr>
              <p:cNvPr id="46" name="Textfeld 45"/>
              <p:cNvSpPr txBox="1"/>
              <p:nvPr/>
            </p:nvSpPr>
            <p:spPr>
              <a:xfrm>
                <a:off x="3131840" y="2708920"/>
                <a:ext cx="72008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 </a:t>
                </a:r>
                <a:endParaRPr lang="de-DE" sz="800" b="1" dirty="0"/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3131840" y="2492896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00" b="1" dirty="0" smtClean="0"/>
                  <a:t>CEPN</a:t>
                </a:r>
              </a:p>
              <a:p>
                <a:pPr algn="ctr"/>
                <a:endParaRPr lang="de-DE" sz="800" b="1" dirty="0"/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3381401" y="4792216"/>
                <a:ext cx="6145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err="1" smtClean="0"/>
                  <a:t>OeAWI</a:t>
                </a:r>
                <a:endParaRPr lang="de-DE" sz="800" b="1" dirty="0"/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1907704" y="4195827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700" b="1" dirty="0" smtClean="0"/>
                  <a:t>VCWI</a:t>
                </a:r>
              </a:p>
              <a:p>
                <a:r>
                  <a:rPr lang="de-DE" sz="700" b="1" dirty="0" smtClean="0"/>
                  <a:t>               </a:t>
                </a:r>
                <a:endParaRPr lang="de-DE" sz="700" b="1" dirty="0"/>
              </a:p>
            </p:txBody>
          </p:sp>
          <p:sp>
            <p:nvSpPr>
              <p:cNvPr id="50" name="Textfeld 49"/>
              <p:cNvSpPr txBox="1"/>
              <p:nvPr/>
            </p:nvSpPr>
            <p:spPr>
              <a:xfrm>
                <a:off x="3635896" y="5152256"/>
                <a:ext cx="72008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dirty="0" smtClean="0"/>
                  <a:t>  </a:t>
                </a:r>
                <a:r>
                  <a:rPr lang="de-DE" sz="800" b="1" dirty="0" smtClean="0"/>
                  <a:t>CESHE</a:t>
                </a:r>
                <a:endParaRPr lang="de-DE" sz="800" b="1" dirty="0"/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2708181" y="3208040"/>
                <a:ext cx="5760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  </a:t>
                </a:r>
                <a:r>
                  <a:rPr lang="de-DE" sz="700" b="1" dirty="0" smtClean="0"/>
                  <a:t>DCSD</a:t>
                </a:r>
                <a:endParaRPr lang="de-DE" sz="800" b="1" dirty="0"/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4283968" y="1988840"/>
                <a:ext cx="5760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TENK</a:t>
                </a:r>
                <a:endParaRPr lang="de-DE" sz="800" b="1" dirty="0"/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1691680" y="4616842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CNRS</a:t>
                </a:r>
              </a:p>
              <a:p>
                <a:r>
                  <a:rPr lang="de-DE" sz="800" b="1" dirty="0" smtClean="0"/>
                  <a:t>INSERM</a:t>
                </a:r>
                <a:endParaRPr lang="de-DE" sz="800" b="1" dirty="0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2483768" y="4144144"/>
                <a:ext cx="95533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OMBUDSMAN</a:t>
                </a:r>
                <a:endParaRPr lang="de-DE" sz="800" b="1" dirty="0"/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899592" y="3444970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HRB</a:t>
                </a:r>
              </a:p>
              <a:p>
                <a:r>
                  <a:rPr lang="de-DE" sz="800" b="1" dirty="0" smtClean="0"/>
                  <a:t>RIA</a:t>
                </a:r>
                <a:endParaRPr lang="de-DE" sz="800" b="1" dirty="0"/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2843808" y="5373216"/>
                <a:ext cx="5952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CNR</a:t>
                </a:r>
                <a:endParaRPr lang="de-DE" sz="800" b="1" dirty="0"/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2322974" y="4375557"/>
                <a:ext cx="64807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700" b="1" dirty="0" smtClean="0"/>
                  <a:t>FNR</a:t>
                </a:r>
                <a:endParaRPr lang="de-DE" sz="700" b="1" dirty="0"/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2043720" y="3928120"/>
                <a:ext cx="8000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       LOWI</a:t>
                </a:r>
                <a:endParaRPr lang="de-DE" sz="800" b="1" dirty="0"/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2483768" y="2349460"/>
                <a:ext cx="86409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       ETIKKOM</a:t>
                </a:r>
                <a:endParaRPr lang="de-DE" sz="800" b="1" dirty="0"/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3923928" y="3856112"/>
                <a:ext cx="7920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PAN</a:t>
                </a:r>
                <a:endParaRPr lang="de-DE" sz="800" b="1" dirty="0"/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3851920" y="4576192"/>
                <a:ext cx="7920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   SRDA</a:t>
                </a:r>
                <a:endParaRPr lang="de-DE" sz="800" b="1" dirty="0"/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563250" y="5732676"/>
                <a:ext cx="82009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   CSIC</a:t>
                </a:r>
                <a:endParaRPr lang="de-DE" sz="800" b="1" dirty="0"/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2511772" y="4936232"/>
                <a:ext cx="5480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SA</a:t>
                </a:r>
                <a:endParaRPr lang="de-DE" sz="800" b="1" dirty="0"/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1267632" y="3784104"/>
                <a:ext cx="85609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       UKRIO</a:t>
                </a:r>
                <a:endParaRPr lang="de-DE" sz="800" b="1" dirty="0"/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2857152" y="3784104"/>
                <a:ext cx="41870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b="1" dirty="0" err="1" smtClean="0"/>
                  <a:t>SciInt</a:t>
                </a:r>
                <a:endParaRPr lang="de-DE" sz="800" b="1" dirty="0"/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251520" y="5717548"/>
                <a:ext cx="648072" cy="23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FCT</a:t>
                </a:r>
                <a:endParaRPr lang="de-AT" sz="800" b="1" dirty="0"/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3419872" y="4360168"/>
                <a:ext cx="7920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AV CR</a:t>
                </a:r>
                <a:endParaRPr lang="de-DE" sz="800" b="1" dirty="0"/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3400637" y="5080248"/>
                <a:ext cx="5952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CWS</a:t>
                </a:r>
                <a:endParaRPr lang="de-DE" sz="800" b="1" dirty="0"/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4510820" y="6015772"/>
                <a:ext cx="59529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600" b="1" dirty="0" err="1" smtClean="0"/>
                  <a:t>EARTHnet</a:t>
                </a:r>
                <a:endParaRPr lang="de-DE" sz="600" b="1" dirty="0"/>
              </a:p>
            </p:txBody>
          </p:sp>
          <p:sp>
            <p:nvSpPr>
              <p:cNvPr id="70" name="Textfeld 69"/>
              <p:cNvSpPr txBox="1"/>
              <p:nvPr/>
            </p:nvSpPr>
            <p:spPr>
              <a:xfrm>
                <a:off x="4480757" y="6295331"/>
                <a:ext cx="595299" cy="17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600" b="1" dirty="0" smtClean="0"/>
                  <a:t>RCR-</a:t>
                </a:r>
                <a:r>
                  <a:rPr lang="de-DE" sz="600" b="1" dirty="0" err="1" smtClean="0"/>
                  <a:t>Greece</a:t>
                </a:r>
                <a:endParaRPr lang="de-DE" sz="600" b="1" dirty="0"/>
              </a:p>
            </p:txBody>
          </p:sp>
        </p:grpSp>
      </p:grpSp>
      <p:grpSp>
        <p:nvGrpSpPr>
          <p:cNvPr id="71" name="Gruppieren 70"/>
          <p:cNvGrpSpPr/>
          <p:nvPr/>
        </p:nvGrpSpPr>
        <p:grpSpPr>
          <a:xfrm>
            <a:off x="5097694" y="822766"/>
            <a:ext cx="4182431" cy="6417141"/>
            <a:chOff x="5070089" y="-27384"/>
            <a:chExt cx="4182431" cy="6417141"/>
          </a:xfrm>
        </p:grpSpPr>
        <p:sp>
          <p:nvSpPr>
            <p:cNvPr id="72" name="Textfeld 71"/>
            <p:cNvSpPr txBox="1"/>
            <p:nvPr/>
          </p:nvSpPr>
          <p:spPr>
            <a:xfrm>
              <a:off x="5070089" y="-27384"/>
              <a:ext cx="4182431" cy="64171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000" b="1" dirty="0" smtClean="0">
                  <a:solidFill>
                    <a:srgbClr val="7030A0"/>
                  </a:solidFill>
                </a:rPr>
                <a:t>	</a:t>
              </a:r>
            </a:p>
            <a:p>
              <a:r>
                <a:rPr lang="de-DE" sz="1000" b="1" dirty="0" smtClean="0">
                  <a:solidFill>
                    <a:schemeClr val="bg1">
                      <a:lumMod val="65000"/>
                    </a:schemeClr>
                  </a:solidFill>
                </a:rPr>
                <a:t>	</a:t>
              </a:r>
              <a:r>
                <a:rPr lang="de-DE" sz="1000" b="1" dirty="0" smtClean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</a:t>
              </a:r>
              <a:r>
                <a:rPr lang="de-DE" sz="1600" b="1" dirty="0" smtClean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</a:t>
              </a:r>
              <a:r>
                <a:rPr lang="de-DE" sz="1000" b="1" dirty="0" smtClean="0">
                  <a:solidFill>
                    <a:schemeClr val="bg1">
                      <a:lumMod val="50000"/>
                    </a:schemeClr>
                  </a:solidFill>
                </a:rPr>
                <a:t/>
              </a:r>
              <a:br>
                <a:rPr lang="de-DE" sz="1000" b="1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de-DE" sz="1000" b="1" dirty="0" smtClean="0">
                  <a:solidFill>
                    <a:schemeClr val="bg1">
                      <a:lumMod val="50000"/>
                    </a:schemeClr>
                  </a:solidFill>
                </a:rPr>
                <a:t>	 </a:t>
              </a:r>
              <a:r>
                <a:rPr lang="de-DE" b="1" dirty="0" smtClean="0">
                  <a:solidFill>
                    <a:srgbClr val="F7B3CD"/>
                  </a:solidFill>
                  <a:sym typeface="Wingdings"/>
                </a:rPr>
                <a:t> </a:t>
              </a:r>
              <a:endParaRPr lang="de-DE" sz="1000" dirty="0"/>
            </a:p>
            <a:p>
              <a:endParaRPr lang="de-DE" sz="900" dirty="0" smtClean="0"/>
            </a:p>
            <a:p>
              <a:endParaRPr lang="de-DE" sz="900" dirty="0"/>
            </a:p>
            <a:p>
              <a:r>
                <a:rPr lang="de-DE" sz="900" dirty="0" smtClean="0"/>
                <a:t>	</a:t>
              </a:r>
              <a:r>
                <a:rPr lang="de-DE" sz="1600" b="1" dirty="0" smtClean="0">
                  <a:latin typeface="+mj-lt"/>
                </a:rPr>
                <a:t>ABBREVIATIONS</a:t>
              </a:r>
            </a:p>
            <a:p>
              <a:endParaRPr lang="de-DE" sz="900" dirty="0" smtClean="0"/>
            </a:p>
            <a:p>
              <a:r>
                <a:rPr lang="de-DE" sz="900" b="1" dirty="0" smtClean="0"/>
                <a:t>Austria</a:t>
              </a:r>
              <a:r>
                <a:rPr lang="de-DE" sz="900" dirty="0" smtClean="0"/>
                <a:t>	</a:t>
              </a:r>
              <a:r>
                <a:rPr lang="de-DE" sz="900" dirty="0" err="1" smtClean="0"/>
                <a:t>OeAWI</a:t>
              </a:r>
              <a:r>
                <a:rPr lang="de-DE" sz="900" dirty="0" smtClean="0"/>
                <a:t> Austrian Agency </a:t>
              </a:r>
              <a:r>
                <a:rPr lang="de-DE" sz="900" dirty="0" err="1" smtClean="0"/>
                <a:t>for</a:t>
              </a:r>
              <a:r>
                <a:rPr lang="de-DE" sz="900" dirty="0" smtClean="0"/>
                <a:t> Research </a:t>
              </a:r>
              <a:r>
                <a:rPr lang="de-DE" sz="900" dirty="0" err="1" smtClean="0"/>
                <a:t>Integrity</a:t>
              </a:r>
              <a:endParaRPr lang="de-DE" sz="900" dirty="0" smtClean="0"/>
            </a:p>
            <a:p>
              <a:r>
                <a:rPr lang="de-DE" sz="900" b="1" dirty="0" err="1" smtClean="0"/>
                <a:t>Belgium</a:t>
              </a:r>
              <a:r>
                <a:rPr lang="de-DE" sz="900" dirty="0" smtClean="0"/>
                <a:t>	VCWI </a:t>
              </a:r>
              <a:r>
                <a:rPr lang="de-DE" sz="900" dirty="0" err="1" smtClean="0"/>
                <a:t>Flemish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Commission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for</a:t>
              </a:r>
              <a:r>
                <a:rPr lang="de-DE" sz="900" dirty="0" smtClean="0"/>
                <a:t> Research </a:t>
              </a:r>
              <a:r>
                <a:rPr lang="de-DE" sz="900" dirty="0" err="1" smtClean="0"/>
                <a:t>Integrity</a:t>
              </a:r>
              <a:endParaRPr lang="de-DE" sz="900" dirty="0" smtClean="0"/>
            </a:p>
            <a:p>
              <a:r>
                <a:rPr lang="de-DE" sz="900" b="1" dirty="0" err="1" smtClean="0"/>
                <a:t>Croatia</a:t>
              </a:r>
              <a:r>
                <a:rPr lang="de-DE" sz="900" dirty="0" smtClean="0"/>
                <a:t>	CESHE </a:t>
              </a:r>
              <a:r>
                <a:rPr lang="de-DE" sz="900" dirty="0" err="1" smtClean="0"/>
                <a:t>Croatian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Committee</a:t>
              </a:r>
              <a:r>
                <a:rPr lang="de-DE" sz="900" dirty="0" smtClean="0"/>
                <a:t> on </a:t>
              </a:r>
              <a:r>
                <a:rPr lang="de-DE" sz="900" dirty="0" err="1" smtClean="0"/>
                <a:t>Ethics</a:t>
              </a:r>
              <a:r>
                <a:rPr lang="de-DE" sz="900" dirty="0" smtClean="0"/>
                <a:t> in Science </a:t>
              </a:r>
              <a:r>
                <a:rPr lang="de-DE" sz="900" dirty="0" err="1" smtClean="0"/>
                <a:t>and</a:t>
              </a:r>
              <a:r>
                <a:rPr lang="de-DE" sz="900" dirty="0" smtClean="0"/>
                <a:t> 	Higher Education </a:t>
              </a:r>
            </a:p>
            <a:p>
              <a:r>
                <a:rPr lang="de-DE" sz="900" b="1" dirty="0" smtClean="0"/>
                <a:t>Czech </a:t>
              </a:r>
              <a:r>
                <a:rPr lang="de-DE" sz="900" b="1" dirty="0" err="1" smtClean="0"/>
                <a:t>Republic</a:t>
              </a:r>
              <a:r>
                <a:rPr lang="de-DE" sz="900" dirty="0" smtClean="0"/>
                <a:t>	</a:t>
              </a:r>
              <a:r>
                <a:rPr lang="en-US" sz="900" dirty="0"/>
                <a:t>Academy of Sciences of the Czech </a:t>
              </a:r>
              <a:r>
                <a:rPr lang="en-US" sz="900" dirty="0" smtClean="0"/>
                <a:t>Republic</a:t>
              </a:r>
              <a:endParaRPr lang="de-DE" sz="900" dirty="0" smtClean="0"/>
            </a:p>
            <a:p>
              <a:r>
                <a:rPr lang="de-DE" sz="900" b="1" dirty="0" err="1" smtClean="0"/>
                <a:t>Denmark</a:t>
              </a:r>
              <a:r>
                <a:rPr lang="de-DE" sz="900" dirty="0" smtClean="0"/>
                <a:t>	DCSD </a:t>
              </a:r>
              <a:r>
                <a:rPr lang="de-DE" sz="900" dirty="0" err="1" smtClean="0"/>
                <a:t>Danish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Committees</a:t>
              </a:r>
              <a:r>
                <a:rPr lang="de-DE" sz="900" dirty="0" smtClean="0"/>
                <a:t> on Scientific </a:t>
              </a:r>
              <a:r>
                <a:rPr lang="de-DE" sz="900" dirty="0" err="1" smtClean="0"/>
                <a:t>Dishonesty</a:t>
              </a:r>
              <a:endParaRPr lang="de-DE" sz="900" dirty="0" smtClean="0"/>
            </a:p>
            <a:p>
              <a:r>
                <a:rPr lang="de-DE" sz="900" b="1" dirty="0" smtClean="0"/>
                <a:t>Estonia	</a:t>
              </a:r>
              <a:r>
                <a:rPr lang="de-DE" sz="900" dirty="0" err="1" smtClean="0"/>
                <a:t>ETAg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Estonian</a:t>
              </a:r>
              <a:r>
                <a:rPr lang="de-DE" sz="900" dirty="0" smtClean="0"/>
                <a:t> Research Council</a:t>
              </a:r>
            </a:p>
            <a:p>
              <a:r>
                <a:rPr lang="de-DE" sz="900" b="1" dirty="0" err="1" smtClean="0"/>
                <a:t>Finland</a:t>
              </a:r>
              <a:r>
                <a:rPr lang="de-DE" sz="900" dirty="0" smtClean="0"/>
                <a:t>	TENK </a:t>
              </a:r>
              <a:r>
                <a:rPr lang="de-DE" sz="900" dirty="0" err="1" smtClean="0"/>
                <a:t>Finnish</a:t>
              </a:r>
              <a:r>
                <a:rPr lang="de-DE" sz="900" dirty="0" smtClean="0"/>
                <a:t> Advisory Board on Research </a:t>
              </a:r>
              <a:r>
                <a:rPr lang="de-DE" sz="900" dirty="0" err="1" smtClean="0"/>
                <a:t>Integrity</a:t>
              </a:r>
              <a:endParaRPr lang="de-DE" sz="900" dirty="0" smtClean="0"/>
            </a:p>
            <a:p>
              <a:r>
                <a:rPr lang="de-DE" sz="900" b="1" dirty="0" smtClean="0"/>
                <a:t>France</a:t>
              </a:r>
              <a:r>
                <a:rPr lang="de-DE" sz="900" dirty="0" smtClean="0"/>
                <a:t>	CNRS </a:t>
              </a:r>
              <a:r>
                <a:rPr lang="de-DE" sz="900" dirty="0" err="1" smtClean="0"/>
                <a:t>Centre</a:t>
              </a:r>
              <a:r>
                <a:rPr lang="de-DE" sz="900" dirty="0" smtClean="0"/>
                <a:t> national de la </a:t>
              </a:r>
              <a:r>
                <a:rPr lang="de-DE" sz="900" dirty="0" err="1" smtClean="0"/>
                <a:t>recherche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scientifique</a:t>
              </a:r>
              <a:endParaRPr lang="de-DE" sz="900" dirty="0" smtClean="0"/>
            </a:p>
            <a:p>
              <a:r>
                <a:rPr lang="de-DE" sz="900" dirty="0" smtClean="0"/>
                <a:t>	INSERM Institut national de la </a:t>
              </a:r>
              <a:r>
                <a:rPr lang="de-DE" sz="900" dirty="0" err="1" smtClean="0"/>
                <a:t>santé</a:t>
              </a:r>
              <a:r>
                <a:rPr lang="de-DE" sz="900" dirty="0" smtClean="0"/>
                <a:t> et de la </a:t>
              </a:r>
              <a:r>
                <a:rPr lang="de-DE" sz="900" dirty="0" err="1" smtClean="0"/>
                <a:t>recherche</a:t>
              </a:r>
              <a:r>
                <a:rPr lang="de-DE" sz="900" dirty="0" smtClean="0"/>
                <a:t> 	</a:t>
              </a:r>
              <a:r>
                <a:rPr lang="de-DE" sz="900" dirty="0" err="1" smtClean="0"/>
                <a:t>médicale</a:t>
              </a:r>
              <a:endParaRPr lang="de-DE" sz="900" dirty="0" smtClean="0"/>
            </a:p>
            <a:p>
              <a:r>
                <a:rPr lang="de-DE" sz="900" b="1" dirty="0" smtClean="0"/>
                <a:t>Germany</a:t>
              </a:r>
              <a:r>
                <a:rPr lang="de-DE" sz="900" dirty="0" smtClean="0"/>
                <a:t>	OMBUDSMAN </a:t>
              </a:r>
              <a:r>
                <a:rPr lang="de-DE" sz="900" dirty="0" err="1" smtClean="0"/>
                <a:t>Ombudsman</a:t>
              </a:r>
              <a:r>
                <a:rPr lang="de-DE" sz="900" dirty="0" smtClean="0"/>
                <a:t> für die Wissenschaft</a:t>
              </a:r>
            </a:p>
            <a:p>
              <a:r>
                <a:rPr lang="de-DE" sz="900" dirty="0" smtClean="0"/>
                <a:t>	</a:t>
              </a:r>
              <a:r>
                <a:rPr lang="de-DE" sz="900" dirty="0" err="1" smtClean="0"/>
                <a:t>SciInt</a:t>
              </a:r>
              <a:r>
                <a:rPr lang="de-DE" sz="900" dirty="0" smtClean="0"/>
                <a:t> Scientificintegrity.de</a:t>
              </a:r>
            </a:p>
            <a:p>
              <a:r>
                <a:rPr lang="de-DE" sz="900" b="1" dirty="0" err="1" smtClean="0"/>
                <a:t>Greece</a:t>
              </a:r>
              <a:r>
                <a:rPr lang="de-DE" sz="900" dirty="0" smtClean="0"/>
                <a:t>	</a:t>
              </a:r>
              <a:r>
                <a:rPr lang="de-DE" sz="900" dirty="0" err="1"/>
                <a:t>EARTHnet</a:t>
              </a:r>
              <a:endParaRPr lang="de-DE" sz="900" dirty="0"/>
            </a:p>
            <a:p>
              <a:r>
                <a:rPr lang="de-DE" sz="900" dirty="0" smtClean="0"/>
                <a:t>	RCR-</a:t>
              </a:r>
              <a:r>
                <a:rPr lang="de-DE" sz="900" dirty="0" err="1" smtClean="0"/>
                <a:t>Greece</a:t>
              </a:r>
              <a:endParaRPr lang="de-DE" sz="900" dirty="0" smtClean="0"/>
            </a:p>
            <a:p>
              <a:r>
                <a:rPr lang="de-DE" sz="900" dirty="0" smtClean="0"/>
                <a:t>	</a:t>
              </a:r>
              <a:r>
                <a:rPr lang="de-DE" sz="900" dirty="0" err="1" smtClean="0"/>
                <a:t>EARTHnet</a:t>
              </a:r>
              <a:endParaRPr lang="de-DE" sz="900" dirty="0" smtClean="0"/>
            </a:p>
            <a:p>
              <a:r>
                <a:rPr lang="de-DE" sz="900" b="1" dirty="0" err="1" smtClean="0"/>
                <a:t>Ireland</a:t>
              </a:r>
              <a:r>
                <a:rPr lang="de-DE" sz="900" dirty="0" smtClean="0"/>
                <a:t>	HRB </a:t>
              </a:r>
              <a:r>
                <a:rPr lang="de-DE" sz="900" dirty="0" err="1" smtClean="0"/>
                <a:t>Health</a:t>
              </a:r>
              <a:r>
                <a:rPr lang="de-DE" sz="900" dirty="0" smtClean="0"/>
                <a:t> Research Board</a:t>
              </a:r>
            </a:p>
            <a:p>
              <a:r>
                <a:rPr lang="de-DE" sz="900" dirty="0" smtClean="0"/>
                <a:t>	RIA Royal </a:t>
              </a:r>
              <a:r>
                <a:rPr lang="de-DE" sz="900" dirty="0" err="1" smtClean="0"/>
                <a:t>Irish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Academy</a:t>
              </a:r>
              <a:endParaRPr lang="de-DE" sz="900" dirty="0" smtClean="0"/>
            </a:p>
            <a:p>
              <a:r>
                <a:rPr lang="de-DE" sz="900" b="1" dirty="0" err="1" smtClean="0"/>
                <a:t>Italy</a:t>
              </a:r>
              <a:r>
                <a:rPr lang="de-DE" sz="900" dirty="0" smtClean="0"/>
                <a:t>	CNR </a:t>
              </a:r>
              <a:r>
                <a:rPr lang="de-DE" sz="900" dirty="0" err="1" smtClean="0"/>
                <a:t>Consiglio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Nazionale</a:t>
              </a:r>
              <a:r>
                <a:rPr lang="de-DE" sz="900" dirty="0" smtClean="0"/>
                <a:t> delle </a:t>
              </a:r>
              <a:r>
                <a:rPr lang="de-DE" sz="900" dirty="0" err="1" smtClean="0"/>
                <a:t>Ricerche</a:t>
              </a:r>
              <a:endParaRPr lang="de-DE" sz="900" dirty="0" smtClean="0"/>
            </a:p>
            <a:p>
              <a:r>
                <a:rPr lang="de-DE" sz="900" b="1" dirty="0" smtClean="0"/>
                <a:t>Luxembourg</a:t>
              </a:r>
              <a:r>
                <a:rPr lang="de-DE" sz="900" dirty="0" smtClean="0"/>
                <a:t>	FNR Fonds National de la Recherche</a:t>
              </a:r>
            </a:p>
            <a:p>
              <a:r>
                <a:rPr lang="de-DE" sz="900" b="1" dirty="0" err="1" smtClean="0"/>
                <a:t>Netherlands</a:t>
              </a:r>
              <a:r>
                <a:rPr lang="de-DE" sz="900" dirty="0" smtClean="0"/>
                <a:t>	LOWI National Board </a:t>
              </a:r>
              <a:r>
                <a:rPr lang="de-DE" sz="900" dirty="0" err="1" smtClean="0"/>
                <a:t>for</a:t>
              </a:r>
              <a:r>
                <a:rPr lang="de-DE" sz="900" dirty="0" smtClean="0"/>
                <a:t> Research </a:t>
              </a:r>
              <a:r>
                <a:rPr lang="de-DE" sz="900" dirty="0" err="1" smtClean="0"/>
                <a:t>Integrity</a:t>
              </a:r>
              <a:endParaRPr lang="de-DE" sz="900" dirty="0" smtClean="0"/>
            </a:p>
            <a:p>
              <a:r>
                <a:rPr lang="de-DE" sz="900" b="1" dirty="0" err="1" smtClean="0"/>
                <a:t>Norway</a:t>
              </a:r>
              <a:r>
                <a:rPr lang="de-DE" sz="900" dirty="0" smtClean="0"/>
                <a:t>	ETIKKOM The National </a:t>
              </a:r>
              <a:r>
                <a:rPr lang="de-DE" sz="900" dirty="0" err="1" smtClean="0"/>
                <a:t>Committees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for</a:t>
              </a:r>
              <a:r>
                <a:rPr lang="de-DE" sz="900" dirty="0" smtClean="0"/>
                <a:t> Research </a:t>
              </a:r>
              <a:r>
                <a:rPr lang="de-DE" sz="900" dirty="0" err="1" smtClean="0"/>
                <a:t>Ethics</a:t>
              </a:r>
              <a:endParaRPr lang="de-DE" sz="900" dirty="0" smtClean="0"/>
            </a:p>
            <a:p>
              <a:r>
                <a:rPr lang="de-DE" sz="900" b="1" dirty="0" err="1" smtClean="0"/>
                <a:t>Poland</a:t>
              </a:r>
              <a:r>
                <a:rPr lang="de-DE" sz="900" dirty="0" smtClean="0"/>
                <a:t>	PAN </a:t>
              </a:r>
              <a:r>
                <a:rPr lang="de-DE" sz="900" dirty="0" err="1" smtClean="0"/>
                <a:t>Polska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Akademia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Nauk</a:t>
              </a:r>
              <a:endParaRPr lang="de-DE" sz="900" dirty="0" smtClean="0"/>
            </a:p>
            <a:p>
              <a:r>
                <a:rPr lang="de-DE" sz="900" b="1" dirty="0" smtClean="0"/>
                <a:t>Portugal</a:t>
              </a:r>
              <a:r>
                <a:rPr lang="de-DE" sz="900" dirty="0" smtClean="0"/>
                <a:t>	FCT </a:t>
              </a:r>
              <a:r>
                <a:rPr lang="de-DE" sz="900" dirty="0" err="1" smtClean="0"/>
                <a:t>Portuguese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Foundation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for</a:t>
              </a:r>
              <a:r>
                <a:rPr lang="de-DE" sz="900" dirty="0" smtClean="0"/>
                <a:t> Science </a:t>
              </a:r>
              <a:r>
                <a:rPr lang="de-DE" sz="900" dirty="0" err="1" smtClean="0"/>
                <a:t>and</a:t>
              </a:r>
              <a:r>
                <a:rPr lang="de-DE" sz="900" dirty="0" smtClean="0"/>
                <a:t> Technology</a:t>
              </a:r>
            </a:p>
            <a:p>
              <a:r>
                <a:rPr lang="de-DE" sz="900" b="1" dirty="0" err="1" smtClean="0"/>
                <a:t>Slovak</a:t>
              </a:r>
              <a:r>
                <a:rPr lang="de-DE" sz="900" b="1" dirty="0" smtClean="0"/>
                <a:t> </a:t>
              </a:r>
              <a:r>
                <a:rPr lang="de-DE" sz="900" b="1" dirty="0" err="1" smtClean="0"/>
                <a:t>Republic</a:t>
              </a:r>
              <a:r>
                <a:rPr lang="de-DE" sz="900" dirty="0" smtClean="0"/>
                <a:t>	SRDA </a:t>
              </a:r>
              <a:r>
                <a:rPr lang="de-DE" sz="900" dirty="0" err="1" smtClean="0"/>
                <a:t>Slovak</a:t>
              </a:r>
              <a:r>
                <a:rPr lang="de-DE" sz="900" dirty="0" smtClean="0"/>
                <a:t> Research </a:t>
              </a:r>
              <a:r>
                <a:rPr lang="de-DE" sz="900" dirty="0" err="1" smtClean="0"/>
                <a:t>and</a:t>
              </a:r>
              <a:r>
                <a:rPr lang="de-DE" sz="900" dirty="0" smtClean="0"/>
                <a:t> Development Agency</a:t>
              </a:r>
            </a:p>
            <a:p>
              <a:r>
                <a:rPr lang="de-DE" sz="900" b="1" dirty="0" err="1" smtClean="0"/>
                <a:t>Slovenia</a:t>
              </a:r>
              <a:r>
                <a:rPr lang="de-DE" sz="900" b="1" dirty="0" smtClean="0"/>
                <a:t>	</a:t>
              </a:r>
              <a:r>
                <a:rPr lang="de-DE" sz="900" dirty="0" smtClean="0"/>
                <a:t>CWS </a:t>
              </a:r>
              <a:r>
                <a:rPr lang="de-DE" sz="900" dirty="0" err="1" smtClean="0"/>
                <a:t>Committee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for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women</a:t>
              </a:r>
              <a:r>
                <a:rPr lang="de-DE" sz="900" dirty="0" smtClean="0"/>
                <a:t> in </a:t>
              </a:r>
              <a:r>
                <a:rPr lang="de-DE" sz="900" dirty="0" err="1" smtClean="0"/>
                <a:t>science</a:t>
              </a:r>
              <a:endParaRPr lang="de-DE" sz="900" dirty="0" smtClean="0"/>
            </a:p>
            <a:p>
              <a:r>
                <a:rPr lang="de-DE" sz="900" b="1" dirty="0" smtClean="0"/>
                <a:t>Spain</a:t>
              </a:r>
              <a:r>
                <a:rPr lang="de-DE" sz="900" dirty="0" smtClean="0"/>
                <a:t>	CSIC </a:t>
              </a:r>
              <a:r>
                <a:rPr lang="de-AT" sz="900" dirty="0" err="1"/>
                <a:t>Consejo</a:t>
              </a:r>
              <a:r>
                <a:rPr lang="de-AT" sz="900" dirty="0"/>
                <a:t> Superior de </a:t>
              </a:r>
              <a:r>
                <a:rPr lang="de-AT" sz="900" dirty="0" err="1"/>
                <a:t>Investigaciones</a:t>
              </a:r>
              <a:r>
                <a:rPr lang="de-AT" sz="900" dirty="0"/>
                <a:t> </a:t>
              </a:r>
              <a:r>
                <a:rPr lang="de-AT" sz="900" dirty="0" err="1" smtClean="0"/>
                <a:t>Científicas</a:t>
              </a:r>
              <a:endParaRPr lang="de-AT" sz="900" dirty="0" smtClean="0"/>
            </a:p>
            <a:p>
              <a:r>
                <a:rPr lang="de-DE" sz="900" b="1" dirty="0" err="1" smtClean="0"/>
                <a:t>Sweden</a:t>
              </a:r>
              <a:r>
                <a:rPr lang="de-DE" sz="900" dirty="0" smtClean="0"/>
                <a:t>	CEPN </a:t>
              </a:r>
              <a:r>
                <a:rPr lang="en-US" sz="900" dirty="0"/>
                <a:t>Expert Group for misconduct in research at the  </a:t>
              </a:r>
              <a:r>
                <a:rPr lang="en-US" sz="900" dirty="0" smtClean="0"/>
                <a:t>	</a:t>
              </a:r>
              <a:r>
                <a:rPr lang="de-DE" sz="900" dirty="0" smtClean="0"/>
                <a:t>Central </a:t>
              </a:r>
              <a:r>
                <a:rPr lang="de-DE" sz="900" dirty="0" err="1" smtClean="0"/>
                <a:t>Ethical</a:t>
              </a:r>
              <a:r>
                <a:rPr lang="de-DE" sz="900" dirty="0" smtClean="0"/>
                <a:t> Review Board</a:t>
              </a:r>
            </a:p>
            <a:p>
              <a:r>
                <a:rPr lang="de-DE" sz="900" b="1" dirty="0" err="1" smtClean="0"/>
                <a:t>Switzerland</a:t>
              </a:r>
              <a:r>
                <a:rPr lang="de-DE" sz="900" dirty="0" smtClean="0"/>
                <a:t>	SA Swiss </a:t>
              </a:r>
              <a:r>
                <a:rPr lang="de-DE" sz="900" dirty="0" err="1" smtClean="0"/>
                <a:t>Academies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of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Arts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and</a:t>
              </a:r>
              <a:r>
                <a:rPr lang="de-DE" sz="900" dirty="0" smtClean="0"/>
                <a:t> </a:t>
              </a:r>
              <a:r>
                <a:rPr lang="de-DE" sz="900" dirty="0" err="1" smtClean="0"/>
                <a:t>Sciences</a:t>
              </a:r>
              <a:endParaRPr lang="de-DE" sz="900" dirty="0" smtClean="0"/>
            </a:p>
            <a:p>
              <a:r>
                <a:rPr lang="de-DE" sz="900" b="1" dirty="0" smtClean="0"/>
                <a:t>United </a:t>
              </a:r>
              <a:r>
                <a:rPr lang="de-DE" sz="900" b="1" dirty="0" err="1" smtClean="0"/>
                <a:t>Kingdom</a:t>
              </a:r>
              <a:r>
                <a:rPr lang="de-DE" sz="900" dirty="0" smtClean="0"/>
                <a:t>	UKRIO UK Research </a:t>
              </a:r>
              <a:r>
                <a:rPr lang="de-DE" sz="900" dirty="0" err="1" smtClean="0"/>
                <a:t>Integrity</a:t>
              </a:r>
              <a:r>
                <a:rPr lang="de-DE" sz="900" dirty="0" smtClean="0"/>
                <a:t> Office</a:t>
              </a:r>
            </a:p>
            <a:p>
              <a:r>
                <a:rPr lang="de-DE" sz="900" dirty="0" smtClean="0"/>
                <a:t>	</a:t>
              </a:r>
            </a:p>
            <a:p>
              <a:endParaRPr lang="de-DE" sz="900" dirty="0" smtClean="0"/>
            </a:p>
            <a:p>
              <a:endParaRPr lang="de-DE" sz="900" dirty="0"/>
            </a:p>
            <a:p>
              <a:pPr algn="r"/>
              <a:r>
                <a:rPr lang="de-DE" sz="900" dirty="0" smtClean="0"/>
                <a:t>© digitale-europakarte.de</a:t>
              </a:r>
            </a:p>
            <a:p>
              <a:endParaRPr lang="de-DE" sz="900" dirty="0" smtClean="0"/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6300192" y="116632"/>
              <a:ext cx="1607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latin typeface="+mj-lt"/>
                </a:rPr>
                <a:t>Member</a:t>
              </a:r>
              <a:endParaRPr lang="de-DE" sz="1600" b="1" dirty="0">
                <a:latin typeface="+mj-lt"/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6308592" y="383818"/>
              <a:ext cx="1342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latin typeface="+mj-lt"/>
                </a:rPr>
                <a:t>Observer</a:t>
              </a:r>
              <a:endParaRPr lang="de-DE" sz="16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2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el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98500"/>
          </a:xfrm>
        </p:spPr>
        <p:txBody>
          <a:bodyPr/>
          <a:lstStyle/>
          <a:p>
            <a:r>
              <a:rPr lang="de-DE" sz="2400" b="1" dirty="0" smtClean="0">
                <a:solidFill>
                  <a:srgbClr val="9F2964"/>
                </a:solidFill>
              </a:rPr>
              <a:t>Investigation </a:t>
            </a:r>
            <a:r>
              <a:rPr lang="de-DE" sz="2400" b="1" dirty="0" err="1" smtClean="0">
                <a:solidFill>
                  <a:srgbClr val="9F2964"/>
                </a:solidFill>
              </a:rPr>
              <a:t>of</a:t>
            </a:r>
            <a:r>
              <a:rPr lang="de-DE" sz="2400" b="1" dirty="0" smtClean="0">
                <a:solidFill>
                  <a:srgbClr val="9F2964"/>
                </a:solidFill>
              </a:rPr>
              <a:t> Research </a:t>
            </a:r>
            <a:r>
              <a:rPr lang="de-DE" sz="2400" b="1" dirty="0" err="1" smtClean="0">
                <a:solidFill>
                  <a:srgbClr val="9F2964"/>
                </a:solidFill>
              </a:rPr>
              <a:t>Misconduct</a:t>
            </a:r>
            <a:r>
              <a:rPr lang="de-DE" sz="2400" b="1" dirty="0" smtClean="0">
                <a:solidFill>
                  <a:srgbClr val="9F2964"/>
                </a:solidFill>
              </a:rPr>
              <a:t> – Level </a:t>
            </a:r>
            <a:r>
              <a:rPr lang="de-DE" sz="2400" b="1" dirty="0" err="1" smtClean="0">
                <a:solidFill>
                  <a:srgbClr val="9F2964"/>
                </a:solidFill>
              </a:rPr>
              <a:t>of</a:t>
            </a:r>
            <a:r>
              <a:rPr lang="de-DE" sz="2400" b="1" dirty="0" smtClean="0">
                <a:solidFill>
                  <a:srgbClr val="9F2964"/>
                </a:solidFill>
              </a:rPr>
              <a:t> </a:t>
            </a:r>
            <a:r>
              <a:rPr lang="de-DE" sz="2400" b="1" dirty="0" err="1" smtClean="0">
                <a:solidFill>
                  <a:srgbClr val="9F2964"/>
                </a:solidFill>
              </a:rPr>
              <a:t>regulation</a:t>
            </a:r>
            <a:endParaRPr lang="de-DE" sz="2400" b="1" dirty="0" smtClean="0">
              <a:solidFill>
                <a:srgbClr val="9F2964"/>
              </a:solidFill>
            </a:endParaRPr>
          </a:p>
        </p:txBody>
      </p:sp>
      <p:grpSp>
        <p:nvGrpSpPr>
          <p:cNvPr id="74" name="Gruppieren 73"/>
          <p:cNvGrpSpPr/>
          <p:nvPr/>
        </p:nvGrpSpPr>
        <p:grpSpPr>
          <a:xfrm>
            <a:off x="-35777" y="661464"/>
            <a:ext cx="8836970" cy="6511952"/>
            <a:chOff x="-35777" y="661464"/>
            <a:chExt cx="8836970" cy="6511952"/>
          </a:xfrm>
        </p:grpSpPr>
        <p:pic>
          <p:nvPicPr>
            <p:cNvPr id="75" name="Grafik 7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"/>
            <a:stretch/>
          </p:blipFill>
          <p:spPr>
            <a:xfrm>
              <a:off x="-8894" y="667420"/>
              <a:ext cx="8810087" cy="6505996"/>
            </a:xfrm>
            <a:prstGeom prst="rect">
              <a:avLst/>
            </a:prstGeom>
          </p:spPr>
        </p:pic>
        <p:grpSp>
          <p:nvGrpSpPr>
            <p:cNvPr id="76" name="Gruppieren 75"/>
            <p:cNvGrpSpPr/>
            <p:nvPr/>
          </p:nvGrpSpPr>
          <p:grpSpPr>
            <a:xfrm>
              <a:off x="-35777" y="661464"/>
              <a:ext cx="5038553" cy="4371810"/>
              <a:chOff x="-35777" y="668000"/>
              <a:chExt cx="5038553" cy="4371810"/>
            </a:xfrm>
          </p:grpSpPr>
          <p:sp>
            <p:nvSpPr>
              <p:cNvPr id="77" name="Textfeld 4"/>
              <p:cNvSpPr txBox="1">
                <a:spLocks noChangeArrowheads="1"/>
              </p:cNvSpPr>
              <p:nvPr/>
            </p:nvSpPr>
            <p:spPr bwMode="auto">
              <a:xfrm>
                <a:off x="-35777" y="668000"/>
                <a:ext cx="115940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800" dirty="0" smtClean="0">
                    <a:solidFill>
                      <a:schemeClr val="bg1"/>
                    </a:solidFill>
                  </a:rPr>
                  <a:t>05/2015 </a:t>
                </a:r>
                <a:r>
                  <a:rPr lang="de-DE" sz="800" dirty="0" err="1" smtClean="0">
                    <a:solidFill>
                      <a:schemeClr val="bg1"/>
                    </a:solidFill>
                  </a:rPr>
                  <a:t>by</a:t>
                </a:r>
                <a:r>
                  <a:rPr lang="de-DE" sz="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800" dirty="0" err="1">
                    <a:solidFill>
                      <a:schemeClr val="bg1"/>
                    </a:solidFill>
                  </a:rPr>
                  <a:t>OeAWI</a:t>
                </a:r>
                <a:endParaRPr lang="de-DE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feld 22"/>
              <p:cNvSpPr txBox="1">
                <a:spLocks noChangeArrowheads="1"/>
              </p:cNvSpPr>
              <p:nvPr/>
            </p:nvSpPr>
            <p:spPr bwMode="auto">
              <a:xfrm>
                <a:off x="3726966" y="4825027"/>
                <a:ext cx="761009" cy="214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800" b="1" dirty="0"/>
                  <a:t>CESHE</a:t>
                </a:r>
              </a:p>
            </p:txBody>
          </p:sp>
          <p:sp>
            <p:nvSpPr>
              <p:cNvPr id="79" name="Textfeld 13"/>
              <p:cNvSpPr txBox="1">
                <a:spLocks noChangeArrowheads="1"/>
              </p:cNvSpPr>
              <p:nvPr/>
            </p:nvSpPr>
            <p:spPr bwMode="auto">
              <a:xfrm>
                <a:off x="2008010" y="3789040"/>
                <a:ext cx="763790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700" b="1" dirty="0"/>
                  <a:t>  </a:t>
                </a:r>
                <a:r>
                  <a:rPr lang="de-DE" sz="700" b="1" dirty="0" smtClean="0"/>
                  <a:t>VCWI</a:t>
                </a:r>
                <a:endParaRPr lang="de-DE" sz="700" b="1" dirty="0"/>
              </a:p>
            </p:txBody>
          </p:sp>
          <p:sp>
            <p:nvSpPr>
              <p:cNvPr id="80" name="Textfeld 8"/>
              <p:cNvSpPr txBox="1">
                <a:spLocks noChangeArrowheads="1"/>
              </p:cNvSpPr>
              <p:nvPr/>
            </p:nvSpPr>
            <p:spPr bwMode="auto">
              <a:xfrm>
                <a:off x="2627785" y="2060848"/>
                <a:ext cx="725837" cy="214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800" b="1" dirty="0"/>
                  <a:t>ETIKKOM</a:t>
                </a:r>
              </a:p>
            </p:txBody>
          </p:sp>
          <p:sp>
            <p:nvSpPr>
              <p:cNvPr id="81" name="Textfeld 10"/>
              <p:cNvSpPr txBox="1">
                <a:spLocks noChangeArrowheads="1"/>
              </p:cNvSpPr>
              <p:nvPr/>
            </p:nvSpPr>
            <p:spPr bwMode="auto">
              <a:xfrm>
                <a:off x="4278539" y="1833144"/>
                <a:ext cx="724237" cy="216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800" b="1"/>
                  <a:t>TENK</a:t>
                </a:r>
              </a:p>
            </p:txBody>
          </p:sp>
          <p:sp>
            <p:nvSpPr>
              <p:cNvPr id="82" name="Textfeld 9"/>
              <p:cNvSpPr txBox="1">
                <a:spLocks noChangeArrowheads="1"/>
              </p:cNvSpPr>
              <p:nvPr/>
            </p:nvSpPr>
            <p:spPr bwMode="auto">
              <a:xfrm>
                <a:off x="3335271" y="2555450"/>
                <a:ext cx="772200" cy="214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800" b="1"/>
                  <a:t>CEPN</a:t>
                </a:r>
              </a:p>
            </p:txBody>
          </p:sp>
          <p:sp>
            <p:nvSpPr>
              <p:cNvPr id="83" name="Textfeld 20"/>
              <p:cNvSpPr txBox="1">
                <a:spLocks noChangeArrowheads="1"/>
              </p:cNvSpPr>
              <p:nvPr/>
            </p:nvSpPr>
            <p:spPr bwMode="auto">
              <a:xfrm>
                <a:off x="3842077" y="3492541"/>
                <a:ext cx="797781" cy="216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800" b="1"/>
                  <a:t>PAN</a:t>
                </a:r>
              </a:p>
            </p:txBody>
          </p:sp>
          <p:sp>
            <p:nvSpPr>
              <p:cNvPr id="84" name="Textfeld 19"/>
              <p:cNvSpPr txBox="1">
                <a:spLocks noChangeArrowheads="1"/>
              </p:cNvSpPr>
              <p:nvPr/>
            </p:nvSpPr>
            <p:spPr bwMode="auto">
              <a:xfrm>
                <a:off x="3275856" y="4436762"/>
                <a:ext cx="772201" cy="216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800" b="1" dirty="0"/>
                  <a:t>    </a:t>
                </a:r>
                <a:r>
                  <a:rPr lang="de-DE" sz="800" b="1" dirty="0" err="1"/>
                  <a:t>OeAWI</a:t>
                </a:r>
                <a:endParaRPr lang="de-DE" sz="800" b="1" dirty="0"/>
              </a:p>
            </p:txBody>
          </p:sp>
          <p:sp>
            <p:nvSpPr>
              <p:cNvPr id="85" name="Textfeld 18"/>
              <p:cNvSpPr txBox="1">
                <a:spLocks noChangeArrowheads="1"/>
              </p:cNvSpPr>
              <p:nvPr/>
            </p:nvSpPr>
            <p:spPr bwMode="auto">
              <a:xfrm>
                <a:off x="2555776" y="4580778"/>
                <a:ext cx="663485" cy="216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800" b="1" dirty="0"/>
                  <a:t>SA</a:t>
                </a:r>
              </a:p>
            </p:txBody>
          </p:sp>
          <p:sp>
            <p:nvSpPr>
              <p:cNvPr id="86" name="Textfeld 7"/>
              <p:cNvSpPr txBox="1">
                <a:spLocks noChangeArrowheads="1"/>
              </p:cNvSpPr>
              <p:nvPr/>
            </p:nvSpPr>
            <p:spPr bwMode="auto">
              <a:xfrm>
                <a:off x="1414822" y="3356992"/>
                <a:ext cx="724238" cy="216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800" b="1" dirty="0"/>
                  <a:t>UKRIO</a:t>
                </a:r>
              </a:p>
            </p:txBody>
          </p:sp>
          <p:sp>
            <p:nvSpPr>
              <p:cNvPr id="87" name="Textfeld 17"/>
              <p:cNvSpPr txBox="1">
                <a:spLocks noChangeArrowheads="1"/>
              </p:cNvSpPr>
              <p:nvPr/>
            </p:nvSpPr>
            <p:spPr bwMode="auto">
              <a:xfrm>
                <a:off x="2483768" y="3861048"/>
                <a:ext cx="1023206" cy="216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800" b="1" dirty="0"/>
                  <a:t>OMBUDSMAN</a:t>
                </a:r>
              </a:p>
            </p:txBody>
          </p:sp>
          <p:sp>
            <p:nvSpPr>
              <p:cNvPr id="88" name="Textfeld 16"/>
              <p:cNvSpPr txBox="1">
                <a:spLocks noChangeArrowheads="1"/>
              </p:cNvSpPr>
              <p:nvPr/>
            </p:nvSpPr>
            <p:spPr bwMode="auto">
              <a:xfrm>
                <a:off x="2069476" y="3500658"/>
                <a:ext cx="701855" cy="216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800" b="1" dirty="0"/>
                  <a:t>        LOWI</a:t>
                </a:r>
              </a:p>
            </p:txBody>
          </p:sp>
          <p:sp>
            <p:nvSpPr>
              <p:cNvPr id="89" name="Textfeld 29"/>
              <p:cNvSpPr txBox="1">
                <a:spLocks noChangeArrowheads="1"/>
              </p:cNvSpPr>
              <p:nvPr/>
            </p:nvSpPr>
            <p:spPr bwMode="auto">
              <a:xfrm>
                <a:off x="2697105" y="2808546"/>
                <a:ext cx="578751" cy="216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800" b="1" dirty="0"/>
                  <a:t>   </a:t>
                </a:r>
                <a:r>
                  <a:rPr lang="de-DE" sz="700" b="1" dirty="0"/>
                  <a:t>DCSD</a:t>
                </a:r>
                <a:endParaRPr lang="de-DE" sz="800" b="1" dirty="0"/>
              </a:p>
            </p:txBody>
          </p:sp>
          <p:sp>
            <p:nvSpPr>
              <p:cNvPr id="90" name="Rechteck 89"/>
              <p:cNvSpPr/>
              <p:nvPr/>
            </p:nvSpPr>
            <p:spPr>
              <a:xfrm>
                <a:off x="2939123" y="3573016"/>
                <a:ext cx="468491" cy="215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800" b="1" dirty="0" err="1" smtClean="0"/>
                  <a:t>SciInt</a:t>
                </a:r>
                <a:endParaRPr lang="de-AT" sz="800" b="1" dirty="0"/>
              </a:p>
            </p:txBody>
          </p:sp>
        </p:grpSp>
      </p:grpSp>
      <p:sp>
        <p:nvSpPr>
          <p:cNvPr id="91" name="Textfeld 3"/>
          <p:cNvSpPr txBox="1">
            <a:spLocks noChangeArrowheads="1"/>
          </p:cNvSpPr>
          <p:nvPr/>
        </p:nvSpPr>
        <p:spPr bwMode="auto">
          <a:xfrm>
            <a:off x="5076825" y="698500"/>
            <a:ext cx="406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92" name="Textfeld 91"/>
          <p:cNvSpPr txBox="1"/>
          <p:nvPr/>
        </p:nvSpPr>
        <p:spPr>
          <a:xfrm>
            <a:off x="5184775" y="668338"/>
            <a:ext cx="3995737" cy="6232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sz="1000" b="1" dirty="0">
                <a:solidFill>
                  <a:srgbClr val="7030A0"/>
                </a:solidFill>
              </a:rPr>
              <a:t>	</a:t>
            </a:r>
          </a:p>
          <a:p>
            <a:pPr>
              <a:defRPr/>
            </a:pPr>
            <a:r>
              <a:rPr lang="de-DE" sz="10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de-DE" sz="1000" b="1" dirty="0">
                <a:solidFill>
                  <a:schemeClr val="bg1">
                    <a:lumMod val="65000"/>
                  </a:schemeClr>
                </a:solidFill>
                <a:sym typeface="Wingdings"/>
              </a:rPr>
              <a:t> </a:t>
            </a:r>
            <a:r>
              <a:rPr lang="de-DE" sz="1400" b="1" dirty="0">
                <a:solidFill>
                  <a:srgbClr val="BAB8AE"/>
                </a:solidFill>
                <a:sym typeface="Wingdings"/>
              </a:rPr>
              <a:t> </a:t>
            </a:r>
            <a:r>
              <a:rPr lang="de-DE" sz="1200" b="1" dirty="0" err="1">
                <a:sym typeface="Wingdings"/>
              </a:rPr>
              <a:t>local</a:t>
            </a:r>
            <a:r>
              <a:rPr lang="de-DE" sz="1200" b="1" dirty="0">
                <a:sym typeface="Wingdings"/>
              </a:rPr>
              <a:t> </a:t>
            </a:r>
            <a:r>
              <a:rPr lang="de-DE" sz="1200" b="1" dirty="0" err="1">
                <a:sym typeface="Wingdings"/>
              </a:rPr>
              <a:t>commission</a:t>
            </a:r>
            <a:r>
              <a:rPr lang="de-DE" sz="1200" b="1" dirty="0">
                <a:sym typeface="Wingdings"/>
              </a:rPr>
              <a:t>(s)</a:t>
            </a:r>
            <a:r>
              <a:rPr lang="de-DE" sz="12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000" b="1" dirty="0">
                <a:solidFill>
                  <a:schemeClr val="bg1">
                    <a:lumMod val="50000"/>
                  </a:schemeClr>
                </a:solidFill>
              </a:rPr>
              <a:t>	 </a:t>
            </a:r>
            <a:r>
              <a:rPr lang="de-DE" sz="1400" b="1" dirty="0">
                <a:solidFill>
                  <a:srgbClr val="E7C675"/>
                </a:solidFill>
                <a:sym typeface="Wingdings"/>
              </a:rPr>
              <a:t> </a:t>
            </a:r>
            <a:r>
              <a:rPr lang="de-DE" sz="1200" b="1" dirty="0">
                <a:sym typeface="Wingdings"/>
              </a:rPr>
              <a:t>national </a:t>
            </a:r>
            <a:r>
              <a:rPr lang="de-DE" sz="1200" b="1" dirty="0" err="1">
                <a:sym typeface="Wingdings"/>
              </a:rPr>
              <a:t>advisory</a:t>
            </a:r>
            <a:r>
              <a:rPr lang="de-DE" sz="1200" b="1" dirty="0">
                <a:sym typeface="Wingdings"/>
              </a:rPr>
              <a:t> </a:t>
            </a:r>
            <a:r>
              <a:rPr lang="de-DE" sz="1200" b="1" dirty="0" err="1">
                <a:sym typeface="Wingdings"/>
              </a:rPr>
              <a:t>commission</a:t>
            </a:r>
            <a:endParaRPr lang="de-DE" sz="1200" b="1" dirty="0">
              <a:solidFill>
                <a:srgbClr val="E7C675"/>
              </a:solidFill>
              <a:sym typeface="Wingdings"/>
            </a:endParaRPr>
          </a:p>
          <a:p>
            <a:pPr>
              <a:defRPr/>
            </a:pPr>
            <a:r>
              <a:rPr lang="de-DE" sz="1400" b="1" dirty="0">
                <a:solidFill>
                  <a:srgbClr val="E7C675"/>
                </a:solidFill>
                <a:sym typeface="Wingdings"/>
              </a:rPr>
              <a:t>	 </a:t>
            </a:r>
            <a:r>
              <a:rPr lang="de-DE" sz="1400" b="1" dirty="0">
                <a:solidFill>
                  <a:srgbClr val="CC6600"/>
                </a:solidFill>
                <a:sym typeface="Wingdings"/>
              </a:rPr>
              <a:t> </a:t>
            </a:r>
            <a:r>
              <a:rPr lang="de-DE" sz="1200" b="1" dirty="0">
                <a:sym typeface="Wingdings"/>
              </a:rPr>
              <a:t>national </a:t>
            </a:r>
            <a:r>
              <a:rPr lang="de-DE" sz="1200" b="1" dirty="0" err="1">
                <a:sym typeface="Wingdings"/>
              </a:rPr>
              <a:t>commission</a:t>
            </a:r>
            <a:r>
              <a:rPr lang="de-DE" sz="1200" b="1" dirty="0">
                <a:sym typeface="Wingdings"/>
              </a:rPr>
              <a:t> </a:t>
            </a:r>
            <a:r>
              <a:rPr lang="de-DE" sz="1200" b="1" dirty="0" err="1">
                <a:sym typeface="Wingdings"/>
              </a:rPr>
              <a:t>with</a:t>
            </a:r>
            <a:r>
              <a:rPr lang="de-DE" sz="1200" b="1" dirty="0">
                <a:sym typeface="Wingdings"/>
              </a:rPr>
              <a:t> legal 			</a:t>
            </a:r>
            <a:r>
              <a:rPr lang="de-DE" sz="1200" b="1" dirty="0" err="1">
                <a:sym typeface="Wingdings"/>
              </a:rPr>
              <a:t>mandate</a:t>
            </a:r>
            <a:endParaRPr lang="de-DE" sz="1200" dirty="0">
              <a:solidFill>
                <a:srgbClr val="CC6600"/>
              </a:solidFill>
            </a:endParaRPr>
          </a:p>
          <a:p>
            <a:pPr>
              <a:defRPr/>
            </a:pPr>
            <a:endParaRPr lang="de-DE" sz="900" dirty="0"/>
          </a:p>
          <a:p>
            <a:pPr>
              <a:defRPr/>
            </a:pPr>
            <a:r>
              <a:rPr lang="de-DE" sz="900" dirty="0"/>
              <a:t>	</a:t>
            </a:r>
            <a:r>
              <a:rPr lang="de-DE" sz="1600" b="1" dirty="0" smtClean="0">
                <a:latin typeface="+mj-lt"/>
              </a:rPr>
              <a:t>ABBREVIATIONS</a:t>
            </a:r>
            <a:endParaRPr lang="de-DE" sz="900" dirty="0"/>
          </a:p>
          <a:p>
            <a:pPr>
              <a:defRPr/>
            </a:pPr>
            <a:endParaRPr lang="de-DE" sz="900" dirty="0"/>
          </a:p>
          <a:p>
            <a:pPr>
              <a:defRPr/>
            </a:pPr>
            <a:r>
              <a:rPr lang="de-DE" sz="900" b="1" dirty="0"/>
              <a:t>Austria</a:t>
            </a:r>
            <a:r>
              <a:rPr lang="de-DE" sz="900" dirty="0"/>
              <a:t>	</a:t>
            </a:r>
            <a:r>
              <a:rPr lang="de-DE" sz="900" dirty="0" err="1"/>
              <a:t>OeAWI</a:t>
            </a:r>
            <a:r>
              <a:rPr lang="de-DE" sz="900" dirty="0"/>
              <a:t> Austrian Agency </a:t>
            </a:r>
            <a:r>
              <a:rPr lang="de-DE" sz="900" dirty="0" err="1"/>
              <a:t>for</a:t>
            </a:r>
            <a:r>
              <a:rPr lang="de-DE" sz="900" dirty="0"/>
              <a:t> Research </a:t>
            </a:r>
            <a:r>
              <a:rPr lang="de-DE" sz="900" dirty="0" err="1" smtClean="0"/>
              <a:t>Integrity</a:t>
            </a:r>
            <a:endParaRPr lang="de-DE" sz="900" dirty="0" smtClean="0"/>
          </a:p>
          <a:p>
            <a:pPr>
              <a:defRPr/>
            </a:pPr>
            <a:endParaRPr lang="de-DE" sz="900" dirty="0"/>
          </a:p>
          <a:p>
            <a:pPr>
              <a:defRPr/>
            </a:pPr>
            <a:r>
              <a:rPr lang="de-DE" sz="900" b="1" dirty="0" err="1" smtClean="0"/>
              <a:t>Belgium</a:t>
            </a:r>
            <a:r>
              <a:rPr lang="de-DE" sz="900" dirty="0"/>
              <a:t>	</a:t>
            </a:r>
            <a:r>
              <a:rPr lang="de-DE" sz="900" dirty="0" smtClean="0"/>
              <a:t>VCWI </a:t>
            </a:r>
            <a:r>
              <a:rPr lang="de-DE" sz="900" dirty="0" err="1"/>
              <a:t>Flemish</a:t>
            </a:r>
            <a:r>
              <a:rPr lang="de-DE" sz="900" dirty="0"/>
              <a:t> </a:t>
            </a:r>
            <a:r>
              <a:rPr lang="de-DE" sz="900" dirty="0" err="1"/>
              <a:t>Commission</a:t>
            </a:r>
            <a:r>
              <a:rPr lang="de-DE" sz="900" dirty="0"/>
              <a:t> </a:t>
            </a:r>
            <a:r>
              <a:rPr lang="de-DE" sz="900" dirty="0" err="1"/>
              <a:t>for</a:t>
            </a:r>
            <a:r>
              <a:rPr lang="de-DE" sz="900" dirty="0"/>
              <a:t> Research </a:t>
            </a:r>
            <a:r>
              <a:rPr lang="de-DE" sz="900" dirty="0" err="1" smtClean="0"/>
              <a:t>Integrity</a:t>
            </a:r>
            <a:endParaRPr lang="de-DE" sz="900" dirty="0" smtClean="0"/>
          </a:p>
          <a:p>
            <a:pPr>
              <a:defRPr/>
            </a:pPr>
            <a:r>
              <a:rPr lang="de-DE" sz="900" dirty="0" smtClean="0"/>
              <a:t> </a:t>
            </a:r>
          </a:p>
          <a:p>
            <a:pPr>
              <a:defRPr/>
            </a:pPr>
            <a:r>
              <a:rPr lang="de-DE" sz="900" b="1" dirty="0" err="1" smtClean="0"/>
              <a:t>Croatia</a:t>
            </a:r>
            <a:r>
              <a:rPr lang="de-DE" sz="900" dirty="0"/>
              <a:t>	CESHE </a:t>
            </a:r>
            <a:r>
              <a:rPr lang="de-DE" sz="900" dirty="0" err="1"/>
              <a:t>Croatian</a:t>
            </a:r>
            <a:r>
              <a:rPr lang="de-DE" sz="900" dirty="0"/>
              <a:t> </a:t>
            </a:r>
            <a:r>
              <a:rPr lang="de-DE" sz="900" dirty="0" err="1"/>
              <a:t>Committee</a:t>
            </a:r>
            <a:r>
              <a:rPr lang="de-DE" sz="900" dirty="0"/>
              <a:t> on </a:t>
            </a:r>
            <a:r>
              <a:rPr lang="de-DE" sz="900" dirty="0" err="1"/>
              <a:t>Ethics</a:t>
            </a:r>
            <a:r>
              <a:rPr lang="de-DE" sz="900" dirty="0"/>
              <a:t> in Science </a:t>
            </a:r>
            <a:r>
              <a:rPr lang="de-DE" sz="900" dirty="0" err="1"/>
              <a:t>and</a:t>
            </a:r>
            <a:r>
              <a:rPr lang="de-DE" sz="900" dirty="0"/>
              <a:t> 	Higher Education </a:t>
            </a:r>
            <a:endParaRPr lang="de-DE" sz="900" dirty="0" smtClean="0"/>
          </a:p>
          <a:p>
            <a:pPr>
              <a:defRPr/>
            </a:pPr>
            <a:endParaRPr lang="de-DE" sz="900" dirty="0"/>
          </a:p>
          <a:p>
            <a:pPr>
              <a:defRPr/>
            </a:pPr>
            <a:r>
              <a:rPr lang="de-DE" sz="900" b="1" dirty="0" err="1"/>
              <a:t>Denmark</a:t>
            </a:r>
            <a:r>
              <a:rPr lang="de-DE" sz="900" dirty="0"/>
              <a:t>	DCSD </a:t>
            </a:r>
            <a:r>
              <a:rPr lang="de-DE" sz="900" dirty="0" err="1"/>
              <a:t>Danish</a:t>
            </a:r>
            <a:r>
              <a:rPr lang="de-DE" sz="900" dirty="0"/>
              <a:t> </a:t>
            </a:r>
            <a:r>
              <a:rPr lang="de-DE" sz="900" dirty="0" err="1"/>
              <a:t>Committees</a:t>
            </a:r>
            <a:r>
              <a:rPr lang="de-DE" sz="900" dirty="0"/>
              <a:t> on Scientific </a:t>
            </a:r>
            <a:r>
              <a:rPr lang="de-DE" sz="900" dirty="0" err="1" smtClean="0"/>
              <a:t>Dishonesty</a:t>
            </a:r>
            <a:endParaRPr lang="de-DE" sz="900" dirty="0" smtClean="0"/>
          </a:p>
          <a:p>
            <a:pPr>
              <a:defRPr/>
            </a:pPr>
            <a:endParaRPr lang="de-DE" sz="900" dirty="0"/>
          </a:p>
          <a:p>
            <a:pPr>
              <a:defRPr/>
            </a:pPr>
            <a:r>
              <a:rPr lang="de-DE" sz="900" b="1" dirty="0" err="1" smtClean="0"/>
              <a:t>Finland</a:t>
            </a:r>
            <a:r>
              <a:rPr lang="de-DE" sz="900" dirty="0"/>
              <a:t>	TENK </a:t>
            </a:r>
            <a:r>
              <a:rPr lang="de-DE" sz="900" dirty="0" err="1"/>
              <a:t>Finnish</a:t>
            </a:r>
            <a:r>
              <a:rPr lang="de-DE" sz="900" dirty="0"/>
              <a:t> Advisory Board on Research </a:t>
            </a:r>
            <a:r>
              <a:rPr lang="de-DE" sz="900" dirty="0" err="1" smtClean="0"/>
              <a:t>Integrity</a:t>
            </a:r>
            <a:endParaRPr lang="de-DE" sz="900" dirty="0" smtClean="0"/>
          </a:p>
          <a:p>
            <a:pPr>
              <a:defRPr/>
            </a:pPr>
            <a:endParaRPr lang="de-DE" sz="900" dirty="0"/>
          </a:p>
          <a:p>
            <a:pPr>
              <a:defRPr/>
            </a:pPr>
            <a:r>
              <a:rPr lang="de-DE" sz="900" b="1" dirty="0" smtClean="0"/>
              <a:t>Germany</a:t>
            </a:r>
            <a:r>
              <a:rPr lang="de-DE" sz="900" dirty="0"/>
              <a:t>	OMBUDSMAN </a:t>
            </a:r>
            <a:r>
              <a:rPr lang="de-DE" sz="900" dirty="0" err="1"/>
              <a:t>Ombudsman</a:t>
            </a:r>
            <a:r>
              <a:rPr lang="de-DE" sz="900" dirty="0"/>
              <a:t> für die </a:t>
            </a:r>
            <a:r>
              <a:rPr lang="de-DE" sz="900" dirty="0" smtClean="0"/>
              <a:t>Wissenschaft</a:t>
            </a:r>
          </a:p>
          <a:p>
            <a:pPr>
              <a:defRPr/>
            </a:pPr>
            <a:r>
              <a:rPr lang="de-DE" sz="900" dirty="0" smtClean="0"/>
              <a:t>	</a:t>
            </a:r>
          </a:p>
          <a:p>
            <a:pPr>
              <a:defRPr/>
            </a:pPr>
            <a:r>
              <a:rPr lang="de-DE" sz="900" b="1" dirty="0" err="1" smtClean="0"/>
              <a:t>Netherlands</a:t>
            </a:r>
            <a:r>
              <a:rPr lang="de-DE" sz="900" dirty="0"/>
              <a:t>	LOWI National Board </a:t>
            </a:r>
            <a:r>
              <a:rPr lang="de-DE" sz="900" dirty="0" err="1"/>
              <a:t>for</a:t>
            </a:r>
            <a:r>
              <a:rPr lang="de-DE" sz="900" dirty="0"/>
              <a:t> Research </a:t>
            </a:r>
            <a:r>
              <a:rPr lang="de-DE" sz="900" dirty="0" err="1" smtClean="0"/>
              <a:t>Integrity</a:t>
            </a:r>
            <a:endParaRPr lang="de-DE" sz="900" dirty="0" smtClean="0"/>
          </a:p>
          <a:p>
            <a:pPr>
              <a:defRPr/>
            </a:pPr>
            <a:endParaRPr lang="de-DE" sz="900" dirty="0"/>
          </a:p>
          <a:p>
            <a:pPr>
              <a:defRPr/>
            </a:pPr>
            <a:r>
              <a:rPr lang="de-DE" sz="900" b="1" dirty="0" err="1"/>
              <a:t>Norway</a:t>
            </a:r>
            <a:r>
              <a:rPr lang="de-DE" sz="900" dirty="0"/>
              <a:t>	ETIKKOM The National </a:t>
            </a:r>
            <a:r>
              <a:rPr lang="de-DE" sz="900" dirty="0" err="1"/>
              <a:t>Committees</a:t>
            </a:r>
            <a:r>
              <a:rPr lang="de-DE" sz="900" dirty="0"/>
              <a:t> </a:t>
            </a:r>
            <a:r>
              <a:rPr lang="de-DE" sz="900" dirty="0" err="1"/>
              <a:t>for</a:t>
            </a:r>
            <a:r>
              <a:rPr lang="de-DE" sz="900" dirty="0"/>
              <a:t> Research </a:t>
            </a:r>
            <a:r>
              <a:rPr lang="de-DE" sz="900" dirty="0" err="1" smtClean="0"/>
              <a:t>Ethics</a:t>
            </a:r>
            <a:endParaRPr lang="de-DE" sz="900" dirty="0" smtClean="0"/>
          </a:p>
          <a:p>
            <a:pPr>
              <a:defRPr/>
            </a:pPr>
            <a:endParaRPr lang="de-DE" sz="900" dirty="0"/>
          </a:p>
          <a:p>
            <a:pPr>
              <a:defRPr/>
            </a:pPr>
            <a:r>
              <a:rPr lang="de-DE" sz="900" b="1" dirty="0" err="1"/>
              <a:t>Poland</a:t>
            </a:r>
            <a:r>
              <a:rPr lang="de-DE" sz="900" dirty="0"/>
              <a:t>	PAN </a:t>
            </a:r>
            <a:r>
              <a:rPr lang="de-DE" sz="900" dirty="0" err="1"/>
              <a:t>Polska</a:t>
            </a:r>
            <a:r>
              <a:rPr lang="de-DE" sz="900" dirty="0"/>
              <a:t> </a:t>
            </a:r>
            <a:r>
              <a:rPr lang="de-DE" sz="900" dirty="0" err="1"/>
              <a:t>Akademia</a:t>
            </a:r>
            <a:r>
              <a:rPr lang="de-DE" sz="900" dirty="0"/>
              <a:t> </a:t>
            </a:r>
            <a:r>
              <a:rPr lang="de-DE" sz="900" dirty="0" err="1" smtClean="0"/>
              <a:t>Nauk</a:t>
            </a:r>
            <a:endParaRPr lang="de-DE" sz="900" dirty="0" smtClean="0"/>
          </a:p>
          <a:p>
            <a:pPr>
              <a:defRPr/>
            </a:pPr>
            <a:endParaRPr lang="de-DE" sz="900" dirty="0" smtClean="0"/>
          </a:p>
          <a:p>
            <a:pPr>
              <a:defRPr/>
            </a:pPr>
            <a:r>
              <a:rPr lang="de-DE" sz="900" b="1" dirty="0" err="1" smtClean="0"/>
              <a:t>Sweden</a:t>
            </a:r>
            <a:r>
              <a:rPr lang="de-DE" sz="900" dirty="0"/>
              <a:t>	CEPN Central </a:t>
            </a:r>
            <a:r>
              <a:rPr lang="de-DE" sz="900" dirty="0" err="1"/>
              <a:t>Ethical</a:t>
            </a:r>
            <a:r>
              <a:rPr lang="de-DE" sz="900" dirty="0"/>
              <a:t> Review </a:t>
            </a:r>
            <a:r>
              <a:rPr lang="de-DE" sz="900" dirty="0" smtClean="0"/>
              <a:t>Board</a:t>
            </a:r>
          </a:p>
          <a:p>
            <a:pPr>
              <a:defRPr/>
            </a:pPr>
            <a:endParaRPr lang="de-DE" sz="900" dirty="0"/>
          </a:p>
          <a:p>
            <a:pPr>
              <a:defRPr/>
            </a:pPr>
            <a:r>
              <a:rPr lang="de-DE" sz="900" b="1" dirty="0" err="1"/>
              <a:t>Switzerland</a:t>
            </a:r>
            <a:r>
              <a:rPr lang="de-DE" sz="900" dirty="0"/>
              <a:t>	SA Swiss </a:t>
            </a:r>
            <a:r>
              <a:rPr lang="de-DE" sz="900" dirty="0" err="1"/>
              <a:t>Academies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Arts </a:t>
            </a:r>
            <a:r>
              <a:rPr lang="de-DE" sz="900" dirty="0" err="1"/>
              <a:t>and</a:t>
            </a:r>
            <a:r>
              <a:rPr lang="de-DE" sz="900" dirty="0"/>
              <a:t> </a:t>
            </a:r>
            <a:r>
              <a:rPr lang="de-DE" sz="900" dirty="0" err="1" smtClean="0"/>
              <a:t>Sciences</a:t>
            </a:r>
            <a:endParaRPr lang="de-DE" sz="900" dirty="0" smtClean="0"/>
          </a:p>
          <a:p>
            <a:pPr>
              <a:defRPr/>
            </a:pPr>
            <a:endParaRPr lang="de-DE" sz="900" dirty="0"/>
          </a:p>
          <a:p>
            <a:pPr>
              <a:defRPr/>
            </a:pPr>
            <a:r>
              <a:rPr lang="de-DE" sz="900" b="1" dirty="0"/>
              <a:t>United </a:t>
            </a:r>
            <a:r>
              <a:rPr lang="de-DE" sz="900" b="1" dirty="0" err="1"/>
              <a:t>Kingdom</a:t>
            </a:r>
            <a:r>
              <a:rPr lang="de-DE" sz="900" dirty="0"/>
              <a:t>	UKRIO UK Research </a:t>
            </a:r>
            <a:r>
              <a:rPr lang="de-DE" sz="900" dirty="0" err="1"/>
              <a:t>Integrity</a:t>
            </a:r>
            <a:r>
              <a:rPr lang="de-DE" sz="900" dirty="0"/>
              <a:t> Office</a:t>
            </a:r>
          </a:p>
          <a:p>
            <a:pPr>
              <a:defRPr/>
            </a:pPr>
            <a:r>
              <a:rPr lang="de-DE" sz="900" dirty="0"/>
              <a:t>	</a:t>
            </a:r>
          </a:p>
          <a:p>
            <a:pPr>
              <a:defRPr/>
            </a:pPr>
            <a:endParaRPr lang="de-DE" sz="900" dirty="0" smtClean="0"/>
          </a:p>
          <a:p>
            <a:pPr>
              <a:defRPr/>
            </a:pPr>
            <a:endParaRPr lang="de-DE" sz="900" dirty="0"/>
          </a:p>
          <a:p>
            <a:pPr>
              <a:defRPr/>
            </a:pPr>
            <a:endParaRPr lang="de-DE" sz="900" dirty="0"/>
          </a:p>
          <a:p>
            <a:pPr>
              <a:defRPr/>
            </a:pPr>
            <a:endParaRPr lang="de-DE" sz="900" dirty="0"/>
          </a:p>
          <a:p>
            <a:pPr algn="r">
              <a:defRPr/>
            </a:pPr>
            <a:r>
              <a:rPr lang="de-DE" sz="900" dirty="0"/>
              <a:t>© digitale-europakarte.de</a:t>
            </a:r>
          </a:p>
          <a:p>
            <a:pPr>
              <a:defRPr/>
            </a:pPr>
            <a:endParaRPr lang="de-DE" sz="900" dirty="0"/>
          </a:p>
          <a:p>
            <a:pPr>
              <a:defRPr/>
            </a:pP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10503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953D78"/>
                </a:solidFill>
              </a:rPr>
              <a:t>ENRIOs strengths</a:t>
            </a:r>
            <a:endParaRPr lang="fr-LU" sz="3600" b="1" dirty="0" smtClean="0">
              <a:solidFill>
                <a:srgbClr val="953D78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711325"/>
            <a:ext cx="8229600" cy="1933575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en-GB" sz="2400" b="1" u="sng" dirty="0" smtClean="0">
                <a:solidFill>
                  <a:srgbClr val="953D78"/>
                </a:solidFill>
              </a:rPr>
              <a:t>Exchange of information and experience</a:t>
            </a:r>
          </a:p>
          <a:p>
            <a:pPr marL="114300" indent="0" eaLnBrk="1" hangingPunct="1">
              <a:buFont typeface="Arial" charset="0"/>
              <a:buNone/>
            </a:pPr>
            <a:endParaRPr lang="en-GB" sz="2000" u="sng" dirty="0" smtClean="0"/>
          </a:p>
          <a:p>
            <a:pPr lvl="1" eaLnBrk="1" hangingPunct="1"/>
            <a:r>
              <a:rPr lang="en-GB" sz="2000" b="1" dirty="0" smtClean="0"/>
              <a:t>Improve own</a:t>
            </a:r>
            <a:r>
              <a:rPr lang="en-GB" sz="2000" dirty="0" smtClean="0"/>
              <a:t> national </a:t>
            </a:r>
            <a:r>
              <a:rPr lang="en-GB" sz="2000" b="1" dirty="0" smtClean="0"/>
              <a:t>structures</a:t>
            </a:r>
            <a:r>
              <a:rPr lang="en-GB" sz="2000" dirty="0" smtClean="0"/>
              <a:t> and procedures</a:t>
            </a:r>
          </a:p>
          <a:p>
            <a:pPr lvl="1" eaLnBrk="1" hangingPunct="1"/>
            <a:r>
              <a:rPr lang="en-GB" sz="2000" b="1" dirty="0" smtClean="0"/>
              <a:t>Support/Advice</a:t>
            </a:r>
            <a:r>
              <a:rPr lang="en-GB" sz="2000" dirty="0" smtClean="0"/>
              <a:t> members </a:t>
            </a:r>
            <a:r>
              <a:rPr lang="en-GB" sz="2000" b="1" dirty="0" smtClean="0"/>
              <a:t>having no </a:t>
            </a:r>
            <a:r>
              <a:rPr lang="en-GB" sz="2000" dirty="0" smtClean="0"/>
              <a:t>national structures</a:t>
            </a:r>
          </a:p>
          <a:p>
            <a:pPr lvl="1" eaLnBrk="1" hangingPunct="1"/>
            <a:endParaRPr lang="en-GB" sz="2000" dirty="0" smtClean="0"/>
          </a:p>
        </p:txBody>
      </p:sp>
      <p:pic>
        <p:nvPicPr>
          <p:cNvPr id="1331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B7939-2265-4186-85D9-1F4D600284EF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  <p:sp>
        <p:nvSpPr>
          <p:cNvPr id="13318" name="Content Placeholder 2"/>
          <p:cNvSpPr txBox="1">
            <a:spLocks/>
          </p:cNvSpPr>
          <p:nvPr/>
        </p:nvSpPr>
        <p:spPr bwMode="auto">
          <a:xfrm>
            <a:off x="457200" y="3860800"/>
            <a:ext cx="82296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GB" sz="2400" b="1" u="sng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Discussion of Cases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GB" sz="2000" u="sng" dirty="0">
              <a:latin typeface="Calibri" pitchFamily="34" charset="0"/>
              <a:cs typeface="Arial" charset="0"/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GB" sz="2000" b="1" dirty="0">
                <a:latin typeface="Calibri" pitchFamily="34" charset="0"/>
                <a:cs typeface="Arial" charset="0"/>
              </a:rPr>
              <a:t>Hot topics</a:t>
            </a:r>
            <a:r>
              <a:rPr lang="en-GB" sz="2000" dirty="0">
                <a:latin typeface="Calibri" pitchFamily="34" charset="0"/>
                <a:cs typeface="Arial" charset="0"/>
              </a:rPr>
              <a:t>: “plagiarism”, “authorship”, “digital data storage”,…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endParaRPr lang="en-GB" sz="20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953D78"/>
                </a:solidFill>
              </a:rPr>
              <a:t>ENRIO aims to….</a:t>
            </a:r>
            <a:endParaRPr lang="fr-LU" sz="3200" b="1" dirty="0" smtClean="0">
              <a:solidFill>
                <a:srgbClr val="953D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dirty="0" smtClean="0"/>
              <a:t>Share experience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000" b="1" dirty="0" smtClean="0"/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 smtClean="0"/>
              <a:t>Investigation of allegations of research misconduct</a:t>
            </a:r>
            <a:endParaRPr lang="en-GB" sz="2000" dirty="0"/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 smtClean="0"/>
              <a:t>Training/Education in good scientific practice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LU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dirty="0" smtClean="0"/>
              <a:t>Develop proposals </a:t>
            </a:r>
            <a:r>
              <a:rPr lang="en-GB" sz="2000" dirty="0" smtClean="0"/>
              <a:t>for national </a:t>
            </a:r>
            <a:r>
              <a:rPr lang="en-GB" sz="2000" dirty="0"/>
              <a:t>a</a:t>
            </a:r>
            <a:r>
              <a:rPr lang="en-GB" sz="2000" dirty="0" smtClean="0"/>
              <a:t>nd international organizations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LU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2000" b="1" dirty="0" err="1" smtClean="0"/>
              <a:t>Cooperations</a:t>
            </a:r>
            <a:r>
              <a:rPr lang="de-AT" sz="2000" b="1" dirty="0"/>
              <a:t> </a:t>
            </a:r>
            <a:r>
              <a:rPr lang="de-AT" sz="2000" dirty="0" err="1" smtClean="0"/>
              <a:t>with</a:t>
            </a:r>
            <a:r>
              <a:rPr lang="de-AT" sz="2000" dirty="0" smtClean="0"/>
              <a:t> </a:t>
            </a:r>
            <a:r>
              <a:rPr lang="de-AT" sz="2000" dirty="0" err="1" smtClean="0"/>
              <a:t>other</a:t>
            </a:r>
            <a:r>
              <a:rPr lang="de-AT" sz="2000" dirty="0" smtClean="0"/>
              <a:t> international </a:t>
            </a:r>
            <a:r>
              <a:rPr lang="de-AT" sz="2000" dirty="0" err="1" smtClean="0"/>
              <a:t>organizations</a:t>
            </a:r>
            <a:r>
              <a:rPr lang="de-AT" sz="2000" dirty="0" smtClean="0"/>
              <a:t> </a:t>
            </a:r>
            <a:r>
              <a:rPr lang="de-AT" sz="2000" dirty="0" err="1" smtClean="0"/>
              <a:t>with</a:t>
            </a:r>
            <a:r>
              <a:rPr lang="de-AT" sz="2000" dirty="0" smtClean="0"/>
              <a:t> </a:t>
            </a:r>
            <a:r>
              <a:rPr lang="de-AT" sz="2000" dirty="0" err="1" smtClean="0"/>
              <a:t>interest</a:t>
            </a:r>
            <a:r>
              <a:rPr lang="de-AT" sz="2000" dirty="0" smtClean="0"/>
              <a:t> in RI</a:t>
            </a:r>
            <a:endParaRPr lang="fr-LU" sz="2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LU" dirty="0"/>
          </a:p>
        </p:txBody>
      </p:sp>
      <p:pic>
        <p:nvPicPr>
          <p:cNvPr id="1536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02717-29D8-4C4B-B4AD-B26167061F4E}" type="slidenum">
              <a:rPr lang="de-AT" smtClean="0"/>
              <a:pPr>
                <a:defRPr/>
              </a:pPr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98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feld 3"/>
          <p:cNvSpPr txBox="1">
            <a:spLocks noChangeArrowheads="1"/>
          </p:cNvSpPr>
          <p:nvPr/>
        </p:nvSpPr>
        <p:spPr bwMode="auto">
          <a:xfrm>
            <a:off x="1835150" y="1052513"/>
            <a:ext cx="61928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3200" b="1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Different national RI </a:t>
            </a:r>
            <a:r>
              <a:rPr lang="de-AT" sz="3200" b="1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systems</a:t>
            </a:r>
            <a:endParaRPr lang="de-AT" sz="3200" b="1" dirty="0">
              <a:solidFill>
                <a:srgbClr val="953D7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388" name="Textfeld 4"/>
          <p:cNvSpPr txBox="1">
            <a:spLocks noChangeArrowheads="1"/>
          </p:cNvSpPr>
          <p:nvPr/>
        </p:nvSpPr>
        <p:spPr bwMode="auto">
          <a:xfrm>
            <a:off x="2266950" y="2795588"/>
            <a:ext cx="47529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AT" sz="2400" b="1" dirty="0" err="1">
                <a:latin typeface="Calibri" pitchFamily="34" charset="0"/>
                <a:cs typeface="Arial" charset="0"/>
              </a:rPr>
              <a:t>Denmark</a:t>
            </a:r>
            <a:endParaRPr lang="de-AT" sz="2400" b="1" dirty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AT" sz="2400" b="1" dirty="0" err="1">
                <a:latin typeface="Calibri" pitchFamily="34" charset="0"/>
                <a:cs typeface="Arial" charset="0"/>
              </a:rPr>
              <a:t>Finland</a:t>
            </a:r>
            <a:endParaRPr lang="de-AT" sz="2400" b="1" dirty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AT" sz="2400" b="1" dirty="0">
                <a:latin typeface="Calibri" pitchFamily="34" charset="0"/>
                <a:cs typeface="Arial" charset="0"/>
              </a:rPr>
              <a:t>Austria</a:t>
            </a:r>
          </a:p>
          <a:p>
            <a:pPr eaLnBrk="1" hangingPunct="1">
              <a:buFont typeface="Arial" charset="0"/>
              <a:buChar char="•"/>
            </a:pPr>
            <a:endParaRPr lang="de-AT" sz="2400" dirty="0">
              <a:latin typeface="Calibri" pitchFamily="34" charset="0"/>
              <a:cs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74F86-673C-45FF-9C23-AEE791FD2E57}" type="slidenum">
              <a:rPr lang="de-AT" smtClean="0"/>
              <a:pPr>
                <a:defRPr/>
              </a:pPr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92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6B0EC-C5CB-44F8-B1BC-BB4E913C3D23}" type="slidenum">
              <a:rPr lang="de-AT" smtClean="0"/>
              <a:pPr>
                <a:defRPr/>
              </a:pPr>
              <a:t>26</a:t>
            </a:fld>
            <a:endParaRPr lang="de-AT"/>
          </a:p>
        </p:txBody>
      </p:sp>
      <p:pic>
        <p:nvPicPr>
          <p:cNvPr id="17411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2266950" y="2795588"/>
            <a:ext cx="4752975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defRPr/>
            </a:pPr>
            <a:r>
              <a:rPr lang="de-AT" sz="3600" b="1" dirty="0" err="1" smtClean="0">
                <a:latin typeface="Calibri" pitchFamily="34" charset="0"/>
                <a:cs typeface="Arial" charset="0"/>
              </a:rPr>
              <a:t>Denmark</a:t>
            </a:r>
            <a:endParaRPr lang="de-AT" sz="3600" b="1" dirty="0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feld 2"/>
          <p:cNvSpPr txBox="1">
            <a:spLocks noChangeArrowheads="1"/>
          </p:cNvSpPr>
          <p:nvPr/>
        </p:nvSpPr>
        <p:spPr bwMode="auto">
          <a:xfrm>
            <a:off x="2698750" y="692150"/>
            <a:ext cx="360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AT" sz="3200" b="1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Denmark</a:t>
            </a:r>
            <a:r>
              <a:rPr lang="de-AT" sz="3200" b="1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(1)</a:t>
            </a:r>
          </a:p>
        </p:txBody>
      </p:sp>
      <p:sp>
        <p:nvSpPr>
          <p:cNvPr id="18436" name="Textfeld 3"/>
          <p:cNvSpPr txBox="1">
            <a:spLocks noChangeArrowheads="1"/>
          </p:cNvSpPr>
          <p:nvPr/>
        </p:nvSpPr>
        <p:spPr bwMode="auto">
          <a:xfrm>
            <a:off x="539750" y="1773238"/>
            <a:ext cx="676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2400" b="1" u="sng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Danish</a:t>
            </a:r>
            <a:r>
              <a:rPr lang="de-AT" sz="2400" b="1" u="sng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AT" sz="2400" b="1" u="sng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Committees</a:t>
            </a:r>
            <a:r>
              <a:rPr lang="de-AT" sz="2400" b="1" u="sng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on Scientific </a:t>
            </a:r>
            <a:r>
              <a:rPr lang="de-AT" sz="2400" b="1" u="sng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Dishonesty</a:t>
            </a:r>
            <a:r>
              <a:rPr lang="de-AT" sz="2400" b="1" u="sng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(DCSD)</a:t>
            </a:r>
          </a:p>
        </p:txBody>
      </p:sp>
      <p:sp>
        <p:nvSpPr>
          <p:cNvPr id="18437" name="Textfeld 4"/>
          <p:cNvSpPr txBox="1">
            <a:spLocks noChangeArrowheads="1"/>
          </p:cNvSpPr>
          <p:nvPr/>
        </p:nvSpPr>
        <p:spPr bwMode="auto">
          <a:xfrm>
            <a:off x="179512" y="2492375"/>
            <a:ext cx="95238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485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AT" sz="2400" b="1" dirty="0" err="1" smtClean="0">
                <a:latin typeface="Calibri" pitchFamily="34" charset="0"/>
                <a:cs typeface="Arial" charset="0"/>
              </a:rPr>
              <a:t>part</a:t>
            </a:r>
            <a:r>
              <a:rPr lang="de-AT" sz="2400" b="1" dirty="0" smtClean="0">
                <a:latin typeface="Calibri" pitchFamily="34" charset="0"/>
                <a:cs typeface="Arial" charset="0"/>
              </a:rPr>
              <a:t> 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of</a:t>
            </a:r>
            <a:r>
              <a:rPr lang="de-AT" sz="2400" b="1" dirty="0">
                <a:latin typeface="Calibri" pitchFamily="34" charset="0"/>
                <a:cs typeface="Arial" charset="0"/>
              </a:rPr>
              <a:t>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the</a:t>
            </a:r>
            <a:r>
              <a:rPr lang="de-AT" sz="2400" b="1" dirty="0">
                <a:latin typeface="Calibri" pitchFamily="34" charset="0"/>
                <a:cs typeface="Arial" charset="0"/>
              </a:rPr>
              <a:t>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Ministry</a:t>
            </a:r>
            <a:r>
              <a:rPr lang="de-AT" sz="2400" b="1" dirty="0">
                <a:latin typeface="Calibri" pitchFamily="34" charset="0"/>
                <a:cs typeface="Arial" charset="0"/>
              </a:rPr>
              <a:t> </a:t>
            </a:r>
            <a:r>
              <a:rPr lang="de-AT" sz="2000" dirty="0">
                <a:latin typeface="Calibri" pitchFamily="34" charset="0"/>
                <a:cs typeface="Arial" charset="0"/>
              </a:rPr>
              <a:t>(M. </a:t>
            </a:r>
            <a:r>
              <a:rPr lang="de-AT" sz="2000" dirty="0" err="1">
                <a:latin typeface="Calibri" pitchFamily="34" charset="0"/>
                <a:cs typeface="Arial" charset="0"/>
              </a:rPr>
              <a:t>of</a:t>
            </a:r>
            <a:r>
              <a:rPr lang="de-AT" sz="2000" dirty="0">
                <a:latin typeface="Calibri" pitchFamily="34" charset="0"/>
                <a:cs typeface="Arial" charset="0"/>
              </a:rPr>
              <a:t> Science, Innovation </a:t>
            </a:r>
            <a:r>
              <a:rPr lang="de-AT" sz="2000" dirty="0" err="1">
                <a:latin typeface="Calibri" pitchFamily="34" charset="0"/>
                <a:cs typeface="Arial" charset="0"/>
              </a:rPr>
              <a:t>and</a:t>
            </a:r>
            <a:r>
              <a:rPr lang="de-AT" sz="2000" dirty="0">
                <a:latin typeface="Calibri" pitchFamily="34" charset="0"/>
                <a:cs typeface="Arial" charset="0"/>
              </a:rPr>
              <a:t> Higher Education)</a:t>
            </a:r>
          </a:p>
          <a:p>
            <a:pPr eaLnBrk="1" hangingPunct="1">
              <a:buFont typeface="Arial" charset="0"/>
              <a:buChar char="•"/>
            </a:pPr>
            <a:endParaRPr lang="de-AT" sz="2400" dirty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AT" sz="2400" dirty="0">
                <a:latin typeface="Calibri" pitchFamily="34" charset="0"/>
                <a:cs typeface="Arial" charset="0"/>
              </a:rPr>
              <a:t>„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scientific</a:t>
            </a:r>
            <a:r>
              <a:rPr lang="de-AT" sz="2400" b="1" dirty="0">
                <a:latin typeface="Calibri" pitchFamily="34" charset="0"/>
                <a:cs typeface="Arial" charset="0"/>
              </a:rPr>
              <a:t>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dishonesty</a:t>
            </a:r>
            <a:r>
              <a:rPr lang="de-AT" sz="2400" b="1" dirty="0">
                <a:latin typeface="Calibri" pitchFamily="34" charset="0"/>
                <a:cs typeface="Arial" charset="0"/>
              </a:rPr>
              <a:t>“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is</a:t>
            </a:r>
            <a:r>
              <a:rPr lang="de-AT" sz="2400" b="1" dirty="0">
                <a:latin typeface="Calibri" pitchFamily="34" charset="0"/>
                <a:cs typeface="Arial" charset="0"/>
              </a:rPr>
              <a:t>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defined</a:t>
            </a:r>
            <a:r>
              <a:rPr lang="de-AT" sz="2400" b="1" dirty="0">
                <a:latin typeface="Calibri" pitchFamily="34" charset="0"/>
                <a:cs typeface="Arial" charset="0"/>
              </a:rPr>
              <a:t>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by</a:t>
            </a:r>
            <a:r>
              <a:rPr lang="de-AT" sz="2400" b="1" dirty="0">
                <a:latin typeface="Calibri" pitchFamily="34" charset="0"/>
                <a:cs typeface="Arial" charset="0"/>
              </a:rPr>
              <a:t>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law</a:t>
            </a:r>
            <a:endParaRPr lang="de-AT" sz="2400" b="1" dirty="0">
              <a:latin typeface="Calibri" pitchFamily="34" charset="0"/>
              <a:cs typeface="Arial" charset="0"/>
            </a:endParaRP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de-AT" sz="2400" dirty="0" err="1">
                <a:latin typeface="Calibri" pitchFamily="34" charset="0"/>
                <a:cs typeface="Arial" charset="0"/>
              </a:rPr>
              <a:t>Consolidation</a:t>
            </a:r>
            <a:r>
              <a:rPr lang="de-AT" sz="2400" dirty="0">
                <a:latin typeface="Calibri" pitchFamily="34" charset="0"/>
                <a:cs typeface="Arial" charset="0"/>
              </a:rPr>
              <a:t> Act </a:t>
            </a:r>
            <a:r>
              <a:rPr lang="de-AT" sz="2400" dirty="0" err="1">
                <a:latin typeface="Calibri" pitchFamily="34" charset="0"/>
                <a:cs typeface="Arial" charset="0"/>
              </a:rPr>
              <a:t>No</a:t>
            </a:r>
            <a:r>
              <a:rPr lang="de-AT" sz="2400" dirty="0">
                <a:latin typeface="Calibri" pitchFamily="34" charset="0"/>
                <a:cs typeface="Arial" charset="0"/>
              </a:rPr>
              <a:t>. 1064 </a:t>
            </a:r>
            <a:r>
              <a:rPr lang="de-AT" sz="2000" dirty="0">
                <a:latin typeface="Calibri" pitchFamily="34" charset="0"/>
                <a:cs typeface="Arial" charset="0"/>
              </a:rPr>
              <a:t>(6.9.2012; </a:t>
            </a:r>
            <a:r>
              <a:rPr lang="de-AT" sz="2000" dirty="0" err="1">
                <a:latin typeface="Calibri" pitchFamily="34" charset="0"/>
                <a:cs typeface="Arial" charset="0"/>
              </a:rPr>
              <a:t>Parliament</a:t>
            </a:r>
            <a:r>
              <a:rPr lang="de-AT" sz="2000" dirty="0">
                <a:latin typeface="Calibri" pitchFamily="34" charset="0"/>
                <a:cs typeface="Arial" charset="0"/>
              </a:rPr>
              <a:t>)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de-AT" sz="2400" dirty="0">
                <a:latin typeface="Calibri" pitchFamily="34" charset="0"/>
                <a:cs typeface="Arial" charset="0"/>
              </a:rPr>
              <a:t>Executive Order </a:t>
            </a:r>
            <a:r>
              <a:rPr lang="de-AT" sz="2400" dirty="0" err="1">
                <a:latin typeface="Calibri" pitchFamily="34" charset="0"/>
                <a:cs typeface="Arial" charset="0"/>
              </a:rPr>
              <a:t>No</a:t>
            </a:r>
            <a:r>
              <a:rPr lang="de-AT" sz="2400" dirty="0">
                <a:latin typeface="Calibri" pitchFamily="34" charset="0"/>
                <a:cs typeface="Arial" charset="0"/>
              </a:rPr>
              <a:t>. 306 </a:t>
            </a:r>
            <a:r>
              <a:rPr lang="de-AT" sz="2000" dirty="0">
                <a:latin typeface="Calibri" pitchFamily="34" charset="0"/>
                <a:cs typeface="Arial" charset="0"/>
              </a:rPr>
              <a:t>(20.4.2009; </a:t>
            </a:r>
            <a:r>
              <a:rPr lang="de-AT" sz="2000" dirty="0" err="1">
                <a:latin typeface="Calibri" pitchFamily="34" charset="0"/>
                <a:cs typeface="Arial" charset="0"/>
              </a:rPr>
              <a:t>Government</a:t>
            </a:r>
            <a:r>
              <a:rPr lang="de-AT" sz="2000" dirty="0">
                <a:latin typeface="Calibri" pitchFamily="34" charset="0"/>
                <a:cs typeface="Arial" charset="0"/>
              </a:rPr>
              <a:t>/</a:t>
            </a:r>
            <a:r>
              <a:rPr lang="de-AT" sz="2000" dirty="0" err="1">
                <a:latin typeface="Calibri" pitchFamily="34" charset="0"/>
                <a:cs typeface="Arial" charset="0"/>
              </a:rPr>
              <a:t>Ministry</a:t>
            </a:r>
            <a:r>
              <a:rPr lang="de-AT" sz="2000" dirty="0"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EA22A-9B66-41AD-AA59-F3723E1801A7}" type="slidenum">
              <a:rPr lang="de-AT" smtClean="0"/>
              <a:pPr>
                <a:defRPr/>
              </a:pPr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188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feld 2"/>
          <p:cNvSpPr txBox="1">
            <a:spLocks noChangeArrowheads="1"/>
          </p:cNvSpPr>
          <p:nvPr/>
        </p:nvSpPr>
        <p:spPr bwMode="auto">
          <a:xfrm>
            <a:off x="2698750" y="692150"/>
            <a:ext cx="360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AT" sz="3200" b="1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AT" sz="3200" b="1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Denmark</a:t>
            </a:r>
            <a:r>
              <a:rPr lang="de-AT" sz="3200" b="1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(2)</a:t>
            </a:r>
          </a:p>
        </p:txBody>
      </p:sp>
      <p:sp>
        <p:nvSpPr>
          <p:cNvPr id="19460" name="Textfeld 3"/>
          <p:cNvSpPr txBox="1">
            <a:spLocks noChangeArrowheads="1"/>
          </p:cNvSpPr>
          <p:nvPr/>
        </p:nvSpPr>
        <p:spPr bwMode="auto">
          <a:xfrm>
            <a:off x="539750" y="1773238"/>
            <a:ext cx="7416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2400" b="1" u="sng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Danish</a:t>
            </a:r>
            <a:r>
              <a:rPr lang="de-AT" sz="2400" b="1" u="sng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AT" sz="2400" b="1" u="sng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Committees</a:t>
            </a:r>
            <a:r>
              <a:rPr lang="de-AT" sz="2400" b="1" u="sng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on Scientific </a:t>
            </a:r>
            <a:r>
              <a:rPr lang="de-AT" sz="2400" b="1" u="sng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Dishonesty</a:t>
            </a:r>
            <a:r>
              <a:rPr lang="de-AT" sz="2400" b="1" u="sng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(DCSD)</a:t>
            </a:r>
          </a:p>
        </p:txBody>
      </p:sp>
      <p:sp>
        <p:nvSpPr>
          <p:cNvPr id="19461" name="Textfeld 4"/>
          <p:cNvSpPr txBox="1">
            <a:spLocks noChangeArrowheads="1"/>
          </p:cNvSpPr>
          <p:nvPr/>
        </p:nvSpPr>
        <p:spPr bwMode="auto">
          <a:xfrm>
            <a:off x="395288" y="2616200"/>
            <a:ext cx="921990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AT" sz="2400" dirty="0" err="1">
                <a:latin typeface="Calibri" pitchFamily="34" charset="0"/>
                <a:cs typeface="Arial" charset="0"/>
              </a:rPr>
              <a:t>Committee</a:t>
            </a:r>
            <a:r>
              <a:rPr lang="de-AT" sz="2400" dirty="0">
                <a:latin typeface="Calibri" pitchFamily="34" charset="0"/>
                <a:cs typeface="Arial" charset="0"/>
              </a:rPr>
              <a:t> on Scientific </a:t>
            </a:r>
            <a:r>
              <a:rPr lang="de-AT" sz="2400" dirty="0" err="1">
                <a:latin typeface="Calibri" pitchFamily="34" charset="0"/>
                <a:cs typeface="Arial" charset="0"/>
              </a:rPr>
              <a:t>Dishonesty</a:t>
            </a:r>
            <a:r>
              <a:rPr lang="de-AT" sz="2400" dirty="0">
                <a:latin typeface="Calibri" pitchFamily="34" charset="0"/>
                <a:cs typeface="Arial" charset="0"/>
              </a:rPr>
              <a:t> </a:t>
            </a:r>
            <a:r>
              <a:rPr lang="de-AT" sz="2400" dirty="0" err="1">
                <a:latin typeface="Calibri" pitchFamily="34" charset="0"/>
                <a:cs typeface="Arial" charset="0"/>
              </a:rPr>
              <a:t>for</a:t>
            </a:r>
            <a:endParaRPr lang="de-AT" sz="2400" dirty="0">
              <a:latin typeface="Calibri" pitchFamily="34" charset="0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buFont typeface="Symbol" pitchFamily="18" charset="2"/>
              <a:buChar char="-"/>
            </a:pPr>
            <a:r>
              <a:rPr lang="de-AT" sz="2400" dirty="0">
                <a:latin typeface="Calibri" pitchFamily="34" charset="0"/>
                <a:cs typeface="Arial" charset="0"/>
              </a:rPr>
              <a:t>Research in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Health</a:t>
            </a:r>
            <a:r>
              <a:rPr lang="de-AT" sz="2400" b="1" dirty="0">
                <a:latin typeface="Calibri" pitchFamily="34" charset="0"/>
                <a:cs typeface="Arial" charset="0"/>
              </a:rPr>
              <a:t>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and</a:t>
            </a:r>
            <a:r>
              <a:rPr lang="de-AT" sz="2400" b="1" dirty="0">
                <a:latin typeface="Calibri" pitchFamily="34" charset="0"/>
                <a:cs typeface="Arial" charset="0"/>
              </a:rPr>
              <a:t> Medical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Sciences</a:t>
            </a:r>
            <a:endParaRPr lang="de-AT" sz="2400" b="1" dirty="0">
              <a:latin typeface="Calibri" pitchFamily="34" charset="0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buFont typeface="Symbol" pitchFamily="18" charset="2"/>
              <a:buChar char="-"/>
            </a:pPr>
            <a:r>
              <a:rPr lang="de-AT" sz="2400" dirty="0">
                <a:latin typeface="Calibri" pitchFamily="34" charset="0"/>
                <a:cs typeface="Arial" charset="0"/>
              </a:rPr>
              <a:t>Research in </a:t>
            </a:r>
            <a:r>
              <a:rPr lang="de-AT" sz="2400" b="1" dirty="0">
                <a:latin typeface="Calibri" pitchFamily="34" charset="0"/>
                <a:cs typeface="Arial" charset="0"/>
              </a:rPr>
              <a:t>Natural, Technological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and</a:t>
            </a:r>
            <a:r>
              <a:rPr lang="de-AT" sz="2400" b="1" dirty="0">
                <a:latin typeface="Calibri" pitchFamily="34" charset="0"/>
                <a:cs typeface="Arial" charset="0"/>
              </a:rPr>
              <a:t>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Production</a:t>
            </a:r>
            <a:r>
              <a:rPr lang="de-AT" sz="2400" b="1" dirty="0">
                <a:latin typeface="Calibri" pitchFamily="34" charset="0"/>
                <a:cs typeface="Arial" charset="0"/>
              </a:rPr>
              <a:t> Science</a:t>
            </a:r>
          </a:p>
          <a:p>
            <a:pPr lvl="1" eaLnBrk="1" hangingPunct="1">
              <a:lnSpc>
                <a:spcPct val="150000"/>
              </a:lnSpc>
              <a:buFont typeface="Symbol" pitchFamily="18" charset="2"/>
              <a:buChar char="-"/>
            </a:pPr>
            <a:r>
              <a:rPr lang="de-AT" sz="2400" dirty="0">
                <a:latin typeface="Calibri" pitchFamily="34" charset="0"/>
                <a:cs typeface="Arial" charset="0"/>
              </a:rPr>
              <a:t>Research in </a:t>
            </a:r>
            <a:r>
              <a:rPr lang="de-AT" sz="2400" b="1" dirty="0">
                <a:latin typeface="Calibri" pitchFamily="34" charset="0"/>
                <a:cs typeface="Arial" charset="0"/>
              </a:rPr>
              <a:t>Cultural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and</a:t>
            </a:r>
            <a:r>
              <a:rPr lang="de-AT" sz="2400" b="1" dirty="0">
                <a:latin typeface="Calibri" pitchFamily="34" charset="0"/>
                <a:cs typeface="Arial" charset="0"/>
              </a:rPr>
              <a:t>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Social</a:t>
            </a:r>
            <a:r>
              <a:rPr lang="de-AT" sz="2400" b="1" dirty="0">
                <a:latin typeface="Calibri" pitchFamily="34" charset="0"/>
                <a:cs typeface="Arial" charset="0"/>
              </a:rPr>
              <a:t> Science</a:t>
            </a:r>
          </a:p>
          <a:p>
            <a:pPr lvl="1" eaLnBrk="1" hangingPunct="1">
              <a:buFont typeface="Symbol" pitchFamily="18" charset="2"/>
              <a:buChar char="-"/>
            </a:pPr>
            <a:endParaRPr lang="de-AT" sz="2400" b="1" dirty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AT" sz="2400" b="1" dirty="0">
                <a:latin typeface="Calibri" pitchFamily="34" charset="0"/>
                <a:cs typeface="Arial" charset="0"/>
              </a:rPr>
              <a:t>Permanent</a:t>
            </a:r>
            <a:r>
              <a:rPr lang="de-AT" sz="2400" dirty="0">
                <a:latin typeface="Calibri" pitchFamily="34" charset="0"/>
                <a:cs typeface="Arial" charset="0"/>
              </a:rPr>
              <a:t> </a:t>
            </a:r>
            <a:r>
              <a:rPr lang="de-AT" sz="2400" b="1" dirty="0">
                <a:latin typeface="Calibri" pitchFamily="34" charset="0"/>
                <a:cs typeface="Arial" charset="0"/>
              </a:rPr>
              <a:t>Board</a:t>
            </a:r>
            <a:r>
              <a:rPr lang="de-AT" sz="2400" dirty="0">
                <a:latin typeface="Calibri" pitchFamily="34" charset="0"/>
                <a:cs typeface="Arial" charset="0"/>
              </a:rPr>
              <a:t>: </a:t>
            </a:r>
            <a:r>
              <a:rPr lang="de-AT" sz="2400" dirty="0" err="1">
                <a:latin typeface="Calibri" pitchFamily="34" charset="0"/>
                <a:cs typeface="Arial" charset="0"/>
              </a:rPr>
              <a:t>members</a:t>
            </a:r>
            <a:r>
              <a:rPr lang="de-AT" sz="2400" dirty="0">
                <a:latin typeface="Calibri" pitchFamily="34" charset="0"/>
                <a:cs typeface="Arial" charset="0"/>
              </a:rPr>
              <a:t> </a:t>
            </a:r>
            <a:r>
              <a:rPr lang="de-AT" sz="2400" dirty="0" err="1">
                <a:latin typeface="Calibri" pitchFamily="34" charset="0"/>
                <a:cs typeface="Arial" charset="0"/>
              </a:rPr>
              <a:t>elected</a:t>
            </a:r>
            <a:r>
              <a:rPr lang="de-AT" sz="2400" dirty="0">
                <a:latin typeface="Calibri" pitchFamily="34" charset="0"/>
                <a:cs typeface="Arial" charset="0"/>
              </a:rPr>
              <a:t> </a:t>
            </a:r>
            <a:r>
              <a:rPr lang="de-AT" sz="2400" dirty="0" err="1">
                <a:latin typeface="Calibri" pitchFamily="34" charset="0"/>
                <a:cs typeface="Arial" charset="0"/>
              </a:rPr>
              <a:t>for</a:t>
            </a:r>
            <a:r>
              <a:rPr lang="de-AT" sz="2400" dirty="0">
                <a:latin typeface="Calibri" pitchFamily="34" charset="0"/>
                <a:cs typeface="Arial" charset="0"/>
              </a:rPr>
              <a:t> </a:t>
            </a:r>
            <a:r>
              <a:rPr lang="de-AT" sz="2400" b="1" dirty="0">
                <a:latin typeface="Calibri" pitchFamily="34" charset="0"/>
                <a:cs typeface="Arial" charset="0"/>
              </a:rPr>
              <a:t>4 + 2 </a:t>
            </a:r>
            <a:r>
              <a:rPr lang="de-AT" sz="2400" b="1" dirty="0" err="1">
                <a:latin typeface="Calibri" pitchFamily="34" charset="0"/>
                <a:cs typeface="Arial" charset="0"/>
              </a:rPr>
              <a:t>years</a:t>
            </a:r>
            <a:endParaRPr lang="de-AT" sz="2400" b="1" dirty="0">
              <a:latin typeface="Calibri" pitchFamily="34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de-AT" sz="2400" b="1" dirty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de-AT" sz="2400" dirty="0">
              <a:latin typeface="Calibri" pitchFamily="34" charset="0"/>
              <a:cs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BEA9F-9B6E-4404-AC25-BE7EBB08B3D1}" type="slidenum">
              <a:rPr lang="de-AT" smtClean="0"/>
              <a:pPr>
                <a:defRPr/>
              </a:pPr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05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feld 2"/>
          <p:cNvSpPr txBox="1">
            <a:spLocks noChangeArrowheads="1"/>
          </p:cNvSpPr>
          <p:nvPr/>
        </p:nvSpPr>
        <p:spPr bwMode="auto">
          <a:xfrm>
            <a:off x="2698750" y="692150"/>
            <a:ext cx="360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AT" sz="3200" b="1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Denmark</a:t>
            </a:r>
            <a:r>
              <a:rPr lang="de-AT" sz="3200" b="1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(3)</a:t>
            </a:r>
          </a:p>
        </p:txBody>
      </p:sp>
      <p:sp>
        <p:nvSpPr>
          <p:cNvPr id="20484" name="Textfeld 3"/>
          <p:cNvSpPr txBox="1">
            <a:spLocks noChangeArrowheads="1"/>
          </p:cNvSpPr>
          <p:nvPr/>
        </p:nvSpPr>
        <p:spPr bwMode="auto">
          <a:xfrm>
            <a:off x="539750" y="1628800"/>
            <a:ext cx="6912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2400" b="1" u="sng" dirty="0" err="1">
                <a:solidFill>
                  <a:srgbClr val="953D78"/>
                </a:solidFill>
                <a:latin typeface="+mn-lt"/>
                <a:cs typeface="Arial" charset="0"/>
              </a:rPr>
              <a:t>Danish</a:t>
            </a:r>
            <a:r>
              <a:rPr lang="de-AT" sz="2400" b="1" u="sng" dirty="0">
                <a:solidFill>
                  <a:srgbClr val="953D78"/>
                </a:solidFill>
                <a:latin typeface="+mn-lt"/>
                <a:cs typeface="Arial" charset="0"/>
              </a:rPr>
              <a:t> </a:t>
            </a:r>
            <a:r>
              <a:rPr lang="de-AT" sz="2400" b="1" u="sng" dirty="0" err="1">
                <a:solidFill>
                  <a:srgbClr val="953D78"/>
                </a:solidFill>
                <a:latin typeface="+mn-lt"/>
                <a:cs typeface="Arial" charset="0"/>
              </a:rPr>
              <a:t>Committees</a:t>
            </a:r>
            <a:r>
              <a:rPr lang="de-AT" sz="2400" b="1" u="sng" dirty="0">
                <a:solidFill>
                  <a:srgbClr val="953D78"/>
                </a:solidFill>
                <a:latin typeface="+mn-lt"/>
                <a:cs typeface="Arial" charset="0"/>
              </a:rPr>
              <a:t> on Scientific </a:t>
            </a:r>
            <a:r>
              <a:rPr lang="de-AT" sz="2400" b="1" u="sng" dirty="0" err="1">
                <a:solidFill>
                  <a:srgbClr val="953D78"/>
                </a:solidFill>
                <a:latin typeface="+mn-lt"/>
                <a:cs typeface="Arial" charset="0"/>
              </a:rPr>
              <a:t>Dishonesty</a:t>
            </a:r>
            <a:r>
              <a:rPr lang="de-AT" sz="2400" b="1" u="sng" dirty="0">
                <a:solidFill>
                  <a:srgbClr val="953D78"/>
                </a:solidFill>
                <a:latin typeface="+mn-lt"/>
                <a:cs typeface="Arial" charset="0"/>
              </a:rPr>
              <a:t> (DCSD)</a:t>
            </a:r>
          </a:p>
        </p:txBody>
      </p:sp>
      <p:sp>
        <p:nvSpPr>
          <p:cNvPr id="20485" name="Textfeld 4"/>
          <p:cNvSpPr txBox="1">
            <a:spLocks noChangeArrowheads="1"/>
          </p:cNvSpPr>
          <p:nvPr/>
        </p:nvSpPr>
        <p:spPr bwMode="auto">
          <a:xfrm>
            <a:off x="395288" y="2276872"/>
            <a:ext cx="87137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485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de-AT" sz="2400" b="1" dirty="0">
                <a:latin typeface="+mn-lt"/>
                <a:cs typeface="Arial" charset="0"/>
              </a:rPr>
              <a:t>1 </a:t>
            </a:r>
            <a:r>
              <a:rPr lang="de-AT" sz="2400" b="1" dirty="0" err="1">
                <a:latin typeface="+mn-lt"/>
                <a:cs typeface="Arial" charset="0"/>
              </a:rPr>
              <a:t>Chair</a:t>
            </a:r>
            <a:r>
              <a:rPr lang="de-AT" sz="2400" b="1" dirty="0">
                <a:latin typeface="+mn-lt"/>
                <a:cs typeface="Arial" charset="0"/>
              </a:rPr>
              <a:t> </a:t>
            </a:r>
            <a:r>
              <a:rPr lang="de-AT" sz="2400" dirty="0" err="1">
                <a:latin typeface="+mn-lt"/>
                <a:cs typeface="Arial" charset="0"/>
              </a:rPr>
              <a:t>for</a:t>
            </a:r>
            <a:r>
              <a:rPr lang="de-AT" sz="2400" dirty="0">
                <a:latin typeface="+mn-lt"/>
                <a:cs typeface="Arial" charset="0"/>
              </a:rPr>
              <a:t> all 3 </a:t>
            </a:r>
            <a:r>
              <a:rPr lang="de-AT" sz="2400" dirty="0" err="1">
                <a:latin typeface="+mn-lt"/>
                <a:cs typeface="Arial" charset="0"/>
              </a:rPr>
              <a:t>Committees</a:t>
            </a:r>
            <a:r>
              <a:rPr lang="de-AT" sz="2400" dirty="0">
                <a:latin typeface="+mn-lt"/>
                <a:cs typeface="Arial" charset="0"/>
              </a:rPr>
              <a:t> + </a:t>
            </a:r>
            <a:r>
              <a:rPr lang="de-AT" sz="2400" b="1" dirty="0">
                <a:latin typeface="+mn-lt"/>
                <a:cs typeface="Arial" charset="0"/>
              </a:rPr>
              <a:t>6 </a:t>
            </a:r>
            <a:r>
              <a:rPr lang="de-AT" sz="2400" b="1" dirty="0" err="1">
                <a:latin typeface="+mn-lt"/>
                <a:cs typeface="Arial" charset="0"/>
              </a:rPr>
              <a:t>members</a:t>
            </a:r>
            <a:r>
              <a:rPr lang="de-AT" sz="2400" b="1" dirty="0">
                <a:latin typeface="+mn-lt"/>
                <a:cs typeface="Arial" charset="0"/>
              </a:rPr>
              <a:t> </a:t>
            </a:r>
            <a:r>
              <a:rPr lang="de-AT" sz="2400" dirty="0">
                <a:latin typeface="+mn-lt"/>
                <a:cs typeface="Arial" charset="0"/>
              </a:rPr>
              <a:t>(6 </a:t>
            </a:r>
            <a:r>
              <a:rPr lang="de-AT" sz="2400" dirty="0" err="1">
                <a:latin typeface="+mn-lt"/>
                <a:cs typeface="Arial" charset="0"/>
              </a:rPr>
              <a:t>proxy</a:t>
            </a:r>
            <a:r>
              <a:rPr lang="de-AT" sz="2400" dirty="0">
                <a:latin typeface="+mn-lt"/>
                <a:cs typeface="Arial" charset="0"/>
              </a:rPr>
              <a:t>) </a:t>
            </a:r>
            <a:r>
              <a:rPr lang="de-AT" sz="2400" dirty="0" err="1">
                <a:latin typeface="+mn-lt"/>
                <a:cs typeface="Arial" charset="0"/>
              </a:rPr>
              <a:t>each</a:t>
            </a:r>
            <a:endParaRPr lang="de-AT" sz="2400" dirty="0">
              <a:latin typeface="+mn-lt"/>
              <a:cs typeface="Arial" charset="0"/>
            </a:endParaRPr>
          </a:p>
          <a:p>
            <a:pPr lvl="2" eaLnBrk="1" hangingPunct="1">
              <a:lnSpc>
                <a:spcPct val="150000"/>
              </a:lnSpc>
              <a:buFont typeface="Symbol" pitchFamily="18" charset="2"/>
              <a:buChar char="-"/>
            </a:pPr>
            <a:r>
              <a:rPr lang="de-AT" sz="2400" b="1" dirty="0" err="1">
                <a:latin typeface="+mn-lt"/>
                <a:cs typeface="Arial" charset="0"/>
              </a:rPr>
              <a:t>Chair</a:t>
            </a:r>
            <a:r>
              <a:rPr lang="de-AT" sz="2400" b="1" dirty="0">
                <a:latin typeface="+mn-lt"/>
                <a:cs typeface="Arial" charset="0"/>
              </a:rPr>
              <a:t> </a:t>
            </a:r>
            <a:r>
              <a:rPr lang="de-AT" sz="2400" b="1" dirty="0" err="1">
                <a:latin typeface="+mn-lt"/>
                <a:cs typeface="Arial" charset="0"/>
              </a:rPr>
              <a:t>is</a:t>
            </a:r>
            <a:r>
              <a:rPr lang="de-AT" sz="2400" b="1" dirty="0">
                <a:latin typeface="+mn-lt"/>
                <a:cs typeface="Arial" charset="0"/>
              </a:rPr>
              <a:t> </a:t>
            </a:r>
            <a:r>
              <a:rPr lang="de-AT" sz="2400" b="1" dirty="0" smtClean="0">
                <a:latin typeface="+mn-lt"/>
                <a:cs typeface="Arial" charset="0"/>
              </a:rPr>
              <a:t>a high </a:t>
            </a:r>
            <a:r>
              <a:rPr lang="de-AT" sz="2400" b="1" dirty="0" err="1">
                <a:latin typeface="+mn-lt"/>
                <a:cs typeface="Arial" charset="0"/>
              </a:rPr>
              <a:t>court</a:t>
            </a:r>
            <a:r>
              <a:rPr lang="de-AT" sz="2400" b="1" dirty="0">
                <a:latin typeface="+mn-lt"/>
                <a:cs typeface="Arial" charset="0"/>
              </a:rPr>
              <a:t> </a:t>
            </a:r>
            <a:r>
              <a:rPr lang="de-AT" sz="2400" b="1" dirty="0" err="1">
                <a:latin typeface="+mn-lt"/>
                <a:cs typeface="Arial" charset="0"/>
              </a:rPr>
              <a:t>judge</a:t>
            </a:r>
            <a:endParaRPr lang="de-AT" sz="2400" b="1" dirty="0">
              <a:latin typeface="+mn-lt"/>
              <a:cs typeface="Arial" charset="0"/>
            </a:endParaRPr>
          </a:p>
          <a:p>
            <a:pPr lvl="2" eaLnBrk="1" hangingPunct="1">
              <a:lnSpc>
                <a:spcPct val="150000"/>
              </a:lnSpc>
              <a:buFont typeface="Symbol" pitchFamily="18" charset="2"/>
              <a:buChar char="-"/>
            </a:pPr>
            <a:r>
              <a:rPr lang="de-AT" sz="2400" dirty="0">
                <a:latin typeface="+mn-lt"/>
                <a:cs typeface="Arial" charset="0"/>
              </a:rPr>
              <a:t>Members </a:t>
            </a:r>
            <a:r>
              <a:rPr lang="de-AT" sz="2400" dirty="0" err="1">
                <a:latin typeface="+mn-lt"/>
                <a:cs typeface="Arial" charset="0"/>
              </a:rPr>
              <a:t>are</a:t>
            </a:r>
            <a:r>
              <a:rPr lang="de-AT" sz="2400" dirty="0">
                <a:latin typeface="+mn-lt"/>
                <a:cs typeface="Arial" charset="0"/>
              </a:rPr>
              <a:t> </a:t>
            </a:r>
            <a:r>
              <a:rPr lang="de-AT" sz="2400" dirty="0" err="1">
                <a:latin typeface="+mn-lt"/>
                <a:cs typeface="Arial" charset="0"/>
              </a:rPr>
              <a:t>renowned</a:t>
            </a:r>
            <a:r>
              <a:rPr lang="de-AT" sz="2400" dirty="0">
                <a:latin typeface="+mn-lt"/>
                <a:cs typeface="Arial" charset="0"/>
              </a:rPr>
              <a:t> </a:t>
            </a:r>
            <a:r>
              <a:rPr lang="de-AT" sz="2400" dirty="0" err="1" smtClean="0">
                <a:latin typeface="+mn-lt"/>
                <a:cs typeface="Arial" charset="0"/>
              </a:rPr>
              <a:t>scientists</a:t>
            </a:r>
            <a:endParaRPr lang="de-AT" sz="2400" dirty="0">
              <a:latin typeface="+mn-lt"/>
              <a:cs typeface="Arial" charset="0"/>
            </a:endParaRPr>
          </a:p>
          <a:p>
            <a:pPr lvl="2" eaLnBrk="1" hangingPunct="1">
              <a:lnSpc>
                <a:spcPct val="150000"/>
              </a:lnSpc>
              <a:buFont typeface="Symbol" pitchFamily="18" charset="2"/>
              <a:buChar char="-"/>
            </a:pPr>
            <a:r>
              <a:rPr lang="de-AT" sz="2400" dirty="0" err="1">
                <a:latin typeface="+mn-lt"/>
                <a:cs typeface="Arial" charset="0"/>
              </a:rPr>
              <a:t>a</a:t>
            </a:r>
            <a:r>
              <a:rPr lang="de-AT" sz="2400" dirty="0" err="1" smtClean="0">
                <a:latin typeface="+mn-lt"/>
                <a:cs typeface="Arial" charset="0"/>
              </a:rPr>
              <a:t>ppointed</a:t>
            </a:r>
            <a:r>
              <a:rPr lang="de-AT" sz="2400" dirty="0" smtClean="0">
                <a:latin typeface="+mn-lt"/>
                <a:cs typeface="Arial" charset="0"/>
              </a:rPr>
              <a:t> </a:t>
            </a:r>
            <a:r>
              <a:rPr lang="de-AT" sz="2400" dirty="0" err="1">
                <a:latin typeface="+mn-lt"/>
                <a:cs typeface="Arial" charset="0"/>
              </a:rPr>
              <a:t>by</a:t>
            </a:r>
            <a:r>
              <a:rPr lang="de-AT" sz="2400" dirty="0">
                <a:latin typeface="+mn-lt"/>
                <a:cs typeface="Arial" charset="0"/>
              </a:rPr>
              <a:t> </a:t>
            </a:r>
            <a:r>
              <a:rPr lang="de-AT" sz="2400" dirty="0" err="1">
                <a:latin typeface="+mn-lt"/>
                <a:cs typeface="Arial" charset="0"/>
              </a:rPr>
              <a:t>the</a:t>
            </a:r>
            <a:r>
              <a:rPr lang="de-AT" sz="2400" dirty="0">
                <a:latin typeface="+mn-lt"/>
                <a:cs typeface="Arial" charset="0"/>
              </a:rPr>
              <a:t> </a:t>
            </a:r>
            <a:r>
              <a:rPr lang="de-AT" sz="2400" dirty="0" err="1" smtClean="0">
                <a:latin typeface="+mn-lt"/>
                <a:cs typeface="Arial" charset="0"/>
              </a:rPr>
              <a:t>Ministry</a:t>
            </a:r>
            <a:endParaRPr lang="de-AT" sz="2400" dirty="0">
              <a:latin typeface="+mn-lt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de-AT" sz="2400" dirty="0">
              <a:latin typeface="+mn-lt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de-AT" sz="2400" b="1" dirty="0" err="1">
                <a:latin typeface="+mn-lt"/>
              </a:rPr>
              <a:t>Decisions</a:t>
            </a:r>
            <a:r>
              <a:rPr lang="de-AT" sz="2400" b="1" dirty="0">
                <a:latin typeface="+mn-lt"/>
              </a:rPr>
              <a:t> </a:t>
            </a:r>
            <a:r>
              <a:rPr lang="de-AT" sz="2400" dirty="0" err="1">
                <a:latin typeface="+mn-lt"/>
              </a:rPr>
              <a:t>are</a:t>
            </a:r>
            <a:r>
              <a:rPr lang="de-AT" sz="2400" dirty="0">
                <a:latin typeface="+mn-lt"/>
              </a:rPr>
              <a:t> </a:t>
            </a:r>
            <a:r>
              <a:rPr lang="de-AT" sz="2400" dirty="0" err="1">
                <a:latin typeface="+mn-lt"/>
              </a:rPr>
              <a:t>made</a:t>
            </a:r>
            <a:r>
              <a:rPr lang="de-AT" sz="2400" dirty="0">
                <a:latin typeface="+mn-lt"/>
              </a:rPr>
              <a:t> </a:t>
            </a:r>
            <a:r>
              <a:rPr lang="de-AT" sz="2400" dirty="0" err="1">
                <a:latin typeface="+mn-lt"/>
              </a:rPr>
              <a:t>public</a:t>
            </a:r>
            <a:r>
              <a:rPr lang="de-AT" sz="2400" dirty="0">
                <a:latin typeface="+mn-lt"/>
              </a:rPr>
              <a:t> </a:t>
            </a:r>
            <a:r>
              <a:rPr lang="de-AT" sz="2400" i="1" dirty="0">
                <a:latin typeface="+mn-lt"/>
              </a:rPr>
              <a:t>in extenso, </a:t>
            </a:r>
            <a:r>
              <a:rPr lang="de-AT" sz="2400" b="1" dirty="0" err="1">
                <a:latin typeface="+mn-lt"/>
              </a:rPr>
              <a:t>anonymized</a:t>
            </a:r>
            <a:endParaRPr lang="de-AT" sz="2400" b="1" dirty="0">
              <a:latin typeface="+mn-lt"/>
            </a:endParaRPr>
          </a:p>
          <a:p>
            <a:pPr marL="0" indent="0" eaLnBrk="1" hangingPunct="1">
              <a:defRPr/>
            </a:pPr>
            <a:endParaRPr lang="de-AT" sz="2400" dirty="0">
              <a:latin typeface="+mn-lt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de-AT" sz="2400" b="1" dirty="0" smtClean="0">
                <a:latin typeface="+mn-lt"/>
              </a:rPr>
              <a:t>[</a:t>
            </a:r>
            <a:r>
              <a:rPr lang="de-AT" sz="2400" b="1" dirty="0" err="1" smtClean="0">
                <a:latin typeface="+mn-lt"/>
              </a:rPr>
              <a:t>No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>
                <a:latin typeface="+mn-lt"/>
              </a:rPr>
              <a:t>mandate</a:t>
            </a:r>
            <a:r>
              <a:rPr lang="de-AT" sz="2400" b="1" dirty="0">
                <a:latin typeface="+mn-lt"/>
              </a:rPr>
              <a:t> </a:t>
            </a:r>
            <a:r>
              <a:rPr lang="de-AT" sz="2400" b="1" dirty="0" err="1">
                <a:latin typeface="+mn-lt"/>
              </a:rPr>
              <a:t>to</a:t>
            </a:r>
            <a:r>
              <a:rPr lang="de-AT" sz="2400" b="1" dirty="0">
                <a:latin typeface="+mn-lt"/>
              </a:rPr>
              <a:t> promote RI </a:t>
            </a:r>
            <a:r>
              <a:rPr lang="de-AT" sz="2400" dirty="0">
                <a:latin typeface="+mn-lt"/>
              </a:rPr>
              <a:t>in </a:t>
            </a:r>
            <a:r>
              <a:rPr lang="de-AT" sz="2400" dirty="0" err="1" smtClean="0">
                <a:latin typeface="+mn-lt"/>
              </a:rPr>
              <a:t>Denmark</a:t>
            </a:r>
            <a:r>
              <a:rPr lang="de-AT" sz="2400" dirty="0" smtClean="0">
                <a:latin typeface="+mn-lt"/>
              </a:rPr>
              <a:t>]</a:t>
            </a:r>
            <a:endParaRPr lang="de-AT" sz="2400" dirty="0">
              <a:latin typeface="+mn-lt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de-AT" sz="2400" dirty="0">
              <a:latin typeface="+mn-lt"/>
              <a:cs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1AEF3-93FD-464A-A790-E8FECB21BC60}" type="slidenum">
              <a:rPr lang="de-AT" smtClean="0"/>
              <a:pPr>
                <a:defRPr/>
              </a:pPr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838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feld 2"/>
          <p:cNvSpPr txBox="1">
            <a:spLocks noChangeArrowheads="1"/>
          </p:cNvSpPr>
          <p:nvPr/>
        </p:nvSpPr>
        <p:spPr bwMode="auto">
          <a:xfrm>
            <a:off x="1691680" y="620688"/>
            <a:ext cx="525658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sz="3200" b="1" dirty="0" smtClean="0">
                <a:solidFill>
                  <a:srgbClr val="953D78"/>
                </a:solidFill>
                <a:latin typeface="+mj-lt"/>
              </a:rPr>
              <a:t>Research </a:t>
            </a:r>
            <a:r>
              <a:rPr lang="de-AT" sz="3200" b="1" dirty="0" err="1" smtClean="0">
                <a:solidFill>
                  <a:srgbClr val="953D78"/>
                </a:solidFill>
                <a:latin typeface="+mj-lt"/>
              </a:rPr>
              <a:t>Integrity</a:t>
            </a:r>
            <a:r>
              <a:rPr lang="de-AT" sz="3200" b="1" dirty="0" smtClean="0">
                <a:solidFill>
                  <a:srgbClr val="953D78"/>
                </a:solidFill>
                <a:latin typeface="+mj-lt"/>
              </a:rPr>
              <a:t> in  Europe</a:t>
            </a:r>
          </a:p>
        </p:txBody>
      </p:sp>
      <p:sp>
        <p:nvSpPr>
          <p:cNvPr id="11268" name="Textfeld 3"/>
          <p:cNvSpPr txBox="1">
            <a:spLocks noChangeArrowheads="1"/>
          </p:cNvSpPr>
          <p:nvPr/>
        </p:nvSpPr>
        <p:spPr bwMode="auto">
          <a:xfrm>
            <a:off x="250825" y="1700213"/>
            <a:ext cx="873104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sz="2000" u="sng" dirty="0" smtClean="0">
                <a:latin typeface="+mn-lt"/>
              </a:rPr>
              <a:t>USA 1989:</a:t>
            </a:r>
          </a:p>
          <a:p>
            <a:pPr eaLnBrk="1" hangingPunct="1">
              <a:defRPr/>
            </a:pPr>
            <a:r>
              <a:rPr lang="de-AT" sz="2000" b="1" u="sng" dirty="0" smtClean="0">
                <a:latin typeface="+mn-lt"/>
              </a:rPr>
              <a:t>O</a:t>
            </a:r>
            <a:r>
              <a:rPr lang="de-AT" sz="2000" dirty="0" smtClean="0">
                <a:latin typeface="+mn-lt"/>
              </a:rPr>
              <a:t>ffice </a:t>
            </a:r>
            <a:r>
              <a:rPr lang="de-AT" sz="2000" dirty="0" err="1" smtClean="0">
                <a:latin typeface="+mn-lt"/>
              </a:rPr>
              <a:t>of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b="1" u="sng" dirty="0" err="1" smtClean="0">
                <a:latin typeface="+mn-lt"/>
              </a:rPr>
              <a:t>I</a:t>
            </a:r>
            <a:r>
              <a:rPr lang="de-AT" sz="2000" dirty="0" err="1" smtClean="0">
                <a:latin typeface="+mn-lt"/>
              </a:rPr>
              <a:t>nspector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b="1" u="sng" dirty="0" smtClean="0">
                <a:latin typeface="+mn-lt"/>
              </a:rPr>
              <a:t>G</a:t>
            </a:r>
            <a:r>
              <a:rPr lang="de-AT" sz="2000" dirty="0" smtClean="0">
                <a:latin typeface="+mn-lt"/>
              </a:rPr>
              <a:t>eneral </a:t>
            </a:r>
            <a:r>
              <a:rPr lang="de-AT" sz="2000" b="1" dirty="0" smtClean="0">
                <a:latin typeface="+mn-lt"/>
              </a:rPr>
              <a:t>OIG</a:t>
            </a:r>
            <a:r>
              <a:rPr lang="de-AT" sz="2000" dirty="0" smtClean="0">
                <a:latin typeface="+mn-lt"/>
              </a:rPr>
              <a:t> (NSF) </a:t>
            </a:r>
            <a:r>
              <a:rPr lang="de-AT" sz="2000" dirty="0" err="1" smtClean="0">
                <a:latin typeface="+mn-lt"/>
              </a:rPr>
              <a:t>and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b="1" u="sng" dirty="0" smtClean="0">
                <a:latin typeface="+mn-lt"/>
              </a:rPr>
              <a:t>O</a:t>
            </a:r>
            <a:r>
              <a:rPr lang="de-AT" sz="2000" dirty="0" smtClean="0">
                <a:latin typeface="+mn-lt"/>
              </a:rPr>
              <a:t>ffice </a:t>
            </a:r>
            <a:r>
              <a:rPr lang="de-AT" sz="2000" dirty="0" err="1" smtClean="0">
                <a:latin typeface="+mn-lt"/>
              </a:rPr>
              <a:t>of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b="1" u="sng" dirty="0" smtClean="0">
                <a:latin typeface="+mn-lt"/>
              </a:rPr>
              <a:t>R</a:t>
            </a:r>
            <a:r>
              <a:rPr lang="de-AT" sz="2000" dirty="0" smtClean="0">
                <a:latin typeface="+mn-lt"/>
              </a:rPr>
              <a:t>esearch </a:t>
            </a:r>
            <a:r>
              <a:rPr lang="de-AT" sz="2000" b="1" u="sng" dirty="0" err="1" smtClean="0">
                <a:latin typeface="+mn-lt"/>
              </a:rPr>
              <a:t>I</a:t>
            </a:r>
            <a:r>
              <a:rPr lang="de-AT" sz="2000" dirty="0" err="1" smtClean="0">
                <a:latin typeface="+mn-lt"/>
              </a:rPr>
              <a:t>ntegrity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b="1" dirty="0" smtClean="0">
                <a:latin typeface="+mn-lt"/>
              </a:rPr>
              <a:t>ORI</a:t>
            </a:r>
            <a:r>
              <a:rPr lang="de-AT" sz="2000" dirty="0" smtClean="0">
                <a:latin typeface="+mn-lt"/>
              </a:rPr>
              <a:t> (HHS,..)</a:t>
            </a:r>
          </a:p>
          <a:p>
            <a:pPr eaLnBrk="1" hangingPunct="1">
              <a:defRPr/>
            </a:pPr>
            <a:endParaRPr lang="de-AT" sz="2000" dirty="0" smtClean="0">
              <a:latin typeface="+mn-lt"/>
            </a:endParaRPr>
          </a:p>
          <a:p>
            <a:pPr eaLnBrk="1" hangingPunct="1">
              <a:defRPr/>
            </a:pPr>
            <a:endParaRPr lang="de-AT" sz="2000" dirty="0" smtClean="0">
              <a:latin typeface="+mn-lt"/>
            </a:endParaRPr>
          </a:p>
          <a:p>
            <a:pPr eaLnBrk="1" hangingPunct="1">
              <a:defRPr/>
            </a:pPr>
            <a:r>
              <a:rPr lang="de-AT" sz="2000" b="1" u="sng" dirty="0" err="1" smtClean="0">
                <a:solidFill>
                  <a:srgbClr val="953D78"/>
                </a:solidFill>
                <a:latin typeface="+mn-lt"/>
              </a:rPr>
              <a:t>Pioneers</a:t>
            </a:r>
            <a:r>
              <a:rPr lang="de-AT" sz="2000" b="1" u="sng" dirty="0" smtClean="0">
                <a:solidFill>
                  <a:srgbClr val="953D78"/>
                </a:solidFill>
                <a:latin typeface="+mn-lt"/>
              </a:rPr>
              <a:t> in Europe: </a:t>
            </a:r>
            <a:r>
              <a:rPr lang="de-AT" sz="2000" b="1" dirty="0" err="1" smtClean="0">
                <a:solidFill>
                  <a:srgbClr val="953D78"/>
                </a:solidFill>
                <a:latin typeface="+mn-lt"/>
              </a:rPr>
              <a:t>Scandinavian</a:t>
            </a:r>
            <a:r>
              <a:rPr lang="de-AT" sz="2000" b="1" dirty="0" smtClean="0">
                <a:solidFill>
                  <a:srgbClr val="953D78"/>
                </a:solidFill>
                <a:latin typeface="+mn-lt"/>
              </a:rPr>
              <a:t> countries </a:t>
            </a:r>
            <a:r>
              <a:rPr lang="de-AT" sz="2000" dirty="0" smtClean="0">
                <a:latin typeface="+mn-lt"/>
              </a:rPr>
              <a:t>in </a:t>
            </a:r>
            <a:r>
              <a:rPr lang="de-AT" sz="2000" dirty="0" err="1" smtClean="0">
                <a:latin typeface="+mn-lt"/>
              </a:rPr>
              <a:t>early</a:t>
            </a:r>
            <a:r>
              <a:rPr lang="de-AT" sz="2000" dirty="0" smtClean="0">
                <a:latin typeface="+mn-lt"/>
              </a:rPr>
              <a:t> 1990‘s</a:t>
            </a:r>
          </a:p>
          <a:p>
            <a:pPr eaLnBrk="1" hangingPunct="1">
              <a:defRPr/>
            </a:pPr>
            <a:endParaRPr lang="de-AT" sz="2000" dirty="0" smtClean="0">
              <a:latin typeface="+mn-lt"/>
            </a:endParaRPr>
          </a:p>
          <a:p>
            <a:pPr lvl="2" eaLnBrk="1" hangingPunct="1">
              <a:defRPr/>
            </a:pPr>
            <a:r>
              <a:rPr lang="de-AT" sz="2000" u="sng" dirty="0" smtClean="0">
                <a:latin typeface="+mn-lt"/>
              </a:rPr>
              <a:t>Germany 1998</a:t>
            </a:r>
            <a:r>
              <a:rPr lang="de-AT" sz="2000" dirty="0" smtClean="0">
                <a:latin typeface="+mn-lt"/>
              </a:rPr>
              <a:t> (DFG </a:t>
            </a:r>
            <a:r>
              <a:rPr lang="de-AT" sz="2000" dirty="0" err="1" smtClean="0">
                <a:latin typeface="+mn-lt"/>
              </a:rPr>
              <a:t>and</a:t>
            </a:r>
            <a:r>
              <a:rPr lang="de-AT" sz="2000" dirty="0" smtClean="0">
                <a:latin typeface="+mn-lt"/>
              </a:rPr>
              <a:t> MPG)</a:t>
            </a:r>
          </a:p>
          <a:p>
            <a:pPr lvl="2" eaLnBrk="1" hangingPunct="1">
              <a:defRPr/>
            </a:pPr>
            <a:r>
              <a:rPr lang="de-AT" sz="2000" u="sng" dirty="0" smtClean="0">
                <a:latin typeface="+mn-lt"/>
              </a:rPr>
              <a:t>UK 2006</a:t>
            </a:r>
          </a:p>
          <a:p>
            <a:pPr lvl="2" eaLnBrk="1" hangingPunct="1">
              <a:defRPr/>
            </a:pPr>
            <a:r>
              <a:rPr lang="de-AT" sz="2000" u="sng" dirty="0" smtClean="0">
                <a:latin typeface="+mn-lt"/>
              </a:rPr>
              <a:t>Austria 2008</a:t>
            </a:r>
            <a:endParaRPr lang="de-AT" sz="2000" dirty="0" smtClean="0">
              <a:latin typeface="+mn-lt"/>
            </a:endParaRPr>
          </a:p>
          <a:p>
            <a:pPr eaLnBrk="1" hangingPunct="1">
              <a:defRPr/>
            </a:pPr>
            <a:endParaRPr lang="de-AT" sz="2000" b="1" u="sng" dirty="0" smtClean="0">
              <a:latin typeface="+mn-lt"/>
            </a:endParaRPr>
          </a:p>
          <a:p>
            <a:pPr eaLnBrk="1" hangingPunct="1">
              <a:defRPr/>
            </a:pPr>
            <a:endParaRPr lang="de-AT" sz="2000" b="1" u="sng" dirty="0" smtClean="0">
              <a:latin typeface="+mn-lt"/>
            </a:endParaRPr>
          </a:p>
          <a:p>
            <a:pPr eaLnBrk="1" hangingPunct="1">
              <a:defRPr/>
            </a:pPr>
            <a:r>
              <a:rPr lang="de-AT" sz="2000" b="1" u="sng" dirty="0" smtClean="0">
                <a:latin typeface="+mn-lt"/>
              </a:rPr>
              <a:t>European Network </a:t>
            </a:r>
            <a:r>
              <a:rPr lang="de-AT" sz="2000" b="1" u="sng" dirty="0" err="1" smtClean="0">
                <a:latin typeface="+mn-lt"/>
              </a:rPr>
              <a:t>of</a:t>
            </a:r>
            <a:r>
              <a:rPr lang="de-AT" sz="2000" b="1" u="sng" dirty="0" smtClean="0">
                <a:latin typeface="+mn-lt"/>
              </a:rPr>
              <a:t> Research </a:t>
            </a:r>
            <a:r>
              <a:rPr lang="de-AT" sz="2000" b="1" u="sng" dirty="0" err="1" smtClean="0">
                <a:latin typeface="+mn-lt"/>
              </a:rPr>
              <a:t>Integrity</a:t>
            </a:r>
            <a:r>
              <a:rPr lang="de-AT" sz="2000" b="1" u="sng" dirty="0" smtClean="0">
                <a:latin typeface="+mn-lt"/>
              </a:rPr>
              <a:t> Offices 2007/2008</a:t>
            </a:r>
          </a:p>
          <a:p>
            <a:pPr lvl="3" eaLnBrk="1" hangingPunct="1">
              <a:defRPr/>
            </a:pPr>
            <a:r>
              <a:rPr lang="de-AT" sz="2000" b="1" dirty="0">
                <a:latin typeface="+mn-lt"/>
              </a:rPr>
              <a:t>	</a:t>
            </a:r>
            <a:r>
              <a:rPr lang="de-AT" sz="2000" b="1" dirty="0" smtClean="0">
                <a:latin typeface="+mn-lt"/>
              </a:rPr>
              <a:t>	</a:t>
            </a:r>
            <a:r>
              <a:rPr lang="de-AT" sz="2000" dirty="0" smtClean="0">
                <a:latin typeface="+mn-lt"/>
              </a:rPr>
              <a:t>(ENRIO; </a:t>
            </a:r>
            <a:r>
              <a:rPr lang="de-AT" sz="2000" dirty="0" err="1" smtClean="0">
                <a:latin typeface="+mn-lt"/>
              </a:rPr>
              <a:t>representatives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dirty="0" err="1" smtClean="0">
                <a:latin typeface="+mn-lt"/>
              </a:rPr>
              <a:t>from</a:t>
            </a:r>
            <a:r>
              <a:rPr lang="de-AT" sz="2000" dirty="0" smtClean="0">
                <a:latin typeface="+mn-lt"/>
              </a:rPr>
              <a:t> 23 European countries)</a:t>
            </a:r>
          </a:p>
          <a:p>
            <a:pPr eaLnBrk="1" hangingPunct="1">
              <a:defRPr/>
            </a:pPr>
            <a:endParaRPr lang="de-AT" sz="2000" u="sng" dirty="0" smtClean="0">
              <a:latin typeface="+mn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8823E-8DB2-4109-A5A8-E16DDA65A82C}" type="slidenum">
              <a:rPr lang="de-AT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AT" dirty="0" smtClean="0">
              <a:solidFill>
                <a:srgbClr val="898989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8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7332B-8B9C-421E-9E50-C4293B8A8142}" type="slidenum">
              <a:rPr lang="de-AT" smtClean="0"/>
              <a:pPr>
                <a:defRPr/>
              </a:pPr>
              <a:t>30</a:t>
            </a:fld>
            <a:endParaRPr lang="de-AT"/>
          </a:p>
        </p:txBody>
      </p:sp>
      <p:pic>
        <p:nvPicPr>
          <p:cNvPr id="22531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2266950" y="2795588"/>
            <a:ext cx="4752975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defRPr/>
            </a:pPr>
            <a:r>
              <a:rPr lang="de-AT" sz="3600" b="1" dirty="0" err="1" smtClean="0">
                <a:latin typeface="Calibri" pitchFamily="34" charset="0"/>
                <a:cs typeface="Arial" charset="0"/>
              </a:rPr>
              <a:t>Finland</a:t>
            </a:r>
            <a:endParaRPr lang="de-AT" sz="3600" b="1" dirty="0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D63AC-BF43-4490-A816-7C1DF6E3FC23}" type="slidenum">
              <a:rPr lang="de-AT" smtClean="0"/>
              <a:pPr>
                <a:defRPr/>
              </a:pPr>
              <a:t>31</a:t>
            </a:fld>
            <a:endParaRPr lang="de-AT"/>
          </a:p>
        </p:txBody>
      </p:sp>
      <p:sp>
        <p:nvSpPr>
          <p:cNvPr id="23556" name="Textfeld 2"/>
          <p:cNvSpPr txBox="1">
            <a:spLocks noChangeArrowheads="1"/>
          </p:cNvSpPr>
          <p:nvPr/>
        </p:nvSpPr>
        <p:spPr bwMode="auto">
          <a:xfrm>
            <a:off x="2698750" y="692150"/>
            <a:ext cx="360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AT" sz="3200" b="1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Finland</a:t>
            </a:r>
            <a:r>
              <a:rPr lang="de-AT" sz="3200" b="1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(1)</a:t>
            </a:r>
          </a:p>
        </p:txBody>
      </p:sp>
      <p:sp>
        <p:nvSpPr>
          <p:cNvPr id="23557" name="Textfeld 3"/>
          <p:cNvSpPr txBox="1">
            <a:spLocks noChangeArrowheads="1"/>
          </p:cNvSpPr>
          <p:nvPr/>
        </p:nvSpPr>
        <p:spPr bwMode="auto">
          <a:xfrm>
            <a:off x="520700" y="1773238"/>
            <a:ext cx="7920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2400" b="1" u="sng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Finnish</a:t>
            </a:r>
            <a:r>
              <a:rPr lang="de-AT" sz="2400" b="1" u="sng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Advisory Board on Research </a:t>
            </a:r>
            <a:r>
              <a:rPr lang="de-AT" sz="2400" b="1" u="sng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Integrity</a:t>
            </a:r>
            <a:r>
              <a:rPr lang="de-AT" sz="2400" b="1" u="sng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(TENK)</a:t>
            </a: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179388" y="2409825"/>
            <a:ext cx="964882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AT" sz="2400" dirty="0" err="1" smtClean="0"/>
              <a:t>Founded</a:t>
            </a:r>
            <a:r>
              <a:rPr lang="de-AT" sz="2400" dirty="0" smtClean="0"/>
              <a:t> in </a:t>
            </a:r>
            <a:r>
              <a:rPr lang="de-AT" sz="2400" b="1" dirty="0" smtClean="0"/>
              <a:t>1991</a:t>
            </a:r>
            <a:endParaRPr lang="de-AT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endParaRPr lang="de-AT" sz="105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AT" sz="2400" dirty="0" err="1" smtClean="0"/>
              <a:t>Introduced</a:t>
            </a:r>
            <a:r>
              <a:rPr lang="de-AT" sz="2400" dirty="0" smtClean="0"/>
              <a:t> </a:t>
            </a:r>
            <a:r>
              <a:rPr lang="de-AT" sz="2400" dirty="0" err="1" smtClean="0"/>
              <a:t>by</a:t>
            </a:r>
            <a:r>
              <a:rPr lang="de-AT" sz="2400" dirty="0" smtClean="0"/>
              <a:t> </a:t>
            </a:r>
            <a:r>
              <a:rPr lang="de-AT" sz="2400" b="1" dirty="0" err="1" smtClean="0"/>
              <a:t>Ministry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of</a:t>
            </a:r>
            <a:r>
              <a:rPr lang="de-AT" sz="2400" b="1" dirty="0" smtClean="0"/>
              <a:t> Education </a:t>
            </a:r>
            <a:r>
              <a:rPr lang="de-AT" sz="2400" b="1" dirty="0" err="1" smtClean="0"/>
              <a:t>and</a:t>
            </a:r>
            <a:r>
              <a:rPr lang="de-AT" sz="2400" b="1" dirty="0" smtClean="0"/>
              <a:t> Culture</a:t>
            </a:r>
          </a:p>
          <a:p>
            <a:pPr>
              <a:defRPr/>
            </a:pPr>
            <a:endParaRPr lang="de-AT" sz="105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AT" sz="2400" dirty="0" err="1" smtClean="0"/>
              <a:t>Elected</a:t>
            </a:r>
            <a:r>
              <a:rPr lang="de-AT" sz="2400" dirty="0" smtClean="0"/>
              <a:t> </a:t>
            </a:r>
            <a:r>
              <a:rPr lang="de-AT" sz="2400" dirty="0" err="1" smtClean="0"/>
              <a:t>for</a:t>
            </a:r>
            <a:r>
              <a:rPr lang="de-AT" sz="2400" dirty="0" smtClean="0"/>
              <a:t> </a:t>
            </a:r>
            <a:r>
              <a:rPr lang="de-AT" sz="2400" b="1" dirty="0" smtClean="0"/>
              <a:t>3 </a:t>
            </a:r>
            <a:r>
              <a:rPr lang="de-AT" sz="2400" b="1" dirty="0" err="1" smtClean="0"/>
              <a:t>years</a:t>
            </a:r>
            <a:endParaRPr lang="de-AT" sz="2400" b="1" dirty="0" smtClean="0"/>
          </a:p>
          <a:p>
            <a:pPr>
              <a:defRPr/>
            </a:pPr>
            <a:endParaRPr lang="de-AT" sz="105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endParaRPr lang="de-AT" sz="1050" b="1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AT" sz="2400" b="1" dirty="0" smtClean="0"/>
              <a:t>8 Members </a:t>
            </a:r>
            <a:r>
              <a:rPr lang="de-AT" sz="2000" dirty="0" smtClean="0"/>
              <a:t>(</a:t>
            </a:r>
            <a:r>
              <a:rPr lang="de-AT" sz="2000" dirty="0" err="1" smtClean="0"/>
              <a:t>Universities</a:t>
            </a:r>
            <a:r>
              <a:rPr lang="de-AT" sz="2000" dirty="0" smtClean="0"/>
              <a:t>, </a:t>
            </a:r>
            <a:r>
              <a:rPr lang="de-AT" sz="2000" dirty="0" err="1" smtClean="0"/>
              <a:t>Academy</a:t>
            </a:r>
            <a:r>
              <a:rPr lang="de-AT" sz="2000" dirty="0" smtClean="0"/>
              <a:t>, </a:t>
            </a:r>
            <a:r>
              <a:rPr lang="de-AT" sz="2000" dirty="0" err="1" smtClean="0"/>
              <a:t>Funding</a:t>
            </a:r>
            <a:r>
              <a:rPr lang="de-AT" sz="2000" dirty="0" smtClean="0"/>
              <a:t> Agency, Ministerial </a:t>
            </a:r>
            <a:r>
              <a:rPr lang="de-AT" sz="2000" dirty="0" err="1" smtClean="0"/>
              <a:t>Advisor</a:t>
            </a:r>
            <a:r>
              <a:rPr lang="de-AT" sz="2000" dirty="0" smtClean="0"/>
              <a:t>)</a:t>
            </a:r>
          </a:p>
          <a:p>
            <a:pPr marL="1485900" lvl="2" indent="-342900">
              <a:lnSpc>
                <a:spcPct val="150000"/>
              </a:lnSpc>
              <a:buFont typeface="Symbol" pitchFamily="18" charset="2"/>
              <a:buChar char="-"/>
              <a:defRPr/>
            </a:pPr>
            <a:endParaRPr lang="de-AT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de-AT" sz="2400" dirty="0" smtClean="0"/>
          </a:p>
        </p:txBody>
      </p:sp>
    </p:spTree>
    <p:extLst>
      <p:ext uri="{BB962C8B-B14F-4D97-AF65-F5344CB8AC3E}">
        <p14:creationId xmlns:p14="http://schemas.microsoft.com/office/powerpoint/2010/main" val="337577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539FF-68FE-4D22-AFD5-F5C94FCAD304}" type="slidenum">
              <a:rPr lang="de-AT" smtClean="0"/>
              <a:pPr>
                <a:defRPr/>
              </a:pPr>
              <a:t>32</a:t>
            </a:fld>
            <a:endParaRPr lang="de-AT"/>
          </a:p>
        </p:txBody>
      </p:sp>
      <p:sp>
        <p:nvSpPr>
          <p:cNvPr id="24580" name="Textfeld 2"/>
          <p:cNvSpPr txBox="1">
            <a:spLocks noChangeArrowheads="1"/>
          </p:cNvSpPr>
          <p:nvPr/>
        </p:nvSpPr>
        <p:spPr bwMode="auto">
          <a:xfrm>
            <a:off x="2698750" y="692150"/>
            <a:ext cx="360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AT" sz="3200" b="1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Finland</a:t>
            </a:r>
            <a:r>
              <a:rPr lang="de-AT" sz="3200" b="1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(2)</a:t>
            </a:r>
          </a:p>
        </p:txBody>
      </p:sp>
      <p:sp>
        <p:nvSpPr>
          <p:cNvPr id="24581" name="Textfeld 3"/>
          <p:cNvSpPr txBox="1">
            <a:spLocks noChangeArrowheads="1"/>
          </p:cNvSpPr>
          <p:nvPr/>
        </p:nvSpPr>
        <p:spPr bwMode="auto">
          <a:xfrm>
            <a:off x="520700" y="1773238"/>
            <a:ext cx="7920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2400" b="1" u="sng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Finnish</a:t>
            </a:r>
            <a:r>
              <a:rPr lang="de-AT" sz="2400" b="1" u="sng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Advisory Board on Research </a:t>
            </a:r>
            <a:r>
              <a:rPr lang="de-AT" sz="2400" b="1" u="sng" dirty="0" err="1">
                <a:solidFill>
                  <a:srgbClr val="953D78"/>
                </a:solidFill>
                <a:latin typeface="Calibri" pitchFamily="34" charset="0"/>
                <a:cs typeface="Arial" charset="0"/>
              </a:rPr>
              <a:t>Integrity</a:t>
            </a:r>
            <a:r>
              <a:rPr lang="de-AT" sz="2400" b="1" u="sng" dirty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(TENK)</a:t>
            </a: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323851" y="2552700"/>
            <a:ext cx="7488510" cy="391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AT" sz="2400" b="1" dirty="0" smtClean="0"/>
              <a:t>Advisory Board; </a:t>
            </a:r>
            <a:r>
              <a:rPr lang="de-AT" sz="2400" dirty="0" err="1" smtClean="0"/>
              <a:t>investigation</a:t>
            </a:r>
            <a:r>
              <a:rPr lang="de-AT" sz="2400" dirty="0" smtClean="0"/>
              <a:t> </a:t>
            </a:r>
            <a:r>
              <a:rPr lang="de-AT" sz="2400" dirty="0" err="1" smtClean="0"/>
              <a:t>by</a:t>
            </a:r>
            <a:r>
              <a:rPr lang="de-AT" sz="2400" dirty="0" smtClean="0"/>
              <a:t> </a:t>
            </a:r>
            <a:r>
              <a:rPr lang="de-AT" sz="2400" dirty="0" err="1" smtClean="0"/>
              <a:t>institutions</a:t>
            </a:r>
            <a:endParaRPr lang="de-AT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endParaRPr lang="de-AT" sz="2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AT" sz="2400" b="1" dirty="0" err="1" smtClean="0"/>
              <a:t>Informs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public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about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Ethics</a:t>
            </a:r>
            <a:r>
              <a:rPr lang="de-AT" sz="2400" b="1" dirty="0" smtClean="0"/>
              <a:t> in Science</a:t>
            </a:r>
            <a:endParaRPr lang="de-AT" sz="2400" dirty="0" smtClean="0"/>
          </a:p>
          <a:p>
            <a:pPr>
              <a:defRPr/>
            </a:pPr>
            <a:endParaRPr lang="de-AT" sz="2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AT" sz="2400" b="1" dirty="0" smtClean="0"/>
              <a:t>Teaching/Training RI</a:t>
            </a:r>
            <a:endParaRPr lang="de-AT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endParaRPr lang="de-AT" sz="2400" b="1" dirty="0"/>
          </a:p>
          <a:p>
            <a:pPr marL="1485900" lvl="2" indent="-342900">
              <a:lnSpc>
                <a:spcPct val="150000"/>
              </a:lnSpc>
              <a:buFont typeface="Symbol" pitchFamily="18" charset="2"/>
              <a:buChar char="-"/>
              <a:defRPr/>
            </a:pPr>
            <a:endParaRPr lang="de-AT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de-AT" sz="2400" dirty="0" smtClean="0"/>
          </a:p>
        </p:txBody>
      </p:sp>
    </p:spTree>
    <p:extLst>
      <p:ext uri="{BB962C8B-B14F-4D97-AF65-F5344CB8AC3E}">
        <p14:creationId xmlns:p14="http://schemas.microsoft.com/office/powerpoint/2010/main" val="248240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8CCE1-244C-49AE-8D09-1A183D7C3808}" type="slidenum">
              <a:rPr lang="de-AT" smtClean="0"/>
              <a:pPr>
                <a:defRPr/>
              </a:pPr>
              <a:t>33</a:t>
            </a:fld>
            <a:endParaRPr lang="de-AT"/>
          </a:p>
        </p:txBody>
      </p:sp>
      <p:pic>
        <p:nvPicPr>
          <p:cNvPr id="2560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2266950" y="2795588"/>
            <a:ext cx="4752975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defRPr/>
            </a:pPr>
            <a:r>
              <a:rPr lang="de-AT" sz="3600" b="1" dirty="0" smtClean="0">
                <a:latin typeface="Calibri" pitchFamily="34" charset="0"/>
                <a:cs typeface="Arial" charset="0"/>
              </a:rPr>
              <a:t>Austria</a:t>
            </a:r>
          </a:p>
        </p:txBody>
      </p:sp>
    </p:spTree>
    <p:extLst>
      <p:ext uri="{BB962C8B-B14F-4D97-AF65-F5344CB8AC3E}">
        <p14:creationId xmlns:p14="http://schemas.microsoft.com/office/powerpoint/2010/main" val="38142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1DECA-0422-45F0-875B-B6F3CE046456}" type="slidenum">
              <a:rPr lang="de-AT"/>
              <a:pPr>
                <a:defRPr/>
              </a:pPr>
              <a:t>34</a:t>
            </a:fld>
            <a:endParaRPr lang="de-AT"/>
          </a:p>
        </p:txBody>
      </p:sp>
      <p:sp>
        <p:nvSpPr>
          <p:cNvPr id="2" name="Foliennummernplatzhalt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844FF60-059B-4FD0-8D63-CC648ED9B18D}" type="slidenum">
              <a:rPr lang="de-AT" sz="1200">
                <a:solidFill>
                  <a:schemeClr val="tx1">
                    <a:tint val="75000"/>
                  </a:schemeClr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de-AT" sz="1200" dirty="0">
              <a:solidFill>
                <a:schemeClr val="tx1">
                  <a:tint val="75000"/>
                </a:schemeClr>
              </a:solidFill>
              <a:latin typeface="+mj-lt"/>
            </a:endParaRPr>
          </a:p>
        </p:txBody>
      </p:sp>
      <p:sp>
        <p:nvSpPr>
          <p:cNvPr id="3076" name="Inhaltsplatzhalter 2"/>
          <p:cNvSpPr txBox="1">
            <a:spLocks/>
          </p:cNvSpPr>
          <p:nvPr/>
        </p:nvSpPr>
        <p:spPr bwMode="auto">
          <a:xfrm>
            <a:off x="611188" y="2132856"/>
            <a:ext cx="82296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Key role of the </a:t>
            </a:r>
            <a:r>
              <a:rPr lang="en-US" sz="2400" b="1" dirty="0" smtClean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Austrian Science Fund</a:t>
            </a:r>
            <a:endParaRPr lang="en-US" sz="2400" b="1" dirty="0">
              <a:latin typeface="Calibri" pitchFamily="34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latin typeface="Calibri" pitchFamily="34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Autonomy</a:t>
            </a:r>
            <a:r>
              <a:rPr lang="en-US" sz="2400" dirty="0" smtClean="0">
                <a:solidFill>
                  <a:srgbClr val="953D78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of universities:</a:t>
            </a:r>
          </a:p>
          <a:p>
            <a:pPr lvl="2">
              <a:spcBef>
                <a:spcPct val="20000"/>
              </a:spcBef>
              <a:buFont typeface="Symbol" pitchFamily="18" charset="2"/>
              <a:buChar char="-"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No intervention from politics</a:t>
            </a:r>
          </a:p>
          <a:p>
            <a:pPr lvl="2">
              <a:spcBef>
                <a:spcPct val="20000"/>
              </a:spcBef>
              <a:buFont typeface="Symbol" pitchFamily="18" charset="2"/>
              <a:buChar char="-"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Not in hands of a “non-scientific” institution</a:t>
            </a:r>
          </a:p>
          <a:p>
            <a:pPr marL="0" indent="0">
              <a:spcBef>
                <a:spcPct val="20000"/>
              </a:spcBef>
            </a:pPr>
            <a:endParaRPr lang="en-US" sz="24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  <a:cs typeface="Arial" charset="0"/>
              </a:rPr>
              <a:t>Not part </a:t>
            </a:r>
            <a:r>
              <a:rPr lang="en-US" sz="2400" dirty="0">
                <a:latin typeface="Calibri" pitchFamily="34" charset="0"/>
                <a:cs typeface="Arial" charset="0"/>
              </a:rPr>
              <a:t>of the 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Ministry; </a:t>
            </a:r>
            <a:r>
              <a:rPr lang="en-US" sz="2400" dirty="0">
                <a:latin typeface="Calibri" pitchFamily="34" charset="0"/>
                <a:cs typeface="Arial" charset="0"/>
              </a:rPr>
              <a:t>independent 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organization </a:t>
            </a:r>
            <a:endParaRPr lang="en-US" sz="2400" dirty="0">
              <a:latin typeface="Calibri" pitchFamily="34" charset="0"/>
              <a:cs typeface="Arial" charset="0"/>
            </a:endParaRPr>
          </a:p>
          <a:p>
            <a:pPr lvl="2">
              <a:spcBef>
                <a:spcPct val="20000"/>
              </a:spcBef>
              <a:buFont typeface="Arial" charset="0"/>
              <a:buNone/>
            </a:pPr>
            <a:endParaRPr lang="en-US" sz="2400" dirty="0">
              <a:latin typeface="Calibri" pitchFamily="34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endParaRPr lang="en-US" sz="2400" dirty="0">
              <a:latin typeface="Calibri" pitchFamily="34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de-AT" sz="2400" dirty="0">
              <a:latin typeface="Calibri" pitchFamily="34" charset="0"/>
              <a:cs typeface="Arial" charset="0"/>
            </a:endParaRPr>
          </a:p>
        </p:txBody>
      </p:sp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974627" y="988095"/>
            <a:ext cx="7269781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sz="3200" b="1" dirty="0" smtClean="0">
                <a:solidFill>
                  <a:srgbClr val="953D78"/>
                </a:solidFill>
                <a:latin typeface="Calibri" pitchFamily="34" charset="0"/>
              </a:rPr>
              <a:t>Austrian Agency </a:t>
            </a:r>
            <a:r>
              <a:rPr lang="de-AT" sz="3200" b="1" dirty="0" err="1" smtClean="0">
                <a:solidFill>
                  <a:srgbClr val="953D78"/>
                </a:solidFill>
                <a:latin typeface="Calibri" pitchFamily="34" charset="0"/>
              </a:rPr>
              <a:t>for</a:t>
            </a:r>
            <a:r>
              <a:rPr lang="de-AT" sz="3200" b="1" dirty="0" smtClean="0">
                <a:solidFill>
                  <a:srgbClr val="953D78"/>
                </a:solidFill>
                <a:latin typeface="Calibri" pitchFamily="34" charset="0"/>
              </a:rPr>
              <a:t> Research </a:t>
            </a:r>
            <a:r>
              <a:rPr lang="de-AT" sz="3200" b="1" dirty="0" err="1" smtClean="0">
                <a:solidFill>
                  <a:srgbClr val="953D78"/>
                </a:solidFill>
                <a:latin typeface="Calibri" pitchFamily="34" charset="0"/>
              </a:rPr>
              <a:t>Integrity</a:t>
            </a:r>
            <a:r>
              <a:rPr lang="de-AT" sz="3200" b="1" dirty="0" smtClean="0">
                <a:solidFill>
                  <a:srgbClr val="953D78"/>
                </a:solidFill>
                <a:latin typeface="Calibri" pitchFamily="34" charset="0"/>
              </a:rPr>
              <a:t> (1)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7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1DECA-0422-45F0-875B-B6F3CE046456}" type="slidenum">
              <a:rPr lang="de-AT"/>
              <a:pPr>
                <a:defRPr/>
              </a:pPr>
              <a:t>35</a:t>
            </a:fld>
            <a:endParaRPr lang="de-AT"/>
          </a:p>
        </p:txBody>
      </p:sp>
      <p:sp>
        <p:nvSpPr>
          <p:cNvPr id="2" name="Foliennummernplatzhalt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844FF60-059B-4FD0-8D63-CC648ED9B18D}" type="slidenum">
              <a:rPr lang="de-AT" sz="1200">
                <a:solidFill>
                  <a:schemeClr val="tx1">
                    <a:tint val="75000"/>
                  </a:schemeClr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de-AT" sz="1200" dirty="0">
              <a:solidFill>
                <a:schemeClr val="tx1">
                  <a:tint val="75000"/>
                </a:schemeClr>
              </a:solidFill>
              <a:latin typeface="+mj-lt"/>
            </a:endParaRPr>
          </a:p>
        </p:txBody>
      </p:sp>
      <p:sp>
        <p:nvSpPr>
          <p:cNvPr id="3076" name="Inhaltsplatzhalter 2"/>
          <p:cNvSpPr txBox="1">
            <a:spLocks/>
          </p:cNvSpPr>
          <p:nvPr/>
        </p:nvSpPr>
        <p:spPr bwMode="auto">
          <a:xfrm>
            <a:off x="611188" y="1844824"/>
            <a:ext cx="82296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  <a:cs typeface="Arial" charset="0"/>
              </a:rPr>
              <a:t>founded </a:t>
            </a:r>
            <a:r>
              <a:rPr lang="en-US" sz="2400" dirty="0">
                <a:latin typeface="+mn-lt"/>
                <a:cs typeface="Arial" charset="0"/>
              </a:rPr>
              <a:t>in </a:t>
            </a:r>
            <a:r>
              <a:rPr lang="en-US" sz="2400" b="1" dirty="0" smtClean="0">
                <a:latin typeface="+mn-lt"/>
                <a:cs typeface="Arial" charset="0"/>
              </a:rPr>
              <a:t>2008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smtClean="0">
                <a:latin typeface="+mn-lt"/>
                <a:cs typeface="Arial" charset="0"/>
              </a:rPr>
              <a:t>(</a:t>
            </a:r>
            <a:r>
              <a:rPr lang="en-US" sz="2400" b="1" dirty="0" smtClean="0">
                <a:latin typeface="+mn-lt"/>
                <a:cs typeface="Arial" charset="0"/>
              </a:rPr>
              <a:t>16 founding members)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200" b="1" dirty="0">
              <a:latin typeface="+mn-lt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+mn-lt"/>
                <a:cs typeface="Arial" charset="0"/>
              </a:rPr>
              <a:t>set </a:t>
            </a:r>
            <a:r>
              <a:rPr lang="en-US" sz="2400" dirty="0">
                <a:latin typeface="+mn-lt"/>
                <a:cs typeface="Arial" charset="0"/>
              </a:rPr>
              <a:t>up as an </a:t>
            </a:r>
            <a:r>
              <a:rPr lang="en-US" sz="2400" b="1" dirty="0">
                <a:solidFill>
                  <a:srgbClr val="953D78"/>
                </a:solidFill>
                <a:latin typeface="+mn-lt"/>
                <a:cs typeface="Arial" charset="0"/>
              </a:rPr>
              <a:t>association</a:t>
            </a:r>
            <a:r>
              <a:rPr lang="en-US" sz="2400" dirty="0">
                <a:solidFill>
                  <a:srgbClr val="953D78"/>
                </a:solidFill>
                <a:latin typeface="+mn-lt"/>
                <a:cs typeface="Arial" charset="0"/>
              </a:rPr>
              <a:t> </a:t>
            </a:r>
            <a:r>
              <a:rPr lang="en-US" sz="2400" dirty="0">
                <a:latin typeface="+mn-lt"/>
                <a:cs typeface="Arial" charset="0"/>
              </a:rPr>
              <a:t>in accordance with the Austrian Associations </a:t>
            </a:r>
            <a:r>
              <a:rPr lang="en-US" sz="2400" dirty="0" smtClean="0">
                <a:latin typeface="+mn-lt"/>
                <a:cs typeface="Arial" charset="0"/>
              </a:rPr>
              <a:t>Act; </a:t>
            </a:r>
            <a:r>
              <a:rPr lang="en-US" sz="2400" b="1" dirty="0" smtClean="0">
                <a:latin typeface="+mn-lt"/>
                <a:cs typeface="Arial" charset="0"/>
              </a:rPr>
              <a:t>membership</a:t>
            </a:r>
            <a:r>
              <a:rPr lang="en-US" sz="2400" dirty="0" smtClean="0">
                <a:latin typeface="+mn-lt"/>
                <a:cs typeface="Arial" charset="0"/>
              </a:rPr>
              <a:t> </a:t>
            </a:r>
            <a:r>
              <a:rPr lang="en-US" sz="2400" dirty="0">
                <a:latin typeface="+mn-lt"/>
                <a:cs typeface="Arial" charset="0"/>
              </a:rPr>
              <a:t>is voluntary AND is </a:t>
            </a:r>
            <a:r>
              <a:rPr lang="en-US" sz="2400" b="1" dirty="0">
                <a:latin typeface="+mn-lt"/>
                <a:cs typeface="Arial" charset="0"/>
              </a:rPr>
              <a:t>“confession” to good scientific </a:t>
            </a:r>
            <a:r>
              <a:rPr lang="en-US" sz="2400" b="1" dirty="0" smtClean="0">
                <a:latin typeface="+mn-lt"/>
                <a:cs typeface="Arial" charset="0"/>
              </a:rPr>
              <a:t>practice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200" b="1" dirty="0" smtClean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AT" sz="2400" dirty="0" err="1">
                <a:latin typeface="+mn-lt"/>
              </a:rPr>
              <a:t>today</a:t>
            </a:r>
            <a:r>
              <a:rPr lang="de-AT" sz="2400" dirty="0">
                <a:latin typeface="+mn-lt"/>
              </a:rPr>
              <a:t> </a:t>
            </a:r>
            <a:r>
              <a:rPr lang="de-AT" sz="2400" b="1" dirty="0" smtClean="0">
                <a:solidFill>
                  <a:srgbClr val="953D78"/>
                </a:solidFill>
                <a:latin typeface="+mn-lt"/>
              </a:rPr>
              <a:t>37 </a:t>
            </a:r>
            <a:r>
              <a:rPr lang="de-AT" sz="2400" b="1" dirty="0" err="1">
                <a:solidFill>
                  <a:srgbClr val="953D78"/>
                </a:solidFill>
                <a:latin typeface="+mn-lt"/>
              </a:rPr>
              <a:t>member</a:t>
            </a:r>
            <a:r>
              <a:rPr lang="de-AT" sz="2400" b="1" dirty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400" b="1" dirty="0" err="1">
                <a:solidFill>
                  <a:srgbClr val="953D78"/>
                </a:solidFill>
                <a:latin typeface="+mn-lt"/>
              </a:rPr>
              <a:t>institutions</a:t>
            </a:r>
            <a:endParaRPr lang="de-AT" sz="2400" b="1" dirty="0">
              <a:solidFill>
                <a:srgbClr val="953D78"/>
              </a:solidFill>
              <a:latin typeface="+mn-lt"/>
            </a:endParaRPr>
          </a:p>
          <a:p>
            <a:pPr>
              <a:defRPr/>
            </a:pPr>
            <a:endParaRPr lang="de-AT" sz="1200" dirty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AT" sz="2400" b="1" dirty="0" err="1">
                <a:latin typeface="+mn-lt"/>
              </a:rPr>
              <a:t>Financed</a:t>
            </a:r>
            <a:r>
              <a:rPr lang="de-AT" sz="2400" b="1" dirty="0">
                <a:latin typeface="+mn-lt"/>
              </a:rPr>
              <a:t> </a:t>
            </a:r>
            <a:r>
              <a:rPr lang="de-AT" sz="2400" dirty="0">
                <a:latin typeface="+mn-lt"/>
              </a:rPr>
              <a:t> </a:t>
            </a:r>
            <a:r>
              <a:rPr lang="de-AT" sz="2400" dirty="0" err="1">
                <a:latin typeface="+mn-lt"/>
              </a:rPr>
              <a:t>through</a:t>
            </a:r>
            <a:r>
              <a:rPr lang="de-AT" sz="2400" dirty="0">
                <a:latin typeface="+mn-lt"/>
              </a:rPr>
              <a:t> </a:t>
            </a:r>
            <a:r>
              <a:rPr lang="de-AT" sz="2400" dirty="0" err="1">
                <a:latin typeface="+mn-lt"/>
              </a:rPr>
              <a:t>membership</a:t>
            </a:r>
            <a:r>
              <a:rPr lang="de-AT" sz="2400" dirty="0">
                <a:latin typeface="+mn-lt"/>
              </a:rPr>
              <a:t> </a:t>
            </a:r>
            <a:r>
              <a:rPr lang="de-AT" sz="2400" dirty="0" err="1">
                <a:latin typeface="+mn-lt"/>
              </a:rPr>
              <a:t>fees</a:t>
            </a:r>
            <a:endParaRPr lang="de-AT" sz="2400" b="1" dirty="0">
              <a:latin typeface="+mn-lt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400" b="1" dirty="0" smtClean="0">
              <a:latin typeface="+mn-lt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400" b="1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pPr lvl="2">
              <a:spcBef>
                <a:spcPct val="20000"/>
              </a:spcBef>
              <a:buFont typeface="Arial" charset="0"/>
              <a:buNone/>
            </a:pPr>
            <a:endParaRPr lang="en-US" sz="2400" dirty="0">
              <a:latin typeface="+mn-lt"/>
              <a:cs typeface="Arial" charset="0"/>
            </a:endParaRPr>
          </a:p>
          <a:p>
            <a:pPr lvl="1">
              <a:spcBef>
                <a:spcPct val="20000"/>
              </a:spcBef>
            </a:pPr>
            <a:endParaRPr lang="en-US" sz="2400" dirty="0">
              <a:latin typeface="+mn-lt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de-AT" sz="2400" dirty="0">
              <a:latin typeface="+mn-lt"/>
              <a:cs typeface="Arial" charset="0"/>
            </a:endParaRPr>
          </a:p>
        </p:txBody>
      </p:sp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1259632" y="908720"/>
            <a:ext cx="734481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AT" sz="3200" b="1" dirty="0" smtClean="0">
                <a:solidFill>
                  <a:srgbClr val="953D78"/>
                </a:solidFill>
                <a:latin typeface="Calibri" pitchFamily="34" charset="0"/>
              </a:rPr>
              <a:t>Austrian Agency </a:t>
            </a:r>
            <a:r>
              <a:rPr lang="de-AT" sz="3200" b="1" dirty="0" err="1" smtClean="0">
                <a:solidFill>
                  <a:srgbClr val="953D78"/>
                </a:solidFill>
                <a:latin typeface="Calibri" pitchFamily="34" charset="0"/>
              </a:rPr>
              <a:t>for</a:t>
            </a:r>
            <a:r>
              <a:rPr lang="de-AT" sz="3200" b="1" dirty="0" smtClean="0">
                <a:solidFill>
                  <a:srgbClr val="953D78"/>
                </a:solidFill>
                <a:latin typeface="Calibri" pitchFamily="34" charset="0"/>
              </a:rPr>
              <a:t> Research </a:t>
            </a:r>
            <a:r>
              <a:rPr lang="de-AT" sz="3200" b="1" dirty="0" err="1" smtClean="0">
                <a:solidFill>
                  <a:srgbClr val="953D78"/>
                </a:solidFill>
                <a:latin typeface="Calibri" pitchFamily="34" charset="0"/>
              </a:rPr>
              <a:t>Integrity</a:t>
            </a:r>
            <a:r>
              <a:rPr lang="de-AT" sz="3200" b="1" dirty="0" smtClean="0">
                <a:solidFill>
                  <a:srgbClr val="953D78"/>
                </a:solidFill>
                <a:latin typeface="Calibri" pitchFamily="34" charset="0"/>
              </a:rPr>
              <a:t> (2)</a:t>
            </a: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4" y="115887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4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36</a:t>
            </a:fld>
            <a:endParaRPr lang="de-AT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809270" y="1988840"/>
            <a:ext cx="77771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de-AT" sz="2400" b="1" u="sng" dirty="0" smtClean="0">
                <a:solidFill>
                  <a:srgbClr val="953D78"/>
                </a:solidFill>
                <a:latin typeface="Calibri" pitchFamily="34" charset="0"/>
              </a:rPr>
              <a:t>Austrian </a:t>
            </a:r>
            <a:r>
              <a:rPr lang="de-AT" sz="2400" b="1" u="sng" dirty="0" err="1" smtClean="0">
                <a:solidFill>
                  <a:srgbClr val="953D78"/>
                </a:solidFill>
                <a:latin typeface="Calibri" pitchFamily="34" charset="0"/>
              </a:rPr>
              <a:t>Commission</a:t>
            </a:r>
            <a:r>
              <a:rPr lang="de-AT" sz="2400" b="1" u="sng" dirty="0" smtClean="0">
                <a:solidFill>
                  <a:srgbClr val="953D78"/>
                </a:solidFill>
                <a:latin typeface="Calibri" pitchFamily="34" charset="0"/>
              </a:rPr>
              <a:t> </a:t>
            </a:r>
            <a:r>
              <a:rPr lang="de-AT" sz="2400" b="1" u="sng" dirty="0" err="1" smtClean="0">
                <a:solidFill>
                  <a:srgbClr val="953D78"/>
                </a:solidFill>
                <a:latin typeface="Calibri" pitchFamily="34" charset="0"/>
              </a:rPr>
              <a:t>for</a:t>
            </a:r>
            <a:r>
              <a:rPr lang="de-AT" sz="2400" b="1" u="sng" dirty="0" smtClean="0">
                <a:solidFill>
                  <a:srgbClr val="953D78"/>
                </a:solidFill>
                <a:latin typeface="Calibri" pitchFamily="34" charset="0"/>
              </a:rPr>
              <a:t> Research </a:t>
            </a:r>
            <a:r>
              <a:rPr lang="de-AT" sz="2400" b="1" u="sng" dirty="0" err="1" smtClean="0">
                <a:solidFill>
                  <a:srgbClr val="953D78"/>
                </a:solidFill>
                <a:latin typeface="Calibri" pitchFamily="34" charset="0"/>
              </a:rPr>
              <a:t>Integrity</a:t>
            </a:r>
            <a:endParaRPr lang="de-AT" sz="2400" b="1" u="sng" dirty="0" smtClean="0">
              <a:solidFill>
                <a:srgbClr val="953D78"/>
              </a:solidFill>
              <a:latin typeface="Calibri" pitchFamily="34" charset="0"/>
            </a:endParaRPr>
          </a:p>
          <a:p>
            <a:pPr lvl="1" eaLnBrk="1" hangingPunct="1"/>
            <a:endParaRPr lang="de-AT" sz="2400" b="1" dirty="0" smtClean="0">
              <a:latin typeface="Calibri" pitchFamily="34" charset="0"/>
            </a:endParaRP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AT" sz="2400" b="1" dirty="0" smtClean="0">
                <a:latin typeface="Calibri" pitchFamily="34" charset="0"/>
              </a:rPr>
              <a:t>Advisory Board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de-AT" sz="2400" b="1" dirty="0">
              <a:latin typeface="Calibri" pitchFamily="34" charset="0"/>
            </a:endParaRP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AT" sz="2400" b="1" dirty="0" smtClean="0">
                <a:latin typeface="Calibri" pitchFamily="34" charset="0"/>
              </a:rPr>
              <a:t>6 </a:t>
            </a:r>
            <a:r>
              <a:rPr lang="de-AT" sz="2400" b="1" dirty="0" err="1" smtClean="0">
                <a:latin typeface="Calibri" pitchFamily="34" charset="0"/>
              </a:rPr>
              <a:t>members</a:t>
            </a:r>
            <a:r>
              <a:rPr lang="de-AT" sz="2400" dirty="0">
                <a:latin typeface="Calibri" pitchFamily="34" charset="0"/>
              </a:rPr>
              <a:t>:</a:t>
            </a:r>
            <a:r>
              <a:rPr lang="de-AT" sz="2400" dirty="0" smtClean="0">
                <a:latin typeface="Calibri" pitchFamily="34" charset="0"/>
              </a:rPr>
              <a:t> </a:t>
            </a:r>
            <a:r>
              <a:rPr lang="de-AT" sz="2400" dirty="0" err="1" smtClean="0">
                <a:latin typeface="Calibri" pitchFamily="34" charset="0"/>
              </a:rPr>
              <a:t>renowned</a:t>
            </a:r>
            <a:r>
              <a:rPr lang="de-AT" sz="2400" dirty="0" smtClean="0">
                <a:latin typeface="Calibri" pitchFamily="34" charset="0"/>
              </a:rPr>
              <a:t> </a:t>
            </a:r>
            <a:r>
              <a:rPr lang="de-AT" sz="2400" dirty="0" err="1" smtClean="0">
                <a:latin typeface="Calibri" pitchFamily="34" charset="0"/>
              </a:rPr>
              <a:t>scientists</a:t>
            </a:r>
            <a:r>
              <a:rPr lang="de-AT" sz="2400" dirty="0" smtClean="0">
                <a:latin typeface="Calibri" pitchFamily="34" charset="0"/>
              </a:rPr>
              <a:t>, different </a:t>
            </a:r>
            <a:r>
              <a:rPr lang="de-AT" sz="2400" dirty="0" err="1" smtClean="0">
                <a:latin typeface="Calibri" pitchFamily="34" charset="0"/>
              </a:rPr>
              <a:t>disciplines</a:t>
            </a:r>
            <a:endParaRPr lang="de-AT" sz="2400" dirty="0" smtClean="0">
              <a:latin typeface="Calibri" pitchFamily="34" charset="0"/>
            </a:endParaRP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endParaRPr lang="de-AT" sz="2400" dirty="0">
              <a:latin typeface="Calibri" pitchFamily="34" charset="0"/>
            </a:endParaRP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AT" sz="2400" dirty="0" err="1" smtClean="0">
                <a:latin typeface="Calibri" pitchFamily="34" charset="0"/>
              </a:rPr>
              <a:t>Appointed</a:t>
            </a:r>
            <a:r>
              <a:rPr lang="de-AT" sz="2400" dirty="0" smtClean="0">
                <a:latin typeface="Calibri" pitchFamily="34" charset="0"/>
              </a:rPr>
              <a:t> </a:t>
            </a:r>
            <a:r>
              <a:rPr lang="de-AT" sz="2400" dirty="0" err="1" smtClean="0">
                <a:latin typeface="Calibri" pitchFamily="34" charset="0"/>
              </a:rPr>
              <a:t>by</a:t>
            </a:r>
            <a:r>
              <a:rPr lang="de-AT" sz="2400" dirty="0" smtClean="0">
                <a:latin typeface="Calibri" pitchFamily="34" charset="0"/>
              </a:rPr>
              <a:t> </a:t>
            </a:r>
            <a:r>
              <a:rPr lang="de-AT" sz="2400" dirty="0" err="1" smtClean="0">
                <a:latin typeface="Calibri" pitchFamily="34" charset="0"/>
              </a:rPr>
              <a:t>the</a:t>
            </a:r>
            <a:r>
              <a:rPr lang="de-AT" sz="2400" dirty="0" smtClean="0">
                <a:latin typeface="Calibri" pitchFamily="34" charset="0"/>
              </a:rPr>
              <a:t> </a:t>
            </a:r>
            <a:r>
              <a:rPr lang="de-AT" sz="2400" b="1" dirty="0" smtClean="0">
                <a:latin typeface="Calibri" pitchFamily="34" charset="0"/>
              </a:rPr>
              <a:t>Austrian Research Council</a:t>
            </a:r>
          </a:p>
          <a:p>
            <a:pPr marL="342900" indent="-342900" eaLnBrk="1" hangingPunct="1">
              <a:buFont typeface="Symbol" panose="05050102010706020507" pitchFamily="18" charset="2"/>
              <a:buChar char="-"/>
            </a:pPr>
            <a:endParaRPr lang="de-AT" sz="2400" dirty="0">
              <a:latin typeface="Calibri" pitchFamily="34" charset="0"/>
            </a:endParaRP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AT" sz="2400" b="1" dirty="0" smtClean="0">
                <a:latin typeface="Calibri" pitchFamily="34" charset="0"/>
              </a:rPr>
              <a:t>Non-</a:t>
            </a:r>
            <a:r>
              <a:rPr lang="de-AT" sz="2400" b="1" dirty="0" err="1" smtClean="0">
                <a:latin typeface="Calibri" pitchFamily="34" charset="0"/>
              </a:rPr>
              <a:t>Austrians</a:t>
            </a:r>
            <a:r>
              <a:rPr lang="de-AT" sz="2400" b="1" dirty="0" smtClean="0">
                <a:latin typeface="Calibri" pitchFamily="34" charset="0"/>
              </a:rPr>
              <a:t>!!!</a:t>
            </a:r>
            <a:endParaRPr lang="de-AT" sz="2400" b="1" dirty="0">
              <a:latin typeface="Calibr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endParaRPr lang="de-AT" sz="2400" dirty="0">
              <a:latin typeface="Calibri" pitchFamily="34" charset="0"/>
            </a:endParaRPr>
          </a:p>
          <a:p>
            <a:pPr marL="800100" lvl="1" indent="-342900" eaLnBrk="1" hangingPunct="1">
              <a:buFont typeface="Arial" pitchFamily="34" charset="0"/>
              <a:buChar char="•"/>
            </a:pPr>
            <a:endParaRPr lang="de-AT" sz="2400" dirty="0">
              <a:latin typeface="Calibri" pitchFamily="34" charset="0"/>
            </a:endParaRPr>
          </a:p>
        </p:txBody>
      </p:sp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1259632" y="908720"/>
            <a:ext cx="734481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AT" sz="3200" b="1" dirty="0" smtClean="0">
                <a:solidFill>
                  <a:srgbClr val="953D78"/>
                </a:solidFill>
                <a:latin typeface="Calibri" pitchFamily="34" charset="0"/>
              </a:rPr>
              <a:t>Austrian Agency </a:t>
            </a:r>
            <a:r>
              <a:rPr lang="de-AT" sz="3200" b="1" dirty="0" err="1" smtClean="0">
                <a:solidFill>
                  <a:srgbClr val="953D78"/>
                </a:solidFill>
                <a:latin typeface="Calibri" pitchFamily="34" charset="0"/>
              </a:rPr>
              <a:t>for</a:t>
            </a:r>
            <a:r>
              <a:rPr lang="de-AT" sz="3200" b="1" dirty="0" smtClean="0">
                <a:solidFill>
                  <a:srgbClr val="953D78"/>
                </a:solidFill>
                <a:latin typeface="Calibri" pitchFamily="34" charset="0"/>
              </a:rPr>
              <a:t> Research </a:t>
            </a:r>
            <a:r>
              <a:rPr lang="de-AT" sz="3200" b="1" dirty="0" err="1" smtClean="0">
                <a:solidFill>
                  <a:srgbClr val="953D78"/>
                </a:solidFill>
                <a:latin typeface="Calibri" pitchFamily="34" charset="0"/>
              </a:rPr>
              <a:t>Integrity</a:t>
            </a:r>
            <a:r>
              <a:rPr lang="de-AT" sz="3200" b="1" dirty="0" smtClean="0">
                <a:solidFill>
                  <a:srgbClr val="953D78"/>
                </a:solidFill>
                <a:latin typeface="Calibri" pitchFamily="34" charset="0"/>
              </a:rPr>
              <a:t> (3)</a:t>
            </a:r>
          </a:p>
        </p:txBody>
      </p:sp>
    </p:spTree>
    <p:extLst>
      <p:ext uri="{BB962C8B-B14F-4D97-AF65-F5344CB8AC3E}">
        <p14:creationId xmlns:p14="http://schemas.microsoft.com/office/powerpoint/2010/main" val="45113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3287F-E5C5-4FBD-A22E-A0AA954E6E8F}" type="slidenum">
              <a:rPr lang="de-AT" smtClean="0">
                <a:solidFill>
                  <a:srgbClr val="898989"/>
                </a:solidFill>
                <a:latin typeface="+mj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de-AT" dirty="0" smtClean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365" name="Textfeld 4"/>
          <p:cNvSpPr txBox="1">
            <a:spLocks noChangeArrowheads="1"/>
          </p:cNvSpPr>
          <p:nvPr/>
        </p:nvSpPr>
        <p:spPr bwMode="auto">
          <a:xfrm>
            <a:off x="755650" y="2780928"/>
            <a:ext cx="756076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sz="2400" dirty="0" smtClean="0">
                <a:latin typeface="+mn-lt"/>
              </a:rPr>
              <a:t>2. „</a:t>
            </a:r>
            <a:r>
              <a:rPr lang="de-AT" sz="2400" b="1" dirty="0" err="1" smtClean="0">
                <a:latin typeface="+mn-lt"/>
              </a:rPr>
              <a:t>service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facility</a:t>
            </a:r>
            <a:r>
              <a:rPr lang="de-AT" sz="2400" dirty="0" smtClean="0">
                <a:latin typeface="+mn-lt"/>
              </a:rPr>
              <a:t>“: </a:t>
            </a:r>
          </a:p>
          <a:p>
            <a:pPr eaLnBrk="1" hangingPunct="1">
              <a:defRPr/>
            </a:pPr>
            <a:endParaRPr lang="de-AT" sz="1400" dirty="0" smtClean="0">
              <a:latin typeface="+mn-lt"/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de-AT" sz="2400" dirty="0" smtClean="0">
                <a:latin typeface="+mn-lt"/>
              </a:rPr>
              <a:t> </a:t>
            </a:r>
            <a:r>
              <a:rPr lang="de-AT" sz="2400" dirty="0" err="1">
                <a:latin typeface="+mn-lt"/>
              </a:rPr>
              <a:t>guarantee</a:t>
            </a:r>
            <a:r>
              <a:rPr lang="de-AT" sz="2400" dirty="0">
                <a:latin typeface="+mn-lt"/>
              </a:rPr>
              <a:t> </a:t>
            </a:r>
            <a:r>
              <a:rPr lang="en-US" sz="2400" b="1" dirty="0">
                <a:solidFill>
                  <a:srgbClr val="953D78"/>
                </a:solidFill>
                <a:latin typeface="+mn-lt"/>
              </a:rPr>
              <a:t>independent investigation </a:t>
            </a:r>
            <a:r>
              <a:rPr lang="en-US" sz="2400" dirty="0">
                <a:latin typeface="+mn-lt"/>
              </a:rPr>
              <a:t>in cases of </a:t>
            </a:r>
            <a:r>
              <a:rPr lang="en-US" sz="2400" dirty="0" smtClean="0">
                <a:latin typeface="+mn-lt"/>
              </a:rPr>
              <a:t>			alleged research </a:t>
            </a:r>
            <a:r>
              <a:rPr lang="en-US" sz="2400" dirty="0">
                <a:latin typeface="+mn-lt"/>
              </a:rPr>
              <a:t>misconduct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400" b="1" dirty="0">
                <a:solidFill>
                  <a:srgbClr val="953D78"/>
                </a:solidFill>
                <a:latin typeface="+mn-lt"/>
              </a:rPr>
              <a:t>advise members </a:t>
            </a:r>
            <a:r>
              <a:rPr lang="en-US" sz="2400" dirty="0">
                <a:latin typeface="+mn-lt"/>
              </a:rPr>
              <a:t>in all matters related to research </a:t>
            </a:r>
            <a:r>
              <a:rPr lang="en-US" sz="2400" dirty="0" smtClean="0">
                <a:latin typeface="+mn-lt"/>
              </a:rPr>
              <a:t>			</a:t>
            </a:r>
            <a:r>
              <a:rPr lang="de-AT" sz="2400" dirty="0" err="1" smtClean="0">
                <a:latin typeface="+mn-lt"/>
              </a:rPr>
              <a:t>integrity</a:t>
            </a:r>
            <a:endParaRPr lang="de-AT" sz="2400" dirty="0">
              <a:latin typeface="+mn-lt"/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de-AT" sz="2400" dirty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400" b="1" dirty="0" err="1">
                <a:solidFill>
                  <a:srgbClr val="953D78"/>
                </a:solidFill>
                <a:latin typeface="+mn-lt"/>
              </a:rPr>
              <a:t>mediation</a:t>
            </a:r>
            <a:r>
              <a:rPr lang="de-AT" sz="2400" dirty="0">
                <a:solidFill>
                  <a:srgbClr val="953D78"/>
                </a:solidFill>
                <a:latin typeface="+mn-lt"/>
              </a:rPr>
              <a:t> </a:t>
            </a:r>
            <a:r>
              <a:rPr lang="de-AT" sz="2400" dirty="0">
                <a:latin typeface="+mn-lt"/>
              </a:rPr>
              <a:t>in </a:t>
            </a:r>
            <a:r>
              <a:rPr lang="de-AT" sz="2400" dirty="0" err="1">
                <a:latin typeface="+mn-lt"/>
              </a:rPr>
              <a:t>case</a:t>
            </a:r>
            <a:r>
              <a:rPr lang="de-AT" sz="2400" dirty="0">
                <a:latin typeface="+mn-lt"/>
              </a:rPr>
              <a:t> </a:t>
            </a:r>
            <a:r>
              <a:rPr lang="de-AT" sz="2400" dirty="0" err="1">
                <a:latin typeface="+mn-lt"/>
              </a:rPr>
              <a:t>of</a:t>
            </a:r>
            <a:r>
              <a:rPr lang="de-AT" sz="2400" dirty="0">
                <a:latin typeface="+mn-lt"/>
              </a:rPr>
              <a:t> </a:t>
            </a:r>
            <a:r>
              <a:rPr lang="de-AT" sz="2400" dirty="0" err="1">
                <a:latin typeface="+mn-lt"/>
              </a:rPr>
              <a:t>conflict</a:t>
            </a:r>
            <a:endParaRPr lang="de-AT" sz="2400" dirty="0">
              <a:latin typeface="+mn-lt"/>
            </a:endParaRPr>
          </a:p>
          <a:p>
            <a:pPr eaLnBrk="1" hangingPunct="1">
              <a:defRPr/>
            </a:pPr>
            <a:r>
              <a:rPr lang="de-AT" sz="2400" dirty="0" smtClean="0">
                <a:latin typeface="+mn-lt"/>
              </a:rPr>
              <a:t> </a:t>
            </a:r>
          </a:p>
        </p:txBody>
      </p:sp>
      <p:sp>
        <p:nvSpPr>
          <p:cNvPr id="15367" name="Textfeld 7"/>
          <p:cNvSpPr txBox="1">
            <a:spLocks noChangeArrowheads="1"/>
          </p:cNvSpPr>
          <p:nvPr/>
        </p:nvSpPr>
        <p:spPr bwMode="auto">
          <a:xfrm>
            <a:off x="755650" y="5703639"/>
            <a:ext cx="5425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sz="2400" dirty="0">
                <a:latin typeface="+mj-lt"/>
              </a:rPr>
              <a:t>3</a:t>
            </a:r>
            <a:r>
              <a:rPr lang="de-AT" sz="2400" dirty="0" smtClean="0">
                <a:latin typeface="+mj-lt"/>
              </a:rPr>
              <a:t>. </a:t>
            </a:r>
            <a:r>
              <a:rPr lang="de-AT" sz="2400" b="1" dirty="0" smtClean="0">
                <a:latin typeface="+mj-lt"/>
              </a:rPr>
              <a:t>National </a:t>
            </a:r>
            <a:r>
              <a:rPr lang="de-AT" sz="2400" b="1" dirty="0" err="1" smtClean="0">
                <a:latin typeface="+mj-lt"/>
              </a:rPr>
              <a:t>and</a:t>
            </a:r>
            <a:r>
              <a:rPr lang="de-AT" sz="2400" b="1" dirty="0" smtClean="0">
                <a:latin typeface="+mj-lt"/>
              </a:rPr>
              <a:t> international Networking</a:t>
            </a:r>
            <a:endParaRPr lang="de-AT" sz="2400" dirty="0" smtClean="0">
              <a:latin typeface="+mj-lt"/>
            </a:endParaRPr>
          </a:p>
        </p:txBody>
      </p:sp>
      <p:sp>
        <p:nvSpPr>
          <p:cNvPr id="15368" name="Textfeld 8"/>
          <p:cNvSpPr txBox="1">
            <a:spLocks noChangeArrowheads="1"/>
          </p:cNvSpPr>
          <p:nvPr/>
        </p:nvSpPr>
        <p:spPr bwMode="auto">
          <a:xfrm>
            <a:off x="755650" y="2060848"/>
            <a:ext cx="6963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sz="2400" dirty="0" smtClean="0">
                <a:latin typeface="+mj-lt"/>
              </a:rPr>
              <a:t>1. </a:t>
            </a:r>
            <a:r>
              <a:rPr lang="de-AT" sz="2400" b="1" dirty="0" err="1" smtClean="0">
                <a:latin typeface="+mj-lt"/>
              </a:rPr>
              <a:t>Raising</a:t>
            </a:r>
            <a:r>
              <a:rPr lang="de-AT" sz="2400" b="1" dirty="0" smtClean="0">
                <a:latin typeface="+mj-lt"/>
              </a:rPr>
              <a:t> </a:t>
            </a:r>
            <a:r>
              <a:rPr lang="de-AT" sz="2400" b="1" dirty="0" err="1" smtClean="0">
                <a:latin typeface="+mj-lt"/>
              </a:rPr>
              <a:t>awareness</a:t>
            </a:r>
            <a:r>
              <a:rPr lang="de-AT" sz="2400" b="1" dirty="0" smtClean="0">
                <a:latin typeface="+mj-lt"/>
              </a:rPr>
              <a:t>: </a:t>
            </a:r>
            <a:r>
              <a:rPr lang="de-AT" sz="2400" dirty="0" err="1" smtClean="0">
                <a:latin typeface="+mj-lt"/>
              </a:rPr>
              <a:t>seminars</a:t>
            </a:r>
            <a:r>
              <a:rPr lang="de-AT" sz="2400" dirty="0" smtClean="0">
                <a:latin typeface="+mj-lt"/>
              </a:rPr>
              <a:t>, </a:t>
            </a:r>
            <a:r>
              <a:rPr lang="de-AT" sz="2400" dirty="0" err="1" smtClean="0">
                <a:latin typeface="+mj-lt"/>
              </a:rPr>
              <a:t>lectures</a:t>
            </a:r>
            <a:r>
              <a:rPr lang="de-AT" sz="2400" dirty="0" smtClean="0">
                <a:latin typeface="+mj-lt"/>
              </a:rPr>
              <a:t>, </a:t>
            </a:r>
            <a:r>
              <a:rPr lang="de-AT" sz="2400" dirty="0" err="1" smtClean="0">
                <a:latin typeface="+mj-lt"/>
              </a:rPr>
              <a:t>workshops</a:t>
            </a:r>
            <a:r>
              <a:rPr lang="de-AT" sz="2400" dirty="0" smtClean="0">
                <a:latin typeface="+mj-lt"/>
              </a:rPr>
              <a:t>,..</a:t>
            </a: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3"/>
          <p:cNvSpPr txBox="1">
            <a:spLocks noChangeArrowheads="1"/>
          </p:cNvSpPr>
          <p:nvPr/>
        </p:nvSpPr>
        <p:spPr bwMode="auto">
          <a:xfrm>
            <a:off x="1259632" y="908720"/>
            <a:ext cx="734481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AT" sz="3200" b="1" dirty="0" smtClean="0">
                <a:solidFill>
                  <a:srgbClr val="953D78"/>
                </a:solidFill>
                <a:latin typeface="Calibri" pitchFamily="34" charset="0"/>
              </a:rPr>
              <a:t>Austrian Agency </a:t>
            </a:r>
            <a:r>
              <a:rPr lang="de-AT" sz="3200" b="1" dirty="0" err="1" smtClean="0">
                <a:solidFill>
                  <a:srgbClr val="953D78"/>
                </a:solidFill>
                <a:latin typeface="Calibri" pitchFamily="34" charset="0"/>
              </a:rPr>
              <a:t>for</a:t>
            </a:r>
            <a:r>
              <a:rPr lang="de-AT" sz="3200" b="1" dirty="0" smtClean="0">
                <a:solidFill>
                  <a:srgbClr val="953D78"/>
                </a:solidFill>
                <a:latin typeface="Calibri" pitchFamily="34" charset="0"/>
              </a:rPr>
              <a:t> Research </a:t>
            </a:r>
            <a:r>
              <a:rPr lang="de-AT" sz="3200" b="1" dirty="0" err="1" smtClean="0">
                <a:solidFill>
                  <a:srgbClr val="953D78"/>
                </a:solidFill>
                <a:latin typeface="Calibri" pitchFamily="34" charset="0"/>
              </a:rPr>
              <a:t>Integrity</a:t>
            </a:r>
            <a:r>
              <a:rPr lang="de-AT" sz="3200" b="1" dirty="0" smtClean="0">
                <a:solidFill>
                  <a:srgbClr val="953D78"/>
                </a:solidFill>
                <a:latin typeface="Calibri" pitchFamily="34" charset="0"/>
              </a:rPr>
              <a:t> (4)</a:t>
            </a:r>
          </a:p>
        </p:txBody>
      </p:sp>
    </p:spTree>
    <p:extLst>
      <p:ext uri="{BB962C8B-B14F-4D97-AF65-F5344CB8AC3E}">
        <p14:creationId xmlns:p14="http://schemas.microsoft.com/office/powerpoint/2010/main" val="1593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38</a:t>
            </a:fld>
            <a:endParaRPr lang="de-AT"/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35696" y="2566645"/>
            <a:ext cx="57297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4000" b="1" dirty="0" err="1" smtClean="0">
                <a:solidFill>
                  <a:srgbClr val="953D78"/>
                </a:solidFill>
                <a:latin typeface="+mj-lt"/>
              </a:rPr>
              <a:t>Efforts</a:t>
            </a:r>
            <a:r>
              <a:rPr lang="de-AT" sz="4000" b="1" dirty="0" smtClean="0">
                <a:solidFill>
                  <a:srgbClr val="953D78"/>
                </a:solidFill>
                <a:latin typeface="+mj-lt"/>
              </a:rPr>
              <a:t> in Europe </a:t>
            </a:r>
            <a:r>
              <a:rPr lang="de-AT" sz="4000" b="1" dirty="0" err="1" smtClean="0">
                <a:solidFill>
                  <a:srgbClr val="953D78"/>
                </a:solidFill>
                <a:latin typeface="+mj-lt"/>
              </a:rPr>
              <a:t>and</a:t>
            </a:r>
            <a:r>
              <a:rPr lang="de-AT" sz="4000" b="1" dirty="0" smtClean="0">
                <a:solidFill>
                  <a:srgbClr val="953D78"/>
                </a:solidFill>
                <a:latin typeface="+mj-lt"/>
              </a:rPr>
              <a:t> </a:t>
            </a:r>
            <a:r>
              <a:rPr lang="de-AT" sz="4000" b="1" dirty="0" err="1" smtClean="0">
                <a:solidFill>
                  <a:srgbClr val="953D78"/>
                </a:solidFill>
                <a:latin typeface="+mj-lt"/>
              </a:rPr>
              <a:t>future</a:t>
            </a:r>
            <a:r>
              <a:rPr lang="de-AT" sz="4000" b="1" dirty="0" smtClean="0">
                <a:solidFill>
                  <a:srgbClr val="953D78"/>
                </a:solidFill>
                <a:latin typeface="+mj-lt"/>
              </a:rPr>
              <a:t> </a:t>
            </a:r>
            <a:r>
              <a:rPr lang="de-AT" sz="4000" b="1" dirty="0" err="1" smtClean="0">
                <a:solidFill>
                  <a:srgbClr val="953D78"/>
                </a:solidFill>
                <a:latin typeface="+mj-lt"/>
              </a:rPr>
              <a:t>plans</a:t>
            </a:r>
            <a:endParaRPr lang="de-AT" sz="3600" b="1" dirty="0">
              <a:solidFill>
                <a:srgbClr val="953D78"/>
              </a:solidFill>
              <a:latin typeface="+mj-lt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8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39</a:t>
            </a:fld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3628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52" y="1001291"/>
            <a:ext cx="2803004" cy="210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60"/>
          <a:stretch/>
        </p:blipFill>
        <p:spPr bwMode="auto">
          <a:xfrm>
            <a:off x="-31179" y="3974963"/>
            <a:ext cx="9217024" cy="154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99073"/>
            <a:ext cx="3619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547664" y="1340768"/>
            <a:ext cx="122413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22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feld 2"/>
          <p:cNvSpPr txBox="1">
            <a:spLocks noChangeArrowheads="1"/>
          </p:cNvSpPr>
          <p:nvPr/>
        </p:nvSpPr>
        <p:spPr bwMode="auto">
          <a:xfrm>
            <a:off x="1979712" y="476672"/>
            <a:ext cx="417646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sz="3200" b="1" dirty="0" err="1" smtClean="0">
                <a:solidFill>
                  <a:srgbClr val="953D78"/>
                </a:solidFill>
                <a:latin typeface="+mj-lt"/>
              </a:rPr>
              <a:t>Important</a:t>
            </a:r>
            <a:r>
              <a:rPr lang="de-AT" sz="3200" b="1" dirty="0" smtClean="0">
                <a:solidFill>
                  <a:srgbClr val="953D78"/>
                </a:solidFill>
                <a:latin typeface="+mj-lt"/>
              </a:rPr>
              <a:t> </a:t>
            </a:r>
            <a:r>
              <a:rPr lang="de-AT" sz="3200" b="1" dirty="0" err="1" smtClean="0">
                <a:solidFill>
                  <a:srgbClr val="953D78"/>
                </a:solidFill>
                <a:latin typeface="+mj-lt"/>
              </a:rPr>
              <a:t>Documents</a:t>
            </a:r>
            <a:endParaRPr lang="de-AT" sz="3200" b="1" dirty="0" smtClean="0">
              <a:solidFill>
                <a:srgbClr val="953D78"/>
              </a:solidFill>
              <a:latin typeface="+mj-lt"/>
            </a:endParaRPr>
          </a:p>
        </p:txBody>
      </p:sp>
      <p:sp>
        <p:nvSpPr>
          <p:cNvPr id="11268" name="Textfeld 3"/>
          <p:cNvSpPr txBox="1">
            <a:spLocks noChangeArrowheads="1"/>
          </p:cNvSpPr>
          <p:nvPr/>
        </p:nvSpPr>
        <p:spPr bwMode="auto">
          <a:xfrm>
            <a:off x="323528" y="1456521"/>
            <a:ext cx="7974875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sz="2400" b="1" u="sng" dirty="0" smtClean="0">
                <a:latin typeface="+mj-lt"/>
              </a:rPr>
              <a:t>ESF Member </a:t>
            </a:r>
            <a:r>
              <a:rPr lang="de-AT" sz="2400" b="1" u="sng" dirty="0" err="1" smtClean="0">
                <a:latin typeface="+mj-lt"/>
              </a:rPr>
              <a:t>Organsation</a:t>
            </a:r>
            <a:r>
              <a:rPr lang="de-AT" sz="2400" b="1" u="sng" dirty="0" smtClean="0">
                <a:latin typeface="+mj-lt"/>
              </a:rPr>
              <a:t> Forum on Research </a:t>
            </a:r>
            <a:r>
              <a:rPr lang="de-AT" sz="2400" b="1" u="sng" dirty="0" err="1" smtClean="0">
                <a:latin typeface="+mj-lt"/>
              </a:rPr>
              <a:t>Integrity</a:t>
            </a:r>
            <a:r>
              <a:rPr lang="de-AT" sz="2400" b="1" u="sng" dirty="0" smtClean="0">
                <a:latin typeface="+mj-lt"/>
              </a:rPr>
              <a:t> </a:t>
            </a:r>
            <a:r>
              <a:rPr lang="de-AT" sz="2400" dirty="0" smtClean="0">
                <a:latin typeface="+mj-lt"/>
              </a:rPr>
              <a:t>(2008)</a:t>
            </a:r>
          </a:p>
          <a:p>
            <a:pPr eaLnBrk="1" hangingPunct="1">
              <a:defRPr/>
            </a:pPr>
            <a:endParaRPr lang="de-AT" sz="2400" b="1" u="sng" dirty="0">
              <a:solidFill>
                <a:srgbClr val="953D78"/>
              </a:solidFill>
              <a:latin typeface="+mj-lt"/>
            </a:endParaRPr>
          </a:p>
          <a:p>
            <a:pPr eaLnBrk="1" hangingPunct="1">
              <a:defRPr/>
            </a:pPr>
            <a:r>
              <a:rPr lang="de-AT" sz="2400" b="1" dirty="0" smtClean="0">
                <a:solidFill>
                  <a:srgbClr val="953D78"/>
                </a:solidFill>
                <a:latin typeface="+mj-lt"/>
              </a:rPr>
              <a:t>	European Code </a:t>
            </a:r>
            <a:r>
              <a:rPr lang="de-AT" sz="2400" b="1" dirty="0" err="1" smtClean="0">
                <a:solidFill>
                  <a:srgbClr val="953D78"/>
                </a:solidFill>
                <a:latin typeface="+mj-lt"/>
              </a:rPr>
              <a:t>of</a:t>
            </a:r>
            <a:r>
              <a:rPr lang="de-AT" sz="2400" b="1" dirty="0" smtClean="0">
                <a:solidFill>
                  <a:srgbClr val="953D78"/>
                </a:solidFill>
                <a:latin typeface="+mj-lt"/>
              </a:rPr>
              <a:t> </a:t>
            </a:r>
            <a:r>
              <a:rPr lang="de-AT" sz="2400" b="1" dirty="0" err="1" smtClean="0">
                <a:solidFill>
                  <a:srgbClr val="953D78"/>
                </a:solidFill>
                <a:latin typeface="+mj-lt"/>
              </a:rPr>
              <a:t>Conduct</a:t>
            </a:r>
            <a:r>
              <a:rPr lang="de-AT" sz="2400" b="1" dirty="0" smtClean="0">
                <a:solidFill>
                  <a:srgbClr val="953D78"/>
                </a:solidFill>
                <a:latin typeface="+mj-lt"/>
              </a:rPr>
              <a:t> </a:t>
            </a:r>
            <a:r>
              <a:rPr lang="de-AT" sz="2400" dirty="0" smtClean="0">
                <a:latin typeface="+mj-lt"/>
              </a:rPr>
              <a:t>(2010; ESF/ALLEA)</a:t>
            </a:r>
          </a:p>
          <a:p>
            <a:pPr lvl="3" eaLnBrk="1" hangingPunct="1">
              <a:defRPr/>
            </a:pPr>
            <a:endParaRPr lang="de-AT" sz="2400" dirty="0" smtClean="0">
              <a:latin typeface="+mj-lt"/>
            </a:endParaRPr>
          </a:p>
          <a:p>
            <a:pPr eaLnBrk="1" hangingPunct="1">
              <a:defRPr/>
            </a:pPr>
            <a:r>
              <a:rPr lang="de-AT" sz="2400" dirty="0">
                <a:latin typeface="+mj-lt"/>
              </a:rPr>
              <a:t>	</a:t>
            </a:r>
            <a:r>
              <a:rPr lang="de-AT" sz="2400" dirty="0" smtClean="0">
                <a:latin typeface="+mj-lt"/>
              </a:rPr>
              <a:t>		</a:t>
            </a:r>
            <a:r>
              <a:rPr lang="de-AT" sz="2400" dirty="0" smtClean="0">
                <a:latin typeface="+mj-lt"/>
                <a:hlinkClick r:id="rId2"/>
              </a:rPr>
              <a:t>www.esf.org</a:t>
            </a:r>
            <a:endParaRPr lang="de-AT" sz="2400" dirty="0" smtClean="0">
              <a:latin typeface="+mj-lt"/>
            </a:endParaRPr>
          </a:p>
          <a:p>
            <a:pPr eaLnBrk="1" hangingPunct="1">
              <a:defRPr/>
            </a:pPr>
            <a:endParaRPr lang="de-AT" sz="2400" dirty="0">
              <a:latin typeface="+mj-lt"/>
            </a:endParaRPr>
          </a:p>
          <a:p>
            <a:pPr eaLnBrk="1" hangingPunct="1">
              <a:defRPr/>
            </a:pPr>
            <a:endParaRPr lang="de-AT" sz="900" b="1" u="sng" dirty="0" smtClean="0">
              <a:latin typeface="+mj-lt"/>
            </a:endParaRPr>
          </a:p>
          <a:p>
            <a:pPr eaLnBrk="1" hangingPunct="1">
              <a:defRPr/>
            </a:pPr>
            <a:r>
              <a:rPr lang="de-AT" sz="2400" b="1" u="sng" dirty="0" smtClean="0">
                <a:latin typeface="+mj-lt"/>
              </a:rPr>
              <a:t>World </a:t>
            </a:r>
            <a:r>
              <a:rPr lang="de-AT" sz="2400" b="1" u="sng" dirty="0" err="1" smtClean="0">
                <a:latin typeface="+mj-lt"/>
              </a:rPr>
              <a:t>Conferences</a:t>
            </a:r>
            <a:r>
              <a:rPr lang="de-AT" sz="2400" b="1" u="sng" dirty="0" smtClean="0">
                <a:latin typeface="+mj-lt"/>
              </a:rPr>
              <a:t> </a:t>
            </a:r>
            <a:r>
              <a:rPr lang="de-AT" sz="2400" b="1" u="sng" dirty="0">
                <a:latin typeface="+mj-lt"/>
              </a:rPr>
              <a:t>on Research </a:t>
            </a:r>
            <a:r>
              <a:rPr lang="de-AT" sz="2400" b="1" u="sng" dirty="0" err="1" smtClean="0">
                <a:latin typeface="+mj-lt"/>
              </a:rPr>
              <a:t>Integrity</a:t>
            </a:r>
            <a:r>
              <a:rPr lang="de-AT" sz="2400" b="1" u="sng" dirty="0" smtClean="0">
                <a:latin typeface="+mj-lt"/>
              </a:rPr>
              <a:t>:</a:t>
            </a:r>
          </a:p>
          <a:p>
            <a:pPr eaLnBrk="1" hangingPunct="1">
              <a:defRPr/>
            </a:pPr>
            <a:endParaRPr lang="de-AT" sz="2400" b="1" u="sng" dirty="0" smtClean="0">
              <a:latin typeface="+mj-lt"/>
            </a:endParaRPr>
          </a:p>
          <a:p>
            <a:pPr marL="2343150" lvl="4" eaLnBrk="1" hangingPunct="1">
              <a:lnSpc>
                <a:spcPct val="150000"/>
              </a:lnSpc>
              <a:buFont typeface="Symbol" panose="05050102010706020507" pitchFamily="18" charset="2"/>
              <a:buChar char="-"/>
              <a:defRPr/>
            </a:pPr>
            <a:r>
              <a:rPr lang="de-AT" sz="2400" dirty="0" err="1" smtClean="0">
                <a:latin typeface="+mj-lt"/>
              </a:rPr>
              <a:t>Lisbon</a:t>
            </a:r>
            <a:r>
              <a:rPr lang="de-AT" sz="2400" dirty="0" smtClean="0">
                <a:latin typeface="+mj-lt"/>
              </a:rPr>
              <a:t> (2007)</a:t>
            </a:r>
          </a:p>
          <a:p>
            <a:pPr marL="2343150" lvl="4" eaLnBrk="1" hangingPunct="1">
              <a:lnSpc>
                <a:spcPct val="150000"/>
              </a:lnSpc>
              <a:buFont typeface="Symbol" panose="05050102010706020507" pitchFamily="18" charset="2"/>
              <a:buChar char="-"/>
              <a:defRPr/>
            </a:pPr>
            <a:r>
              <a:rPr lang="de-AT" sz="2400" dirty="0" smtClean="0">
                <a:latin typeface="+mj-lt"/>
              </a:rPr>
              <a:t>Singapur </a:t>
            </a:r>
            <a:r>
              <a:rPr lang="de-AT" sz="2400" dirty="0">
                <a:latin typeface="+mj-lt"/>
              </a:rPr>
              <a:t>(2010): </a:t>
            </a:r>
            <a:r>
              <a:rPr lang="de-AT" sz="2400" b="1" dirty="0" err="1">
                <a:solidFill>
                  <a:srgbClr val="953D78"/>
                </a:solidFill>
                <a:latin typeface="+mj-lt"/>
              </a:rPr>
              <a:t>Singapore</a:t>
            </a:r>
            <a:r>
              <a:rPr lang="de-AT" sz="2400" b="1" dirty="0">
                <a:solidFill>
                  <a:srgbClr val="953D78"/>
                </a:solidFill>
                <a:latin typeface="+mj-lt"/>
              </a:rPr>
              <a:t> Statement</a:t>
            </a:r>
          </a:p>
          <a:p>
            <a:pPr marL="2343150" lvl="4" eaLnBrk="1" hangingPunct="1">
              <a:lnSpc>
                <a:spcPct val="150000"/>
              </a:lnSpc>
              <a:buFont typeface="Symbol" panose="05050102010706020507" pitchFamily="18" charset="2"/>
              <a:buChar char="-"/>
              <a:defRPr/>
            </a:pPr>
            <a:r>
              <a:rPr lang="de-AT" sz="2400" dirty="0" smtClean="0">
                <a:latin typeface="+mj-lt"/>
              </a:rPr>
              <a:t>Montreal (2013): </a:t>
            </a:r>
            <a:r>
              <a:rPr lang="de-AT" sz="2400" b="1" dirty="0" smtClean="0">
                <a:latin typeface="+mj-lt"/>
              </a:rPr>
              <a:t>Montreal Statement</a:t>
            </a:r>
          </a:p>
          <a:p>
            <a:pPr marL="2343150" lvl="4" eaLnBrk="1" hangingPunct="1">
              <a:lnSpc>
                <a:spcPct val="150000"/>
              </a:lnSpc>
              <a:buFont typeface="Symbol" panose="05050102010706020507" pitchFamily="18" charset="2"/>
              <a:buChar char="-"/>
              <a:defRPr/>
            </a:pPr>
            <a:r>
              <a:rPr lang="de-AT" sz="2400" dirty="0" smtClean="0">
                <a:latin typeface="+mj-lt"/>
              </a:rPr>
              <a:t>Rio de Janeiro ( May/June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8823E-8DB2-4109-A5A8-E16DDA65A82C}" type="slidenum">
              <a:rPr lang="de-AT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AT" dirty="0" smtClean="0">
              <a:solidFill>
                <a:srgbClr val="898989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86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40</a:t>
            </a:fld>
            <a:endParaRPr lang="de-AT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24962" y="2143397"/>
            <a:ext cx="8460924" cy="452596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b="1" u="sng" dirty="0" smtClean="0">
                <a:solidFill>
                  <a:srgbClr val="953D78"/>
                </a:solidFill>
              </a:rPr>
              <a:t>Council Conclusions on Research </a:t>
            </a:r>
            <a:r>
              <a:rPr lang="en-GB" sz="2400" b="1" u="sng" dirty="0">
                <a:solidFill>
                  <a:srgbClr val="953D78"/>
                </a:solidFill>
              </a:rPr>
              <a:t>I</a:t>
            </a:r>
            <a:r>
              <a:rPr lang="en-GB" sz="2400" b="1" u="sng" dirty="0" smtClean="0">
                <a:solidFill>
                  <a:srgbClr val="953D78"/>
                </a:solidFill>
              </a:rPr>
              <a:t>ntegrity (adopted Nov 2015)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1200" b="1" u="sng" dirty="0">
              <a:solidFill>
                <a:srgbClr val="953D78"/>
              </a:solidFill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GB" sz="2400" dirty="0" smtClean="0"/>
              <a:t>[…] </a:t>
            </a:r>
            <a:r>
              <a:rPr lang="en-GB" sz="2400" b="1" dirty="0">
                <a:solidFill>
                  <a:srgbClr val="953D78"/>
                </a:solidFill>
              </a:rPr>
              <a:t>ACKNOWLEDGES</a:t>
            </a:r>
            <a:r>
              <a:rPr lang="en-GB" sz="2400" dirty="0">
                <a:solidFill>
                  <a:srgbClr val="953D78"/>
                </a:solidFill>
              </a:rPr>
              <a:t> </a:t>
            </a:r>
            <a:r>
              <a:rPr lang="en-GB" sz="2400" dirty="0"/>
              <a:t>that </a:t>
            </a:r>
            <a:r>
              <a:rPr lang="en-GB" sz="2400" b="1" dirty="0"/>
              <a:t>integrity</a:t>
            </a:r>
            <a:r>
              <a:rPr lang="en-GB" sz="2400" dirty="0"/>
              <a:t> in both public and private research </a:t>
            </a:r>
            <a:r>
              <a:rPr lang="en-GB" sz="2400" b="1" dirty="0"/>
              <a:t>can be damaged </a:t>
            </a:r>
            <a:r>
              <a:rPr lang="en-GB" sz="2400" dirty="0"/>
              <a:t>by research misconduct</a:t>
            </a:r>
            <a:r>
              <a:rPr lang="en-GB" sz="2400" b="1" dirty="0"/>
              <a:t> </a:t>
            </a:r>
            <a:r>
              <a:rPr lang="en-GB" sz="2400" dirty="0" smtClean="0"/>
              <a:t>and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1100" dirty="0" smtClean="0"/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GB" sz="2400" dirty="0" smtClean="0"/>
              <a:t> </a:t>
            </a:r>
            <a:r>
              <a:rPr lang="en-GB" sz="2400" b="1" dirty="0">
                <a:solidFill>
                  <a:srgbClr val="953D78"/>
                </a:solidFill>
              </a:rPr>
              <a:t>RECOGNISES</a:t>
            </a:r>
            <a:r>
              <a:rPr lang="en-GB" sz="2400" b="1" dirty="0"/>
              <a:t> </a:t>
            </a:r>
            <a:r>
              <a:rPr lang="en-GB" sz="2400" dirty="0"/>
              <a:t>that research </a:t>
            </a:r>
            <a:r>
              <a:rPr lang="en-GB" sz="2400" dirty="0" smtClean="0"/>
              <a:t>misconduct, including questionable </a:t>
            </a:r>
            <a:r>
              <a:rPr lang="en-GB" sz="2400" dirty="0"/>
              <a:t>research practices </a:t>
            </a:r>
            <a:r>
              <a:rPr lang="en-GB" sz="2400" b="1" dirty="0"/>
              <a:t>can lead to considerable negative economic impact and costs for both the public and private sector </a:t>
            </a:r>
            <a:r>
              <a:rPr lang="en-GB" sz="2400" b="1" dirty="0" smtClean="0"/>
              <a:t>…</a:t>
            </a:r>
            <a:endParaRPr lang="en-US" sz="2400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LU" sz="2400" dirty="0"/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763688" y="620688"/>
            <a:ext cx="6161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Council </a:t>
            </a:r>
            <a:r>
              <a:rPr lang="de-AT" sz="3600" b="1" dirty="0" err="1" smtClean="0">
                <a:solidFill>
                  <a:srgbClr val="953D78"/>
                </a:solidFill>
                <a:latin typeface="+mj-lt"/>
              </a:rPr>
              <a:t>of</a:t>
            </a: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 </a:t>
            </a:r>
            <a:r>
              <a:rPr lang="de-AT" sz="3600" b="1" dirty="0" err="1" smtClean="0">
                <a:solidFill>
                  <a:srgbClr val="953D78"/>
                </a:solidFill>
                <a:latin typeface="+mj-lt"/>
              </a:rPr>
              <a:t>the</a:t>
            </a: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 European Union</a:t>
            </a:r>
            <a:endParaRPr lang="de-AT" sz="3200" b="1" dirty="0">
              <a:solidFill>
                <a:srgbClr val="953D78"/>
              </a:solidFill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340768"/>
            <a:ext cx="7247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>
                <a:latin typeface="+mn-lt"/>
              </a:rPr>
              <a:t>(EU-</a:t>
            </a:r>
            <a:r>
              <a:rPr lang="de-AT" sz="2000" dirty="0" err="1" smtClean="0">
                <a:latin typeface="+mn-lt"/>
              </a:rPr>
              <a:t>Presidency</a:t>
            </a:r>
            <a:r>
              <a:rPr lang="de-AT" sz="2000" dirty="0" smtClean="0">
                <a:latin typeface="+mn-lt"/>
              </a:rPr>
              <a:t> in Luxembourg 2015: </a:t>
            </a:r>
            <a:r>
              <a:rPr lang="de-AT" sz="2000" dirty="0" err="1" smtClean="0">
                <a:latin typeface="+mn-lt"/>
              </a:rPr>
              <a:t>research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dirty="0" err="1" smtClean="0">
                <a:latin typeface="+mn-lt"/>
              </a:rPr>
              <a:t>integrity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dirty="0" err="1" smtClean="0">
                <a:latin typeface="+mn-lt"/>
              </a:rPr>
              <a:t>as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dirty="0" err="1" smtClean="0">
                <a:latin typeface="+mn-lt"/>
              </a:rPr>
              <a:t>hot</a:t>
            </a:r>
            <a:r>
              <a:rPr lang="de-AT" sz="2000" dirty="0" smtClean="0">
                <a:latin typeface="+mn-lt"/>
              </a:rPr>
              <a:t> </a:t>
            </a:r>
            <a:r>
              <a:rPr lang="de-AT" sz="2000" dirty="0" err="1" smtClean="0">
                <a:latin typeface="+mn-lt"/>
              </a:rPr>
              <a:t>topic</a:t>
            </a:r>
            <a:r>
              <a:rPr lang="de-AT" sz="2000" smtClean="0">
                <a:latin typeface="+mn-lt"/>
              </a:rPr>
              <a:t>)</a:t>
            </a:r>
            <a:endParaRPr lang="de-A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88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41</a:t>
            </a:fld>
            <a:endParaRPr lang="de-AT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31556" y="1772816"/>
            <a:ext cx="8460924" cy="452596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b="1" u="sng" dirty="0" smtClean="0">
                <a:solidFill>
                  <a:srgbClr val="953D78"/>
                </a:solidFill>
              </a:rPr>
              <a:t>Council Conclusions on Research </a:t>
            </a:r>
            <a:r>
              <a:rPr lang="en-GB" sz="2400" b="1" u="sng" dirty="0">
                <a:solidFill>
                  <a:srgbClr val="953D78"/>
                </a:solidFill>
              </a:rPr>
              <a:t>I</a:t>
            </a:r>
            <a:r>
              <a:rPr lang="en-GB" sz="2400" b="1" u="sng" dirty="0" smtClean="0">
                <a:solidFill>
                  <a:srgbClr val="953D78"/>
                </a:solidFill>
              </a:rPr>
              <a:t>ntegrity (adopted Dec. 2015)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 b="1" u="sng" dirty="0">
              <a:solidFill>
                <a:srgbClr val="953D78"/>
              </a:solidFill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GB" sz="2400" dirty="0" smtClean="0"/>
              <a:t>[…] </a:t>
            </a:r>
            <a:r>
              <a:rPr lang="en-GB" sz="2400" b="1" dirty="0">
                <a:solidFill>
                  <a:srgbClr val="953D78"/>
                </a:solidFill>
              </a:rPr>
              <a:t>CALLS</a:t>
            </a:r>
            <a:r>
              <a:rPr lang="en-GB" sz="2400" dirty="0"/>
              <a:t> for the fostering of an </a:t>
            </a:r>
            <a:r>
              <a:rPr lang="en-GB" sz="2400" b="1" dirty="0"/>
              <a:t>institutional culture</a:t>
            </a:r>
            <a:r>
              <a:rPr lang="en-GB" sz="2400" dirty="0"/>
              <a:t> of research integrity in order to create, mainly through </a:t>
            </a:r>
            <a:r>
              <a:rPr lang="en-GB" sz="2400" b="1" dirty="0"/>
              <a:t>clear institutional rules, procedures and guidelines </a:t>
            </a:r>
            <a:r>
              <a:rPr lang="en-GB" sz="2400" dirty="0"/>
              <a:t>as well as </a:t>
            </a:r>
            <a:r>
              <a:rPr lang="en-GB" sz="2400" b="1" dirty="0"/>
              <a:t>training and mentoring </a:t>
            </a:r>
            <a:r>
              <a:rPr lang="en-GB" sz="2400" dirty="0"/>
              <a:t>based on the </a:t>
            </a:r>
            <a:r>
              <a:rPr lang="en-GB" sz="2400" b="1" dirty="0"/>
              <a:t>exchange of best practices</a:t>
            </a:r>
            <a:r>
              <a:rPr lang="en-GB" sz="2400" dirty="0"/>
              <a:t>, a climate in which responsible behaviour is expected at individual and institutional level </a:t>
            </a:r>
            <a:endParaRPr lang="en-US" sz="2400" dirty="0"/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24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LU" sz="2400" dirty="0"/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763688" y="620688"/>
            <a:ext cx="6161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Council </a:t>
            </a:r>
            <a:r>
              <a:rPr lang="de-AT" sz="3600" b="1" dirty="0" err="1" smtClean="0">
                <a:solidFill>
                  <a:srgbClr val="953D78"/>
                </a:solidFill>
                <a:latin typeface="+mj-lt"/>
              </a:rPr>
              <a:t>of</a:t>
            </a: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 </a:t>
            </a:r>
            <a:r>
              <a:rPr lang="de-AT" sz="3600" b="1" dirty="0" err="1" smtClean="0">
                <a:solidFill>
                  <a:srgbClr val="953D78"/>
                </a:solidFill>
                <a:latin typeface="+mj-lt"/>
              </a:rPr>
              <a:t>the</a:t>
            </a: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 European Union</a:t>
            </a:r>
            <a:endParaRPr lang="de-AT" sz="3200" b="1" dirty="0">
              <a:solidFill>
                <a:srgbClr val="953D7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12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42</a:t>
            </a:fld>
            <a:endParaRPr lang="de-AT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31556" y="1772816"/>
            <a:ext cx="8460924" cy="452596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b="1" u="sng" dirty="0" smtClean="0">
                <a:solidFill>
                  <a:srgbClr val="953D78"/>
                </a:solidFill>
              </a:rPr>
              <a:t>Council Conclusions on Research </a:t>
            </a:r>
            <a:r>
              <a:rPr lang="en-GB" sz="2400" b="1" u="sng" dirty="0">
                <a:solidFill>
                  <a:srgbClr val="953D78"/>
                </a:solidFill>
              </a:rPr>
              <a:t>I</a:t>
            </a:r>
            <a:r>
              <a:rPr lang="en-GB" sz="2400" b="1" u="sng" dirty="0" smtClean="0">
                <a:solidFill>
                  <a:srgbClr val="953D78"/>
                </a:solidFill>
              </a:rPr>
              <a:t>ntegrity (adopted Dec. 2015)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 b="1" u="sng" dirty="0">
              <a:solidFill>
                <a:srgbClr val="953D78"/>
              </a:solidFill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GB" sz="2400" dirty="0" smtClean="0"/>
              <a:t>[…] </a:t>
            </a:r>
            <a:r>
              <a:rPr lang="en-GB" sz="2400" b="1" dirty="0">
                <a:solidFill>
                  <a:srgbClr val="953D78"/>
                </a:solidFill>
              </a:rPr>
              <a:t>EMPHASISES</a:t>
            </a:r>
            <a:r>
              <a:rPr lang="en-GB" sz="2400" dirty="0">
                <a:solidFill>
                  <a:srgbClr val="953D78"/>
                </a:solidFill>
              </a:rPr>
              <a:t> </a:t>
            </a:r>
            <a:r>
              <a:rPr lang="en-GB" sz="2400" dirty="0"/>
              <a:t>the </a:t>
            </a:r>
            <a:r>
              <a:rPr lang="en-GB" sz="2400" b="1" dirty="0"/>
              <a:t>need for </a:t>
            </a:r>
            <a:r>
              <a:rPr lang="en-GB" sz="2400" b="1" dirty="0" smtClean="0"/>
              <a:t>measures </a:t>
            </a:r>
            <a:r>
              <a:rPr lang="en-GB" sz="2400" b="1" dirty="0"/>
              <a:t>to </a:t>
            </a:r>
            <a:r>
              <a:rPr lang="en-GB" sz="2400" b="1" dirty="0" smtClean="0"/>
              <a:t>prevent and address research misconduct, including questionable </a:t>
            </a:r>
            <a:r>
              <a:rPr lang="en-GB" sz="2400" b="1" dirty="0"/>
              <a:t>research practices</a:t>
            </a:r>
            <a:r>
              <a:rPr lang="en-GB" sz="2400" dirty="0"/>
              <a:t> […] </a:t>
            </a:r>
            <a:endParaRPr lang="en-GB" sz="2400" dirty="0" smtClean="0"/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900" b="1" dirty="0">
              <a:solidFill>
                <a:srgbClr val="953D78"/>
              </a:solidFill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GB" sz="2400" b="1" dirty="0" smtClean="0">
                <a:solidFill>
                  <a:srgbClr val="953D78"/>
                </a:solidFill>
              </a:rPr>
              <a:t>HIGHLIGHTS</a:t>
            </a:r>
            <a:r>
              <a:rPr lang="en-GB" sz="2400" dirty="0" smtClean="0"/>
              <a:t> </a:t>
            </a:r>
            <a:r>
              <a:rPr lang="en-GB" sz="2400" dirty="0"/>
              <a:t>the </a:t>
            </a:r>
            <a:r>
              <a:rPr lang="en-GB" sz="2400" b="1" dirty="0"/>
              <a:t>role that education, training and life-long learning at different stages of the researchers' careers</a:t>
            </a:r>
            <a:r>
              <a:rPr lang="en-GB" sz="2400" dirty="0"/>
              <a:t> can play in this respect </a:t>
            </a:r>
            <a:endParaRPr lang="en-US" sz="2400" dirty="0"/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24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LU" sz="2400" dirty="0"/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763688" y="620688"/>
            <a:ext cx="6161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Council </a:t>
            </a:r>
            <a:r>
              <a:rPr lang="de-AT" sz="3600" b="1" dirty="0" err="1" smtClean="0">
                <a:solidFill>
                  <a:srgbClr val="953D78"/>
                </a:solidFill>
                <a:latin typeface="+mj-lt"/>
              </a:rPr>
              <a:t>of</a:t>
            </a: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 </a:t>
            </a:r>
            <a:r>
              <a:rPr lang="de-AT" sz="3600" b="1" dirty="0" err="1" smtClean="0">
                <a:solidFill>
                  <a:srgbClr val="953D78"/>
                </a:solidFill>
                <a:latin typeface="+mj-lt"/>
              </a:rPr>
              <a:t>the</a:t>
            </a: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 European Union</a:t>
            </a:r>
            <a:endParaRPr lang="de-AT" sz="3200" b="1" dirty="0">
              <a:solidFill>
                <a:srgbClr val="953D7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95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43</a:t>
            </a:fld>
            <a:endParaRPr lang="de-AT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31556" y="1772816"/>
            <a:ext cx="8460924" cy="452596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b="1" u="sng" dirty="0" smtClean="0">
                <a:solidFill>
                  <a:srgbClr val="953D78"/>
                </a:solidFill>
              </a:rPr>
              <a:t>Council Conclusions on Research </a:t>
            </a:r>
            <a:r>
              <a:rPr lang="en-GB" sz="2400" b="1" u="sng" dirty="0">
                <a:solidFill>
                  <a:srgbClr val="953D78"/>
                </a:solidFill>
              </a:rPr>
              <a:t>I</a:t>
            </a:r>
            <a:r>
              <a:rPr lang="en-GB" sz="2400" b="1" u="sng" dirty="0" smtClean="0">
                <a:solidFill>
                  <a:srgbClr val="953D78"/>
                </a:solidFill>
              </a:rPr>
              <a:t>ntegrity (adopted Dec. 2015)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 b="1" u="sng" dirty="0">
              <a:solidFill>
                <a:srgbClr val="953D78"/>
              </a:solidFill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GB" sz="2400" dirty="0" smtClean="0"/>
              <a:t>[…] </a:t>
            </a:r>
            <a:r>
              <a:rPr lang="en-GB" sz="2400" b="1" dirty="0" smtClean="0">
                <a:solidFill>
                  <a:srgbClr val="953D78"/>
                </a:solidFill>
              </a:rPr>
              <a:t>STRESSES</a:t>
            </a:r>
            <a:r>
              <a:rPr lang="en-GB" sz="2400" dirty="0" smtClean="0"/>
              <a:t> the </a:t>
            </a:r>
            <a:r>
              <a:rPr lang="en-GB" sz="2400" b="1" dirty="0" smtClean="0"/>
              <a:t>need for the implementation of research integrity principles</a:t>
            </a:r>
            <a:r>
              <a:rPr lang="en-GB" sz="2400" dirty="0" smtClean="0"/>
              <a:t>* as a guarantee for high quality research in Europe while avoiding administrative </a:t>
            </a:r>
            <a:r>
              <a:rPr lang="en-GB" sz="2400" dirty="0"/>
              <a:t>burden […]</a:t>
            </a:r>
            <a:endParaRPr lang="en-GB" sz="2400" dirty="0" smtClean="0"/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2400" dirty="0"/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GB" sz="2400" b="1" dirty="0" smtClean="0"/>
              <a:t>*European Code of Conduct (ALLEA/ESF 2010)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LU" sz="2400" dirty="0"/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763688" y="620688"/>
            <a:ext cx="6161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Council </a:t>
            </a:r>
            <a:r>
              <a:rPr lang="de-AT" sz="3600" b="1" dirty="0" err="1" smtClean="0">
                <a:solidFill>
                  <a:srgbClr val="953D78"/>
                </a:solidFill>
                <a:latin typeface="+mj-lt"/>
              </a:rPr>
              <a:t>of</a:t>
            </a: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 </a:t>
            </a:r>
            <a:r>
              <a:rPr lang="de-AT" sz="3600" b="1" dirty="0" err="1" smtClean="0">
                <a:solidFill>
                  <a:srgbClr val="953D78"/>
                </a:solidFill>
                <a:latin typeface="+mj-lt"/>
              </a:rPr>
              <a:t>the</a:t>
            </a: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 European Union</a:t>
            </a:r>
            <a:endParaRPr lang="de-AT" sz="3200" b="1" dirty="0">
              <a:solidFill>
                <a:srgbClr val="953D7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58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44</a:t>
            </a:fld>
            <a:endParaRPr lang="de-AT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31556" y="1772816"/>
            <a:ext cx="8460924" cy="452596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b="1" u="sng" dirty="0" smtClean="0">
                <a:solidFill>
                  <a:srgbClr val="953D78"/>
                </a:solidFill>
              </a:rPr>
              <a:t>Council Conclusions on Research </a:t>
            </a:r>
            <a:r>
              <a:rPr lang="en-GB" sz="2400" b="1" u="sng" dirty="0">
                <a:solidFill>
                  <a:srgbClr val="953D78"/>
                </a:solidFill>
              </a:rPr>
              <a:t>I</a:t>
            </a:r>
            <a:r>
              <a:rPr lang="en-GB" sz="2400" b="1" u="sng" dirty="0" smtClean="0">
                <a:solidFill>
                  <a:srgbClr val="953D78"/>
                </a:solidFill>
              </a:rPr>
              <a:t>ntegrity (adopted Dec. 2015)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1600" b="1" u="sng" dirty="0">
              <a:solidFill>
                <a:srgbClr val="953D78"/>
              </a:solidFill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GB" sz="2400" dirty="0" smtClean="0"/>
              <a:t>[…] </a:t>
            </a:r>
            <a:r>
              <a:rPr lang="en-GB" sz="2400" b="1" dirty="0">
                <a:solidFill>
                  <a:srgbClr val="953D78"/>
                </a:solidFill>
              </a:rPr>
              <a:t>INVITES</a:t>
            </a:r>
            <a:r>
              <a:rPr lang="en-GB" sz="2400" dirty="0">
                <a:solidFill>
                  <a:srgbClr val="953D78"/>
                </a:solidFill>
              </a:rPr>
              <a:t> </a:t>
            </a:r>
            <a:r>
              <a:rPr lang="en-GB" sz="2400" b="1" dirty="0"/>
              <a:t>Member States and the Commission to promote existing research integrity networks</a:t>
            </a:r>
            <a:r>
              <a:rPr lang="en-GB" sz="2400" dirty="0"/>
              <a:t>, such as the </a:t>
            </a:r>
            <a:r>
              <a:rPr lang="en-GB" sz="2400" b="1" dirty="0">
                <a:solidFill>
                  <a:srgbClr val="953D78"/>
                </a:solidFill>
              </a:rPr>
              <a:t>European Network of Research Integrity Offices (ENRIO), </a:t>
            </a:r>
            <a:r>
              <a:rPr lang="en-GB" sz="2400" dirty="0"/>
              <a:t>including </a:t>
            </a:r>
            <a:r>
              <a:rPr lang="en-GB" sz="2400" b="1" dirty="0"/>
              <a:t>training activities based on the "train-the-trainer" principle </a:t>
            </a:r>
            <a:r>
              <a:rPr lang="en-GB" sz="2400" dirty="0"/>
              <a:t>in order to </a:t>
            </a:r>
            <a:r>
              <a:rPr lang="en-GB" sz="2400" b="1" dirty="0"/>
              <a:t>move towards a higher degree of consistency </a:t>
            </a:r>
            <a:r>
              <a:rPr lang="en-GB" sz="2400" dirty="0"/>
              <a:t>of research integrity practices in Europe; </a:t>
            </a:r>
            <a:endParaRPr lang="en-US" sz="2400" dirty="0"/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fr-LU" sz="2400" dirty="0"/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763688" y="620688"/>
            <a:ext cx="6161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Council </a:t>
            </a:r>
            <a:r>
              <a:rPr lang="de-AT" sz="3600" b="1" dirty="0" err="1" smtClean="0">
                <a:solidFill>
                  <a:srgbClr val="953D78"/>
                </a:solidFill>
                <a:latin typeface="+mj-lt"/>
              </a:rPr>
              <a:t>of</a:t>
            </a: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 </a:t>
            </a:r>
            <a:r>
              <a:rPr lang="de-AT" sz="3600" b="1" dirty="0" err="1" smtClean="0">
                <a:solidFill>
                  <a:srgbClr val="953D78"/>
                </a:solidFill>
                <a:latin typeface="+mj-lt"/>
              </a:rPr>
              <a:t>the</a:t>
            </a: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 European Union</a:t>
            </a:r>
            <a:endParaRPr lang="de-AT" sz="3200" b="1" dirty="0">
              <a:solidFill>
                <a:srgbClr val="953D7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96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45</a:t>
            </a:fld>
            <a:endParaRPr lang="de-AT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31556" y="1772816"/>
            <a:ext cx="8460924" cy="452596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b="1" u="sng" dirty="0" smtClean="0">
                <a:solidFill>
                  <a:srgbClr val="953D78"/>
                </a:solidFill>
              </a:rPr>
              <a:t>Council Conclusions on Research </a:t>
            </a:r>
            <a:r>
              <a:rPr lang="en-GB" sz="2400" b="1" u="sng" dirty="0">
                <a:solidFill>
                  <a:srgbClr val="953D78"/>
                </a:solidFill>
              </a:rPr>
              <a:t>I</a:t>
            </a:r>
            <a:r>
              <a:rPr lang="en-GB" sz="2400" b="1" u="sng" dirty="0" smtClean="0">
                <a:solidFill>
                  <a:srgbClr val="953D78"/>
                </a:solidFill>
              </a:rPr>
              <a:t>ntegrity (adopted Dec. 2015)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1600" b="1" u="sng" dirty="0">
              <a:solidFill>
                <a:srgbClr val="953D78"/>
              </a:solidFill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GB" sz="2400" dirty="0" smtClean="0"/>
              <a:t>[…]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953D78"/>
                </a:solidFill>
              </a:rPr>
              <a:t>CALLS</a:t>
            </a:r>
            <a:r>
              <a:rPr lang="en-GB" sz="2400" dirty="0"/>
              <a:t> on </a:t>
            </a:r>
            <a:r>
              <a:rPr lang="en-GB" sz="2400" b="1" dirty="0"/>
              <a:t>Member States, research funders and the research community </a:t>
            </a:r>
            <a:r>
              <a:rPr lang="en-GB" sz="2400" dirty="0"/>
              <a:t>together to explore ways for </a:t>
            </a:r>
            <a:r>
              <a:rPr lang="en-GB" sz="2400" b="1" dirty="0" smtClean="0"/>
              <a:t>diminishing </a:t>
            </a:r>
            <a:r>
              <a:rPr lang="en-GB" sz="2400" b="1" dirty="0"/>
              <a:t>incentives</a:t>
            </a:r>
            <a:r>
              <a:rPr lang="en-GB" sz="2400" dirty="0"/>
              <a:t> for research misconduct, </a:t>
            </a:r>
            <a:r>
              <a:rPr lang="en-GB" sz="2400" b="1" dirty="0"/>
              <a:t>focusing on positive incentives for the promotion of the quality of research </a:t>
            </a:r>
            <a:r>
              <a:rPr lang="en-GB" sz="2400" dirty="0"/>
              <a:t>and on them to develop </a:t>
            </a:r>
            <a:r>
              <a:rPr lang="en-GB" sz="2400" dirty="0" smtClean="0"/>
              <a:t>guidelines </a:t>
            </a:r>
            <a:r>
              <a:rPr lang="en-GB" sz="2400" dirty="0"/>
              <a:t>to address misconduct </a:t>
            </a:r>
            <a:endParaRPr lang="en-US" sz="2400" dirty="0"/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fr-LU" sz="2400" dirty="0"/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763688" y="620688"/>
            <a:ext cx="6161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Council </a:t>
            </a:r>
            <a:r>
              <a:rPr lang="de-AT" sz="3600" b="1" dirty="0" err="1" smtClean="0">
                <a:solidFill>
                  <a:srgbClr val="953D78"/>
                </a:solidFill>
                <a:latin typeface="+mj-lt"/>
              </a:rPr>
              <a:t>of</a:t>
            </a: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 </a:t>
            </a:r>
            <a:r>
              <a:rPr lang="de-AT" sz="3600" b="1" dirty="0" err="1" smtClean="0">
                <a:solidFill>
                  <a:srgbClr val="953D78"/>
                </a:solidFill>
                <a:latin typeface="+mj-lt"/>
              </a:rPr>
              <a:t>the</a:t>
            </a: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 European Union</a:t>
            </a:r>
            <a:endParaRPr lang="de-AT" sz="3200" b="1" dirty="0">
              <a:solidFill>
                <a:srgbClr val="953D7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07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46</a:t>
            </a:fld>
            <a:endParaRPr lang="de-AT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31556" y="1772816"/>
            <a:ext cx="8460924" cy="452596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b="1" u="sng" dirty="0" smtClean="0">
                <a:solidFill>
                  <a:srgbClr val="953D78"/>
                </a:solidFill>
              </a:rPr>
              <a:t>Council Conclusions on Research </a:t>
            </a:r>
            <a:r>
              <a:rPr lang="en-GB" sz="2400" b="1" u="sng" dirty="0">
                <a:solidFill>
                  <a:srgbClr val="953D78"/>
                </a:solidFill>
              </a:rPr>
              <a:t>I</a:t>
            </a:r>
            <a:r>
              <a:rPr lang="en-GB" sz="2400" b="1" u="sng" dirty="0" smtClean="0">
                <a:solidFill>
                  <a:srgbClr val="953D78"/>
                </a:solidFill>
              </a:rPr>
              <a:t>ntegrity (adopted Dec. 2015)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1600" b="1" u="sng" dirty="0">
              <a:solidFill>
                <a:srgbClr val="953D78"/>
              </a:solidFill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GB" sz="2400" dirty="0" smtClean="0"/>
              <a:t>[…]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953D78"/>
                </a:solidFill>
              </a:rPr>
              <a:t>CALLS</a:t>
            </a:r>
            <a:r>
              <a:rPr lang="en-GB" sz="2400" dirty="0"/>
              <a:t> on </a:t>
            </a:r>
            <a:r>
              <a:rPr lang="en-GB" sz="2400" b="1" dirty="0"/>
              <a:t>all actors involved</a:t>
            </a:r>
            <a:r>
              <a:rPr lang="en-GB" sz="2400" dirty="0"/>
              <a:t>, including </a:t>
            </a:r>
            <a:r>
              <a:rPr lang="en-GB" sz="2400" b="1" dirty="0"/>
              <a:t>individual researchers, the research community, research performing and research funding organisations, universities, public authorities and scientific journal editors</a:t>
            </a:r>
            <a:r>
              <a:rPr lang="en-GB" sz="2400" dirty="0"/>
              <a:t>, to </a:t>
            </a:r>
            <a:r>
              <a:rPr lang="en-GB" sz="2400" b="1" dirty="0">
                <a:solidFill>
                  <a:srgbClr val="953D78"/>
                </a:solidFill>
              </a:rPr>
              <a:t>define and implement policies </a:t>
            </a:r>
            <a:r>
              <a:rPr lang="en-GB" sz="2400" dirty="0" smtClean="0"/>
              <a:t>to promote research integrity and </a:t>
            </a:r>
            <a:r>
              <a:rPr lang="en-GB" sz="2400" b="1" dirty="0" smtClean="0"/>
              <a:t>to prevent and to address research misconduct, </a:t>
            </a:r>
            <a:r>
              <a:rPr lang="en-GB" sz="2400" dirty="0" smtClean="0"/>
              <a:t>including</a:t>
            </a:r>
            <a:r>
              <a:rPr lang="en-GB" sz="2400" b="1" dirty="0" smtClean="0"/>
              <a:t> questionable </a:t>
            </a:r>
            <a:r>
              <a:rPr lang="en-GB" sz="2400" b="1" dirty="0"/>
              <a:t>research practices</a:t>
            </a:r>
            <a:r>
              <a:rPr lang="en-GB" sz="2400" dirty="0"/>
              <a:t>. </a:t>
            </a:r>
            <a:endParaRPr lang="en-US" sz="2400" dirty="0"/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fr-LU" sz="2400" dirty="0"/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763688" y="620688"/>
            <a:ext cx="6161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Council </a:t>
            </a:r>
            <a:r>
              <a:rPr lang="de-AT" sz="3600" b="1" dirty="0" err="1" smtClean="0">
                <a:solidFill>
                  <a:srgbClr val="953D78"/>
                </a:solidFill>
                <a:latin typeface="+mj-lt"/>
              </a:rPr>
              <a:t>of</a:t>
            </a: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 </a:t>
            </a:r>
            <a:r>
              <a:rPr lang="de-AT" sz="3600" b="1" dirty="0" err="1" smtClean="0">
                <a:solidFill>
                  <a:srgbClr val="953D78"/>
                </a:solidFill>
                <a:latin typeface="+mj-lt"/>
              </a:rPr>
              <a:t>the</a:t>
            </a: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 European Union</a:t>
            </a:r>
            <a:endParaRPr lang="de-AT" sz="3200" b="1" dirty="0">
              <a:solidFill>
                <a:srgbClr val="953D7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222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BF955-E4DE-4A4F-B015-BBBDC80E99CC}" type="slidenum">
              <a:rPr lang="de-AT" smtClean="0"/>
              <a:pPr>
                <a:defRPr/>
              </a:pPr>
              <a:t>47</a:t>
            </a:fld>
            <a:endParaRPr lang="de-AT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953D78"/>
                </a:solidFill>
              </a:rPr>
              <a:t>Other initiatives in Europe</a:t>
            </a:r>
            <a:endParaRPr lang="fr-LU" sz="3200" b="1" dirty="0" smtClean="0">
              <a:solidFill>
                <a:srgbClr val="953D78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 dirty="0" smtClean="0"/>
              <a:t>Science Europe </a:t>
            </a:r>
            <a:r>
              <a:rPr lang="en-GB" sz="2400" dirty="0" smtClean="0"/>
              <a:t>Working Group on Research Integrity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2400" b="1" dirty="0" smtClean="0"/>
              <a:t>LERU</a:t>
            </a:r>
            <a:r>
              <a:rPr lang="de-AT" sz="2400" dirty="0" smtClean="0"/>
              <a:t> (League </a:t>
            </a:r>
            <a:r>
              <a:rPr lang="de-AT" sz="2400" dirty="0" err="1" smtClean="0"/>
              <a:t>of</a:t>
            </a:r>
            <a:r>
              <a:rPr lang="de-AT" sz="2400" dirty="0" smtClean="0"/>
              <a:t> European Research </a:t>
            </a:r>
            <a:r>
              <a:rPr lang="de-AT" sz="2400" dirty="0" err="1" smtClean="0"/>
              <a:t>Universities</a:t>
            </a:r>
            <a:r>
              <a:rPr lang="de-AT" sz="2400" dirty="0" smtClean="0"/>
              <a:t>) Expert Group on Research </a:t>
            </a:r>
            <a:r>
              <a:rPr lang="de-AT" sz="2400" dirty="0" err="1" smtClean="0"/>
              <a:t>Integrity</a:t>
            </a:r>
            <a:endParaRPr lang="fr-LU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AT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2400" b="1" dirty="0" smtClean="0"/>
              <a:t>PRINTEGER</a:t>
            </a:r>
            <a:r>
              <a:rPr lang="en-US" sz="2400" dirty="0"/>
              <a:t> </a:t>
            </a:r>
            <a:r>
              <a:rPr lang="en-US" sz="2400" dirty="0" smtClean="0"/>
              <a:t>(Promoting </a:t>
            </a:r>
            <a:r>
              <a:rPr lang="en-US" sz="2400" dirty="0"/>
              <a:t>Integrity as an Integral Dimension of Excellence in </a:t>
            </a:r>
            <a:r>
              <a:rPr lang="en-US" sz="2400" dirty="0" smtClean="0"/>
              <a:t>Research); EU-funded project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World Conference on Research Integrity </a:t>
            </a:r>
            <a:r>
              <a:rPr lang="en-US" sz="2400" dirty="0" smtClean="0"/>
              <a:t>in Amsterdam 2017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…</a:t>
            </a:r>
            <a:endParaRPr lang="fr-LU" sz="24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LU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7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48</a:t>
            </a:fld>
            <a:endParaRPr lang="de-AT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31556" y="1772816"/>
            <a:ext cx="8460924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b="1" u="sng" dirty="0" smtClean="0">
                <a:solidFill>
                  <a:srgbClr val="953D78"/>
                </a:solidFill>
              </a:rPr>
              <a:t>Krista </a:t>
            </a:r>
            <a:r>
              <a:rPr lang="en-GB" sz="2400" b="1" u="sng" dirty="0" err="1" smtClean="0">
                <a:solidFill>
                  <a:srgbClr val="953D78"/>
                </a:solidFill>
              </a:rPr>
              <a:t>Varantola</a:t>
            </a:r>
            <a:r>
              <a:rPr lang="en-GB" sz="2400" b="1" u="sng" dirty="0" smtClean="0">
                <a:solidFill>
                  <a:srgbClr val="953D78"/>
                </a:solidFill>
              </a:rPr>
              <a:t> (Finland):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b="1" dirty="0" smtClean="0">
              <a:solidFill>
                <a:srgbClr val="9F296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b="1" dirty="0" smtClean="0">
              <a:solidFill>
                <a:srgbClr val="9F2964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AT" b="1" dirty="0" smtClean="0"/>
              <a:t>„</a:t>
            </a:r>
            <a:r>
              <a:rPr lang="de-AT" b="1" dirty="0" err="1" smtClean="0"/>
              <a:t>No</a:t>
            </a:r>
            <a:r>
              <a:rPr lang="de-AT" b="1" dirty="0" smtClean="0"/>
              <a:t>, </a:t>
            </a:r>
            <a:r>
              <a:rPr lang="de-AT" b="1" dirty="0" err="1"/>
              <a:t>d</a:t>
            </a:r>
            <a:r>
              <a:rPr lang="de-AT" b="1" dirty="0" err="1" smtClean="0"/>
              <a:t>oes</a:t>
            </a:r>
            <a:r>
              <a:rPr lang="de-AT" b="1" dirty="0" smtClean="0"/>
              <a:t> not </a:t>
            </a:r>
            <a:r>
              <a:rPr lang="de-AT" b="1" dirty="0" err="1" smtClean="0"/>
              <a:t>work</a:t>
            </a:r>
            <a:r>
              <a:rPr lang="de-AT" b="1" dirty="0" smtClean="0"/>
              <a:t> </a:t>
            </a:r>
            <a:r>
              <a:rPr lang="de-AT" b="1" dirty="0" err="1" smtClean="0"/>
              <a:t>if</a:t>
            </a:r>
            <a:r>
              <a:rPr lang="de-AT" b="1" dirty="0" smtClean="0"/>
              <a:t> </a:t>
            </a:r>
            <a:r>
              <a:rPr lang="de-AT" dirty="0" err="1" smtClean="0"/>
              <a:t>there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b="1" dirty="0" err="1" smtClean="0"/>
              <a:t>no</a:t>
            </a:r>
            <a:r>
              <a:rPr lang="de-AT" b="1" dirty="0" smtClean="0"/>
              <a:t> extra-</a:t>
            </a:r>
            <a:r>
              <a:rPr lang="de-AT" b="1" dirty="0" err="1" smtClean="0"/>
              <a:t>institutional</a:t>
            </a:r>
            <a:r>
              <a:rPr lang="de-AT" b="1" dirty="0" smtClean="0"/>
              <a:t> </a:t>
            </a:r>
            <a:r>
              <a:rPr lang="de-AT" b="1" dirty="0" err="1" smtClean="0"/>
              <a:t>control</a:t>
            </a:r>
            <a:r>
              <a:rPr lang="de-AT" b="1" dirty="0" smtClean="0"/>
              <a:t>“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b="1" dirty="0" smtClean="0"/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b="1" dirty="0" smtClean="0"/>
              <a:t>“Yes, if </a:t>
            </a:r>
            <a:r>
              <a:rPr lang="en-GB" dirty="0" smtClean="0"/>
              <a:t>there is a </a:t>
            </a:r>
            <a:r>
              <a:rPr lang="en-GB" b="1" dirty="0" smtClean="0"/>
              <a:t>national-level system”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b="1" dirty="0"/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dirty="0" smtClean="0"/>
          </a:p>
          <a:p>
            <a:pPr marL="914400" lvl="2" indent="0" eaLnBrk="1" fontAlgn="auto" hangingPunct="1">
              <a:spcAft>
                <a:spcPts val="0"/>
              </a:spcAft>
              <a:buNone/>
              <a:defRPr/>
            </a:pPr>
            <a:endParaRPr lang="fr-LU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LU" sz="2400" dirty="0"/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971600" y="828001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Europe: </a:t>
            </a:r>
            <a:r>
              <a:rPr lang="en-GB" sz="3600" b="1" dirty="0" smtClean="0">
                <a:solidFill>
                  <a:srgbClr val="953D78"/>
                </a:solidFill>
                <a:latin typeface="+mj-lt"/>
              </a:rPr>
              <a:t>Does </a:t>
            </a:r>
            <a:r>
              <a:rPr lang="en-GB" sz="3600" b="1" dirty="0">
                <a:solidFill>
                  <a:srgbClr val="953D78"/>
                </a:solidFill>
                <a:latin typeface="+mj-lt"/>
              </a:rPr>
              <a:t>self-regulation work</a:t>
            </a:r>
            <a:r>
              <a:rPr lang="en-GB" sz="3600" b="1" dirty="0" smtClean="0">
                <a:solidFill>
                  <a:srgbClr val="953D78"/>
                </a:solidFill>
                <a:latin typeface="+mj-lt"/>
              </a:rPr>
              <a:t>?</a:t>
            </a:r>
            <a:endParaRPr lang="en-GB" sz="3600" b="1" dirty="0">
              <a:solidFill>
                <a:srgbClr val="953D78"/>
              </a:solidFill>
              <a:latin typeface="+mj-lt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04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49</a:t>
            </a:fld>
            <a:endParaRPr lang="de-AT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31556" y="1999381"/>
            <a:ext cx="8460924" cy="452596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 smtClean="0"/>
              <a:t>Variety of rules, systems,.. </a:t>
            </a:r>
            <a:r>
              <a:rPr lang="en-GB" sz="2400" b="1" smtClean="0"/>
              <a:t>on </a:t>
            </a:r>
            <a:r>
              <a:rPr lang="en-GB" sz="2400" b="1" dirty="0" smtClean="0"/>
              <a:t>research integrity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 smtClean="0"/>
              <a:t>Almost no mandatory training on RI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 smtClean="0"/>
              <a:t>Almost no research on research integrity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 smtClean="0"/>
              <a:t>..</a:t>
            </a:r>
            <a:endParaRPr lang="fr-LU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LU" sz="2400" dirty="0"/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763688" y="620688"/>
            <a:ext cx="57297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3600" b="1" dirty="0" err="1" smtClean="0">
                <a:solidFill>
                  <a:srgbClr val="953D78"/>
                </a:solidFill>
                <a:latin typeface="+mj-lt"/>
              </a:rPr>
              <a:t>Challenges</a:t>
            </a:r>
            <a:r>
              <a:rPr lang="de-AT" sz="3600" b="1" dirty="0">
                <a:solidFill>
                  <a:srgbClr val="953D78"/>
                </a:solidFill>
                <a:latin typeface="+mj-lt"/>
              </a:rPr>
              <a:t> </a:t>
            </a:r>
            <a:r>
              <a:rPr lang="de-AT" sz="3600" b="1" dirty="0" smtClean="0">
                <a:solidFill>
                  <a:srgbClr val="953D78"/>
                </a:solidFill>
                <a:latin typeface="+mj-lt"/>
              </a:rPr>
              <a:t>in Europe</a:t>
            </a:r>
            <a:endParaRPr lang="de-AT" sz="3200" b="1" dirty="0">
              <a:solidFill>
                <a:srgbClr val="953D78"/>
              </a:solidFill>
              <a:latin typeface="+mj-lt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7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4AE69-6536-441C-B122-D7087205615A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2555776" y="332656"/>
            <a:ext cx="362079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2400" b="1" dirty="0">
                <a:latin typeface="+mn-lt"/>
              </a:rPr>
              <a:t>http://www.wcri2017.org/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8164"/>
            <a:ext cx="8954737" cy="383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0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BBE556-6DB1-4A89-AEBA-FF17D5980802}" type="slidenum">
              <a:rPr lang="de-AT" altLang="ja-JP" b="1">
                <a:solidFill>
                  <a:srgbClr val="898989"/>
                </a:solidFill>
              </a:rPr>
              <a:pPr/>
              <a:t>50</a:t>
            </a:fld>
            <a:endParaRPr lang="de-AT" altLang="ja-JP" b="1">
              <a:solidFill>
                <a:srgbClr val="898989"/>
              </a:solidFill>
            </a:endParaRPr>
          </a:p>
        </p:txBody>
      </p:sp>
      <p:pic>
        <p:nvPicPr>
          <p:cNvPr id="2051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188913"/>
            <a:ext cx="14906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916238" y="3068638"/>
            <a:ext cx="2662237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b="1" dirty="0" err="1">
                <a:solidFill>
                  <a:srgbClr val="953D78"/>
                </a:solidFill>
                <a:latin typeface="+mn-lt"/>
                <a:cs typeface="+mn-cs"/>
              </a:rPr>
              <a:t>Good</a:t>
            </a:r>
            <a:r>
              <a:rPr lang="de-AT" sz="2000" b="1" dirty="0">
                <a:solidFill>
                  <a:srgbClr val="953D78"/>
                </a:solidFill>
                <a:latin typeface="+mn-lt"/>
                <a:cs typeface="+mn-cs"/>
              </a:rPr>
              <a:t> </a:t>
            </a:r>
            <a:r>
              <a:rPr lang="de-AT" sz="2000" b="1" dirty="0" err="1">
                <a:solidFill>
                  <a:srgbClr val="953D78"/>
                </a:solidFill>
                <a:latin typeface="+mn-lt"/>
                <a:cs typeface="+mn-cs"/>
              </a:rPr>
              <a:t>scientific</a:t>
            </a:r>
            <a:r>
              <a:rPr lang="de-AT" sz="2000" b="1" dirty="0">
                <a:solidFill>
                  <a:srgbClr val="953D78"/>
                </a:solidFill>
                <a:latin typeface="+mn-lt"/>
                <a:cs typeface="+mn-cs"/>
              </a:rPr>
              <a:t> </a:t>
            </a:r>
            <a:r>
              <a:rPr lang="de-AT" sz="2000" b="1" dirty="0" err="1">
                <a:solidFill>
                  <a:srgbClr val="953D78"/>
                </a:solidFill>
                <a:latin typeface="+mn-lt"/>
                <a:cs typeface="+mn-cs"/>
              </a:rPr>
              <a:t>practice</a:t>
            </a:r>
            <a:endParaRPr lang="de-AT" sz="2000" b="1" dirty="0">
              <a:solidFill>
                <a:srgbClr val="953D78"/>
              </a:solidFill>
              <a:latin typeface="+mn-lt"/>
              <a:cs typeface="+mn-cs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900113" y="1989138"/>
            <a:ext cx="3136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AT" altLang="ja-JP" sz="2000" b="1">
                <a:solidFill>
                  <a:srgbClr val="92D050"/>
                </a:solidFill>
              </a:rPr>
              <a:t>Goede wetenschapspraktijk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164388" y="2349500"/>
            <a:ext cx="18065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hea</a:t>
            </a:r>
            <a:r>
              <a:rPr lang="de-AT" sz="20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teadustava</a:t>
            </a:r>
            <a:endParaRPr lang="de-AT" sz="20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042988" y="4221163"/>
            <a:ext cx="3284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AT" altLang="ja-JP" sz="2000" b="1">
                <a:solidFill>
                  <a:srgbClr val="7030A0"/>
                </a:solidFill>
              </a:rPr>
              <a:t>wetenschappelijke integriteit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148263" y="1628775"/>
            <a:ext cx="26400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dea-chleachtas</a:t>
            </a:r>
            <a:r>
              <a:rPr lang="de-AT" sz="20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2000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taighde</a:t>
            </a:r>
            <a:endParaRPr lang="de-AT" sz="20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195513" y="1196975"/>
            <a:ext cx="3316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AT" altLang="ja-JP" sz="2000" b="1">
                <a:solidFill>
                  <a:srgbClr val="C00000"/>
                </a:solidFill>
              </a:rPr>
              <a:t>Gute wissenschaftliche Praxis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6588125" y="4405313"/>
            <a:ext cx="2144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AT" altLang="ja-JP" sz="2000" b="1">
                <a:solidFill>
                  <a:srgbClr val="CC0066"/>
                </a:solidFill>
              </a:rPr>
              <a:t>God forskningssed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331913" y="5300663"/>
            <a:ext cx="24923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Správna</a:t>
            </a:r>
            <a:r>
              <a:rPr lang="de-AT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20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vedecká</a:t>
            </a:r>
            <a:r>
              <a:rPr lang="de-AT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20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prax</a:t>
            </a:r>
            <a:endParaRPr lang="de-AT" sz="2000" b="1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611188" y="765175"/>
            <a:ext cx="318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AT" altLang="ja-JP" sz="2000" b="1">
                <a:solidFill>
                  <a:schemeClr val="tx2"/>
                </a:solidFill>
              </a:rPr>
              <a:t> bonne pratique scientifique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716588" y="5589588"/>
            <a:ext cx="28352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god</a:t>
            </a:r>
            <a:r>
              <a:rPr lang="de-A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vitenskapelig</a:t>
            </a:r>
            <a:r>
              <a:rPr lang="de-A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praksis</a:t>
            </a:r>
            <a:endParaRPr lang="de-AT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35375" y="4941888"/>
            <a:ext cx="44450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ja-JP" sz="2000" b="1">
                <a:solidFill>
                  <a:srgbClr val="953735"/>
                </a:solidFill>
              </a:rPr>
              <a:t>Dobre praktyki w badaniach naukowych</a:t>
            </a:r>
            <a:endParaRPr lang="de-AT" altLang="ja-JP" sz="2000" b="1">
              <a:solidFill>
                <a:srgbClr val="953735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55650" y="2997200"/>
            <a:ext cx="11636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poctivost</a:t>
            </a:r>
            <a:endParaRPr lang="de-AT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651500" y="2862263"/>
            <a:ext cx="27813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Buena</a:t>
            </a:r>
            <a:r>
              <a:rPr lang="de-AT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20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práctica</a:t>
            </a:r>
            <a:r>
              <a:rPr lang="de-AT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20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científica</a:t>
            </a:r>
            <a:endParaRPr lang="de-AT" sz="20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23850" y="3716338"/>
            <a:ext cx="28876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god</a:t>
            </a:r>
            <a:r>
              <a:rPr lang="de-AT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videnskabelig</a:t>
            </a:r>
            <a:r>
              <a:rPr lang="de-AT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praksis</a:t>
            </a:r>
            <a:endParaRPr lang="de-AT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19688" y="3821113"/>
            <a:ext cx="33131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ja-JP" sz="2000" b="1">
                <a:solidFill>
                  <a:srgbClr val="7F7F7F"/>
                </a:solidFill>
              </a:rPr>
              <a:t>ορθή επιστημονική πρακτική</a:t>
            </a:r>
            <a:endParaRPr lang="de-AT" altLang="ja-JP" sz="20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468313" y="2289175"/>
            <a:ext cx="8229600" cy="265271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de-DE" dirty="0" smtClean="0">
              <a:latin typeface="+mj-lt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de-DE" dirty="0" smtClean="0">
                <a:latin typeface="+mj-lt"/>
              </a:rPr>
              <a:t>„</a:t>
            </a:r>
            <a:r>
              <a:rPr lang="de-DE" b="1" dirty="0" err="1" smtClean="0">
                <a:latin typeface="+mj-lt"/>
              </a:rPr>
              <a:t>We</a:t>
            </a:r>
            <a:r>
              <a:rPr lang="de-DE" b="1" dirty="0" smtClean="0">
                <a:latin typeface="+mj-lt"/>
              </a:rPr>
              <a:t> do not </a:t>
            </a:r>
            <a:r>
              <a:rPr lang="de-DE" b="1" dirty="0" err="1" smtClean="0">
                <a:latin typeface="+mj-lt"/>
              </a:rPr>
              <a:t>want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to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have</a:t>
            </a:r>
            <a:r>
              <a:rPr lang="de-DE" b="1" dirty="0" smtClean="0">
                <a:latin typeface="+mj-lt"/>
              </a:rPr>
              <a:t> a Court,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de-DE" b="1" dirty="0" err="1" smtClean="0">
                <a:latin typeface="+mj-lt"/>
              </a:rPr>
              <a:t>we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want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scientists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to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behave</a:t>
            </a:r>
            <a:r>
              <a:rPr lang="de-DE" dirty="0" smtClean="0">
                <a:latin typeface="+mj-lt"/>
              </a:rPr>
              <a:t>“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de-DE" sz="1800" dirty="0" smtClean="0">
                <a:latin typeface="+mj-lt"/>
              </a:rPr>
              <a:t>				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de-DE" sz="1800" dirty="0" smtClean="0">
                <a:latin typeface="+mj-lt"/>
              </a:rPr>
              <a:t>	P. </a:t>
            </a:r>
            <a:r>
              <a:rPr lang="de-DE" sz="1800" dirty="0" err="1" smtClean="0">
                <a:latin typeface="+mj-lt"/>
              </a:rPr>
              <a:t>Drenth</a:t>
            </a:r>
            <a:r>
              <a:rPr lang="de-DE" sz="1800" dirty="0" smtClean="0">
                <a:latin typeface="+mj-lt"/>
              </a:rPr>
              <a:t> (All European </a:t>
            </a:r>
            <a:r>
              <a:rPr lang="de-DE" sz="1800" dirty="0" err="1" smtClean="0">
                <a:latin typeface="+mj-lt"/>
              </a:rPr>
              <a:t>Academies</a:t>
            </a:r>
            <a:r>
              <a:rPr lang="de-DE" sz="1800" dirty="0" smtClean="0">
                <a:latin typeface="+mj-lt"/>
              </a:rPr>
              <a:t>; ALLEA)</a:t>
            </a:r>
          </a:p>
        </p:txBody>
      </p:sp>
      <p:sp>
        <p:nvSpPr>
          <p:cNvPr id="8196" name="Foliennummernplatzhalter 1"/>
          <p:cNvSpPr txBox="1">
            <a:spLocks noGrp="1"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F01FE74-541A-4CFB-AC5B-0530ACC7F2D9}" type="slidenum">
              <a:rPr lang="de-AT" altLang="de-DE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200">
              <a:solidFill>
                <a:srgbClr val="898989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/>
          <a:lstStyle/>
          <a:p>
            <a:r>
              <a:rPr lang="de-AT" b="1" dirty="0" err="1" smtClean="0">
                <a:solidFill>
                  <a:srgbClr val="953D78"/>
                </a:solidFill>
              </a:rPr>
              <a:t>Principles</a:t>
            </a:r>
            <a:r>
              <a:rPr lang="de-AT" b="1" dirty="0" smtClean="0">
                <a:solidFill>
                  <a:srgbClr val="953D78"/>
                </a:solidFill>
              </a:rPr>
              <a:t> </a:t>
            </a:r>
            <a:r>
              <a:rPr lang="de-AT" b="1" dirty="0" err="1" smtClean="0">
                <a:solidFill>
                  <a:srgbClr val="953D78"/>
                </a:solidFill>
              </a:rPr>
              <a:t>of</a:t>
            </a:r>
            <a:r>
              <a:rPr lang="de-AT" b="1" dirty="0" smtClean="0">
                <a:solidFill>
                  <a:srgbClr val="953D78"/>
                </a:solidFill>
              </a:rPr>
              <a:t> Research </a:t>
            </a:r>
            <a:r>
              <a:rPr lang="de-AT" b="1" dirty="0" err="1" smtClean="0">
                <a:solidFill>
                  <a:srgbClr val="953D78"/>
                </a:solidFill>
              </a:rPr>
              <a:t>Integrity</a:t>
            </a:r>
            <a:r>
              <a:rPr lang="de-AT" b="1" dirty="0" smtClean="0">
                <a:solidFill>
                  <a:srgbClr val="953D78"/>
                </a:solidFill>
              </a:rPr>
              <a:t> in Europe</a:t>
            </a:r>
            <a:endParaRPr lang="de-AT" b="1" dirty="0">
              <a:solidFill>
                <a:srgbClr val="953D78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BF955-E4DE-4A4F-B015-BBBDC80E99CC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85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7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A8F40-307B-424A-8738-1438F2E7161D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6724"/>
            <a:ext cx="9144000" cy="5688012"/>
          </a:xfr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24075" y="6165850"/>
            <a:ext cx="460851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 b="1" dirty="0"/>
              <a:t>http://www.singaporestatement.org/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67207" y="6093296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err="1" smtClean="0">
                <a:latin typeface="+mn-lt"/>
              </a:rPr>
              <a:t>published</a:t>
            </a:r>
            <a:r>
              <a:rPr lang="de-AT" sz="2000" dirty="0" smtClean="0">
                <a:latin typeface="+mn-lt"/>
              </a:rPr>
              <a:t> 2010</a:t>
            </a:r>
            <a:endParaRPr lang="de-A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52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A8F40-307B-424A-8738-1438F2E7161D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  <p:sp>
        <p:nvSpPr>
          <p:cNvPr id="6" name="Textfeld 9"/>
          <p:cNvSpPr txBox="1">
            <a:spLocks noChangeArrowheads="1"/>
          </p:cNvSpPr>
          <p:nvPr/>
        </p:nvSpPr>
        <p:spPr bwMode="auto">
          <a:xfrm>
            <a:off x="4643437" y="1282109"/>
            <a:ext cx="453707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de-DE" altLang="de-DE" sz="2800" b="1" dirty="0" smtClean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b="1" dirty="0" err="1" smtClean="0">
                <a:latin typeface="+mn-lt"/>
              </a:rPr>
              <a:t>Honesty</a:t>
            </a:r>
            <a:endParaRPr lang="de-DE" altLang="de-DE" b="1" dirty="0" smtClean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b="1" dirty="0" err="1" smtClean="0">
                <a:latin typeface="+mn-lt"/>
              </a:rPr>
              <a:t>Reliability</a:t>
            </a:r>
            <a:endParaRPr lang="de-DE" altLang="de-DE" b="1" dirty="0" smtClean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b="1" dirty="0" err="1" smtClean="0">
                <a:latin typeface="+mn-lt"/>
              </a:rPr>
              <a:t>Objectivity</a:t>
            </a:r>
            <a:endParaRPr lang="de-DE" altLang="de-DE" b="1" dirty="0" smtClean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b="1" dirty="0" err="1" smtClean="0">
                <a:latin typeface="+mn-lt"/>
              </a:rPr>
              <a:t>Impartiality</a:t>
            </a:r>
            <a:r>
              <a:rPr lang="de-DE" altLang="de-DE" b="1" dirty="0" smtClean="0">
                <a:latin typeface="+mn-lt"/>
              </a:rPr>
              <a:t> </a:t>
            </a:r>
            <a:r>
              <a:rPr lang="de-DE" altLang="de-DE" sz="1800" b="1" dirty="0" err="1" smtClean="0">
                <a:latin typeface="+mn-lt"/>
              </a:rPr>
              <a:t>and</a:t>
            </a:r>
            <a:r>
              <a:rPr lang="de-DE" altLang="de-DE" sz="1800" b="1" dirty="0" smtClean="0">
                <a:latin typeface="+mn-lt"/>
              </a:rPr>
              <a:t> </a:t>
            </a:r>
            <a:r>
              <a:rPr lang="de-DE" altLang="de-DE" b="1" dirty="0" smtClean="0">
                <a:latin typeface="+mn-lt"/>
              </a:rPr>
              <a:t>Independence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b="1" dirty="0" err="1" smtClean="0">
                <a:latin typeface="+mn-lt"/>
              </a:rPr>
              <a:t>Openness</a:t>
            </a:r>
            <a:r>
              <a:rPr lang="de-DE" altLang="de-DE" b="1" dirty="0" smtClean="0">
                <a:latin typeface="+mn-lt"/>
              </a:rPr>
              <a:t> </a:t>
            </a:r>
            <a:r>
              <a:rPr lang="de-DE" altLang="de-DE" sz="1800" b="1" dirty="0" err="1" smtClean="0">
                <a:latin typeface="+mn-lt"/>
              </a:rPr>
              <a:t>and</a:t>
            </a:r>
            <a:r>
              <a:rPr lang="de-DE" altLang="de-DE" sz="1800" b="1" dirty="0" smtClean="0">
                <a:latin typeface="+mn-lt"/>
              </a:rPr>
              <a:t> </a:t>
            </a:r>
            <a:r>
              <a:rPr lang="de-DE" altLang="de-DE" b="1" dirty="0" err="1" smtClean="0">
                <a:latin typeface="+mn-lt"/>
              </a:rPr>
              <a:t>Accessibility</a:t>
            </a:r>
            <a:endParaRPr lang="de-DE" altLang="de-DE" b="1" dirty="0" smtClean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b="1" dirty="0" smtClean="0">
                <a:latin typeface="+mn-lt"/>
              </a:rPr>
              <a:t>Fairness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b="1" dirty="0" err="1" smtClean="0">
                <a:latin typeface="+mn-lt"/>
              </a:rPr>
              <a:t>Duty</a:t>
            </a:r>
            <a:r>
              <a:rPr lang="de-DE" altLang="de-DE" b="1" dirty="0" smtClean="0">
                <a:latin typeface="+mn-lt"/>
              </a:rPr>
              <a:t> </a:t>
            </a:r>
            <a:r>
              <a:rPr lang="de-DE" altLang="de-DE" b="1" dirty="0" err="1" smtClean="0">
                <a:latin typeface="+mn-lt"/>
              </a:rPr>
              <a:t>of</a:t>
            </a:r>
            <a:r>
              <a:rPr lang="de-DE" altLang="de-DE" b="1" dirty="0" smtClean="0">
                <a:latin typeface="+mn-lt"/>
              </a:rPr>
              <a:t> care </a:t>
            </a:r>
            <a:r>
              <a:rPr lang="de-DE" altLang="de-DE" sz="1600" b="1" dirty="0" err="1" smtClean="0">
                <a:latin typeface="+mn-lt"/>
              </a:rPr>
              <a:t>for</a:t>
            </a:r>
            <a:r>
              <a:rPr lang="de-DE" altLang="de-DE" sz="1600" b="1" dirty="0" smtClean="0">
                <a:latin typeface="+mn-lt"/>
              </a:rPr>
              <a:t> </a:t>
            </a:r>
            <a:r>
              <a:rPr lang="de-DE" altLang="de-DE" sz="1600" b="1" dirty="0" err="1" smtClean="0">
                <a:latin typeface="+mn-lt"/>
              </a:rPr>
              <a:t>participants</a:t>
            </a:r>
            <a:r>
              <a:rPr lang="de-DE" altLang="de-DE" sz="1600" b="1" dirty="0" smtClean="0">
                <a:latin typeface="+mn-lt"/>
              </a:rPr>
              <a:t> (human </a:t>
            </a:r>
            <a:r>
              <a:rPr lang="de-DE" altLang="de-DE" sz="1600" b="1" dirty="0" err="1" smtClean="0">
                <a:latin typeface="+mn-lt"/>
              </a:rPr>
              <a:t>beings</a:t>
            </a:r>
            <a:r>
              <a:rPr lang="de-DE" altLang="de-DE" sz="1600" b="1" dirty="0" smtClean="0">
                <a:latin typeface="+mn-lt"/>
              </a:rPr>
              <a:t>, </a:t>
            </a:r>
            <a:r>
              <a:rPr lang="de-DE" altLang="de-DE" sz="1600" b="1" dirty="0" err="1" smtClean="0">
                <a:latin typeface="+mn-lt"/>
              </a:rPr>
              <a:t>animals</a:t>
            </a:r>
            <a:r>
              <a:rPr lang="de-DE" altLang="de-DE" sz="1600" b="1" dirty="0" smtClean="0">
                <a:latin typeface="+mn-lt"/>
              </a:rPr>
              <a:t>) </a:t>
            </a:r>
            <a:r>
              <a:rPr lang="de-DE" altLang="de-DE" sz="1600" b="1" dirty="0" err="1" smtClean="0">
                <a:latin typeface="+mn-lt"/>
              </a:rPr>
              <a:t>and</a:t>
            </a:r>
            <a:r>
              <a:rPr lang="de-DE" altLang="de-DE" sz="1600" b="1" dirty="0" smtClean="0">
                <a:latin typeface="+mn-lt"/>
              </a:rPr>
              <a:t> </a:t>
            </a:r>
            <a:r>
              <a:rPr lang="de-DE" altLang="de-DE" sz="1600" b="1" dirty="0" err="1" smtClean="0">
                <a:latin typeface="+mn-lt"/>
              </a:rPr>
              <a:t>the</a:t>
            </a:r>
            <a:r>
              <a:rPr lang="de-DE" altLang="de-DE" sz="1600" b="1" dirty="0" smtClean="0">
                <a:latin typeface="+mn-lt"/>
              </a:rPr>
              <a:t> </a:t>
            </a:r>
            <a:r>
              <a:rPr lang="de-DE" altLang="de-DE" sz="1600" b="1" dirty="0" err="1" smtClean="0">
                <a:latin typeface="+mn-lt"/>
              </a:rPr>
              <a:t>environment</a:t>
            </a:r>
            <a:r>
              <a:rPr lang="de-DE" altLang="de-DE" sz="1600" b="1" dirty="0" smtClean="0">
                <a:latin typeface="+mn-lt"/>
              </a:rPr>
              <a:t>)</a:t>
            </a:r>
          </a:p>
          <a:p>
            <a:pPr marL="342000" indent="-342000" eaLnBrk="1" hangingPunct="1">
              <a:buFont typeface="Arial" panose="020B0604020202020204" pitchFamily="34" charset="0"/>
              <a:buChar char="•"/>
            </a:pPr>
            <a:r>
              <a:rPr lang="de-DE" altLang="de-DE" b="1" dirty="0" err="1" smtClean="0">
                <a:latin typeface="+mn-lt"/>
              </a:rPr>
              <a:t>Responsibility</a:t>
            </a:r>
            <a:r>
              <a:rPr lang="de-DE" altLang="de-DE" b="1" dirty="0" smtClean="0">
                <a:latin typeface="+mn-lt"/>
              </a:rPr>
              <a:t> </a:t>
            </a:r>
            <a:r>
              <a:rPr lang="de-DE" altLang="de-DE" b="1" dirty="0" err="1" smtClean="0">
                <a:latin typeface="+mn-lt"/>
              </a:rPr>
              <a:t>for</a:t>
            </a:r>
            <a:r>
              <a:rPr lang="de-DE" altLang="de-DE" b="1" dirty="0" smtClean="0">
                <a:latin typeface="+mn-lt"/>
              </a:rPr>
              <a:t> </a:t>
            </a:r>
            <a:r>
              <a:rPr lang="de-DE" altLang="de-DE" b="1" dirty="0" err="1" smtClean="0">
                <a:latin typeface="+mn-lt"/>
              </a:rPr>
              <a:t>future</a:t>
            </a:r>
            <a:r>
              <a:rPr lang="de-DE" altLang="de-DE" b="1" dirty="0" smtClean="0">
                <a:latin typeface="+mn-lt"/>
              </a:rPr>
              <a:t> </a:t>
            </a:r>
            <a:r>
              <a:rPr lang="de-DE" altLang="de-DE" b="1" dirty="0" err="1" smtClean="0">
                <a:latin typeface="+mn-lt"/>
              </a:rPr>
              <a:t>science</a:t>
            </a:r>
            <a:r>
              <a:rPr lang="de-DE" altLang="de-DE" b="1" dirty="0" smtClean="0">
                <a:latin typeface="+mn-lt"/>
              </a:rPr>
              <a:t> </a:t>
            </a:r>
            <a:r>
              <a:rPr lang="de-DE" altLang="de-DE" b="1" dirty="0" err="1" smtClean="0">
                <a:latin typeface="+mn-lt"/>
              </a:rPr>
              <a:t>generations</a:t>
            </a:r>
            <a:endParaRPr lang="de-DE" altLang="de-DE" b="1" dirty="0" smtClean="0">
              <a:latin typeface="+mn-lt"/>
            </a:endParaRPr>
          </a:p>
          <a:p>
            <a:pPr marL="342000" eaLnBrk="1" hangingPunct="1"/>
            <a:r>
              <a:rPr lang="de-DE" altLang="de-DE" sz="2800" b="1" dirty="0" smtClean="0">
                <a:latin typeface="+mn-lt"/>
              </a:rPr>
              <a:t> </a:t>
            </a:r>
          </a:p>
          <a:p>
            <a:pPr eaLnBrk="1" hangingPunct="1"/>
            <a:endParaRPr lang="de-DE" altLang="de-DE" sz="2800" b="1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64088" y="487025"/>
            <a:ext cx="290791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altLang="de-DE" sz="2400" b="1" dirty="0" err="1">
                <a:latin typeface="+mn-lt"/>
              </a:rPr>
              <a:t>Principles</a:t>
            </a:r>
            <a:r>
              <a:rPr lang="de-DE" altLang="de-DE" sz="2400" b="1" dirty="0">
                <a:latin typeface="+mn-lt"/>
              </a:rPr>
              <a:t> </a:t>
            </a:r>
            <a:r>
              <a:rPr lang="de-DE" altLang="de-DE" sz="2400" b="1" dirty="0" err="1">
                <a:latin typeface="+mn-lt"/>
              </a:rPr>
              <a:t>of</a:t>
            </a:r>
            <a:r>
              <a:rPr lang="de-DE" altLang="de-DE" sz="2400" b="1" dirty="0">
                <a:latin typeface="+mn-lt"/>
              </a:rPr>
              <a:t> </a:t>
            </a:r>
            <a:r>
              <a:rPr lang="de-DE" altLang="de-DE" sz="2400" b="1" dirty="0" err="1" smtClean="0">
                <a:latin typeface="+mn-lt"/>
              </a:rPr>
              <a:t>Integrity</a:t>
            </a:r>
            <a:endParaRPr lang="de-DE" altLang="de-DE" sz="24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2656"/>
            <a:ext cx="4608512" cy="65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28184" y="6093296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err="1" smtClean="0">
                <a:latin typeface="+mn-lt"/>
              </a:rPr>
              <a:t>published</a:t>
            </a:r>
            <a:r>
              <a:rPr lang="de-AT" sz="2000" dirty="0" smtClean="0">
                <a:latin typeface="+mn-lt"/>
              </a:rPr>
              <a:t> 2010</a:t>
            </a:r>
            <a:endParaRPr lang="de-A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3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1757</Words>
  <Application>Microsoft Office PowerPoint</Application>
  <PresentationFormat>画面に合わせる (4:3)</PresentationFormat>
  <Paragraphs>521</Paragraphs>
  <Slides>50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Larissa-Design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Principles of Research Integrity in Europe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ENRIO Members</vt:lpstr>
      <vt:lpstr>ENRIO: Members 2016</vt:lpstr>
      <vt:lpstr>Investigation of Research Misconduct – Level of regulation</vt:lpstr>
      <vt:lpstr>ENRIOs strengths</vt:lpstr>
      <vt:lpstr>ENRIO aims to….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Other initiatives in Europe</vt:lpstr>
      <vt:lpstr>PowerPoint プレゼンテーション</vt:lpstr>
      <vt:lpstr>PowerPoint プレゼンテーション</vt:lpstr>
      <vt:lpstr>PowerPoint プレゼンテーション</vt:lpstr>
    </vt:vector>
  </TitlesOfParts>
  <Company>FWF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Österreichische Agentur für wissenschaftliche Integrität</dc:title>
  <dc:creator>föger_oeawi</dc:creator>
  <cp:lastModifiedBy>Eri Kanemoto</cp:lastModifiedBy>
  <cp:revision>943</cp:revision>
  <cp:lastPrinted>2016-02-05T12:15:06Z</cp:lastPrinted>
  <dcterms:created xsi:type="dcterms:W3CDTF">2010-10-19T13:36:18Z</dcterms:created>
  <dcterms:modified xsi:type="dcterms:W3CDTF">2016-02-08T10:31:26Z</dcterms:modified>
</cp:coreProperties>
</file>