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9" r:id="rId4"/>
    <p:sldMasterId id="2147483667" r:id="rId5"/>
  </p:sldMasterIdLst>
  <p:notesMasterIdLst>
    <p:notesMasterId r:id="rId26"/>
  </p:notesMasterIdLst>
  <p:handoutMasterIdLst>
    <p:handoutMasterId r:id="rId27"/>
  </p:handoutMasterIdLst>
  <p:sldIdLst>
    <p:sldId id="987" r:id="rId6"/>
    <p:sldId id="1094" r:id="rId7"/>
    <p:sldId id="1076" r:id="rId8"/>
    <p:sldId id="1077" r:id="rId9"/>
    <p:sldId id="1091" r:id="rId10"/>
    <p:sldId id="1093" r:id="rId11"/>
    <p:sldId id="1110" r:id="rId12"/>
    <p:sldId id="1095" r:id="rId13"/>
    <p:sldId id="1096" r:id="rId14"/>
    <p:sldId id="1111" r:id="rId15"/>
    <p:sldId id="1097" r:id="rId16"/>
    <p:sldId id="1098" r:id="rId17"/>
    <p:sldId id="1099" r:id="rId18"/>
    <p:sldId id="1100" r:id="rId19"/>
    <p:sldId id="1102" r:id="rId20"/>
    <p:sldId id="1104" r:id="rId21"/>
    <p:sldId id="1105" r:id="rId22"/>
    <p:sldId id="1106" r:id="rId23"/>
    <p:sldId id="1103" r:id="rId24"/>
    <p:sldId id="1108" r:id="rId2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FF0000"/>
        </a:solidFill>
        <a:latin typeface="HGP創英角ｺﾞｼｯｸUB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0">
          <p15:clr>
            <a:srgbClr val="A4A3A4"/>
          </p15:clr>
        </p15:guide>
        <p15:guide id="2" pos="2875">
          <p15:clr>
            <a:srgbClr val="A4A3A4"/>
          </p15:clr>
        </p15:guide>
        <p15:guide id="3" pos="158">
          <p15:clr>
            <a:srgbClr val="A4A3A4"/>
          </p15:clr>
        </p15:guide>
        <p15:guide id="4" pos="55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6600"/>
    <a:srgbClr val="CCECFF"/>
    <a:srgbClr val="FFFF99"/>
    <a:srgbClr val="FFFFCC"/>
    <a:srgbClr val="F6F6F6"/>
    <a:srgbClr val="F8F8F8"/>
    <a:srgbClr val="C6D9F1"/>
    <a:srgbClr val="EAEAEA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74490" autoAdjust="0"/>
  </p:normalViewPr>
  <p:slideViewPr>
    <p:cSldViewPr snapToGrid="0">
      <p:cViewPr>
        <p:scale>
          <a:sx n="88" d="100"/>
          <a:sy n="88" d="100"/>
        </p:scale>
        <p:origin x="-2448" y="-72"/>
      </p:cViewPr>
      <p:guideLst>
        <p:guide orient="horz" pos="2100"/>
        <p:guide pos="2875"/>
        <p:guide pos="158"/>
        <p:guide pos="55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-2202"/>
    </p:cViewPr>
  </p:sorterViewPr>
  <p:notesViewPr>
    <p:cSldViewPr snapToGrid="0">
      <p:cViewPr varScale="1">
        <p:scale>
          <a:sx n="52" d="100"/>
          <a:sy n="52" d="100"/>
        </p:scale>
        <p:origin x="-2604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t" anchorCtr="0" compatLnSpc="1">
            <a:prstTxWarp prst="textNoShape">
              <a:avLst/>
            </a:prstTxWarp>
          </a:bodyPr>
          <a:lstStyle>
            <a:lvl1pPr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t" anchorCtr="0" compatLnSpc="1">
            <a:prstTxWarp prst="textNoShape">
              <a:avLst/>
            </a:prstTxWarp>
          </a:bodyPr>
          <a:lstStyle>
            <a:lvl1pPr algn="r"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57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b" anchorCtr="0" compatLnSpc="1">
            <a:prstTxWarp prst="textNoShape">
              <a:avLst/>
            </a:prstTxWarp>
          </a:bodyPr>
          <a:lstStyle>
            <a:lvl1pPr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357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b" anchorCtr="0" compatLnSpc="1">
            <a:prstTxWarp prst="textNoShape">
              <a:avLst/>
            </a:prstTxWarp>
          </a:bodyPr>
          <a:lstStyle>
            <a:lvl1pPr algn="r"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5933038-BA84-4A2D-BD79-8C4D0D2FFC03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921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t" anchorCtr="0" compatLnSpc="1">
            <a:prstTxWarp prst="textNoShape">
              <a:avLst/>
            </a:prstTxWarp>
          </a:bodyPr>
          <a:lstStyle>
            <a:lvl1pPr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t" anchorCtr="0" compatLnSpc="1">
            <a:prstTxWarp prst="textNoShape">
              <a:avLst/>
            </a:prstTxWarp>
          </a:bodyPr>
          <a:lstStyle>
            <a:lvl1pPr algn="r"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51" y="4720986"/>
            <a:ext cx="4994299" cy="44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57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b" anchorCtr="0" compatLnSpc="1">
            <a:prstTxWarp prst="textNoShape">
              <a:avLst/>
            </a:prstTxWarp>
          </a:bodyPr>
          <a:lstStyle>
            <a:lvl1pPr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3571"/>
            <a:ext cx="2950375" cy="49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6" tIns="46708" rIns="93416" bIns="46708" numCol="1" anchor="b" anchorCtr="0" compatLnSpc="1">
            <a:prstTxWarp prst="textNoShape">
              <a:avLst/>
            </a:prstTxWarp>
          </a:bodyPr>
          <a:lstStyle>
            <a:lvl1pPr algn="r" defTabSz="933565" eaLnBrk="0" hangingPunct="0">
              <a:spcBef>
                <a:spcPct val="0"/>
              </a:spcBef>
              <a:defRPr kumimoj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CC3F2D6-3419-40C4-B7BF-15110B122A3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7816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880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3344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9725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976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8892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01406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5661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1739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1308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5375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4438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93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13401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021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C3F2D6-3419-40C4-B7BF-15110B122A3A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87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2620963"/>
            <a:ext cx="82057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1800" y="3365500"/>
            <a:ext cx="8205788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35600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357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338" y="44450"/>
            <a:ext cx="8205787" cy="5762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287338" y="900113"/>
            <a:ext cx="8532812" cy="1304925"/>
          </a:xfrm>
        </p:spPr>
        <p:txBody>
          <a:bodyPr/>
          <a:lstStyle/>
          <a:p>
            <a:pPr lvl="0"/>
            <a:r>
              <a:rPr lang="ja-JP" altLang="en-US" noProof="0" dirty="0" smtClean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15888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308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338" y="44450"/>
            <a:ext cx="8205787" cy="5762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287338" y="900113"/>
            <a:ext cx="4189412" cy="13049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900113"/>
            <a:ext cx="4191000" cy="13049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706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2976563"/>
            <a:ext cx="82057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3721100"/>
            <a:ext cx="8205788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endParaRPr lang="ja-JP" altLang="en-US" smtClean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50825" y="2247900"/>
            <a:ext cx="8585200" cy="0"/>
          </a:xfrm>
          <a:prstGeom prst="line">
            <a:avLst/>
          </a:prstGeom>
          <a:noFill/>
          <a:ln w="88900">
            <a:gradFill flip="none" rotWithShape="1">
              <a:gsLst>
                <a:gs pos="0">
                  <a:srgbClr val="C00000"/>
                </a:gs>
                <a:gs pos="50000">
                  <a:schemeClr val="bg1">
                    <a:lumMod val="90000"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ja-JP" altLang="en-US" dirty="0"/>
          </a:p>
        </p:txBody>
      </p:sp>
      <p:pic>
        <p:nvPicPr>
          <p:cNvPr id="8" name="Picture 2" descr="http://t1.gstatic.com/images?q=tbn:ANd9GcTkuYU-wL2pgUu56OkaKn3rXh6qcf_VRFDlma9uPWpOHsEXYql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9112"/>
            <a:ext cx="1463675" cy="100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4"/>
          <p:cNvSpPr>
            <a:spLocks noChangeShapeType="1"/>
          </p:cNvSpPr>
          <p:nvPr userDrawn="1"/>
        </p:nvSpPr>
        <p:spPr bwMode="auto">
          <a:xfrm>
            <a:off x="250825" y="5245100"/>
            <a:ext cx="4292600" cy="0"/>
          </a:xfrm>
          <a:prstGeom prst="line">
            <a:avLst/>
          </a:prstGeom>
          <a:noFill/>
          <a:ln w="88900">
            <a:gradFill flip="none" rotWithShape="1">
              <a:gsLst>
                <a:gs pos="0">
                  <a:srgbClr val="C00000"/>
                </a:gs>
                <a:gs pos="50000">
                  <a:schemeClr val="bg1">
                    <a:lumMod val="90000"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99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algn="ctr" rtl="0" eaLnBrk="0" fontAlgn="base" hangingPunct="0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rgbClr val="000099"/>
          </a:solidFill>
          <a:latin typeface="+mn-lt"/>
          <a:ea typeface="+mn-ea"/>
          <a:cs typeface="+mn-cs"/>
        </a:defRPr>
      </a:lvl1pPr>
      <a:lvl2pPr marL="360363" algn="ctr" rtl="0" eaLnBrk="0" fontAlgn="base" hangingPunct="0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rgbClr val="000099"/>
          </a:solidFill>
          <a:latin typeface="+mn-lt"/>
          <a:ea typeface="+mn-ea"/>
        </a:defRPr>
      </a:lvl2pPr>
      <a:lvl3pPr marL="711200" algn="ctr" rtl="0" eaLnBrk="0" fontAlgn="base" hangingPunct="0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3pPr>
      <a:lvl4pPr marL="1095375" algn="ctr" rtl="0" eaLnBrk="0" fontAlgn="base" hangingPunct="0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4pPr>
      <a:lvl5pPr marL="1447800" algn="ctr" rtl="0" eaLnBrk="0" fontAlgn="base" hangingPunct="0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5pPr>
      <a:lvl6pPr marL="1905000" algn="ctr" rtl="0" fontAlgn="base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6pPr>
      <a:lvl7pPr marL="2362200" algn="ctr" rtl="0" fontAlgn="base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7pPr>
      <a:lvl8pPr marL="2819400" algn="ctr" rtl="0" fontAlgn="base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8pPr>
      <a:lvl9pPr marL="3276600" algn="ctr" rtl="0" fontAlgn="base">
        <a:lnSpc>
          <a:spcPct val="120000"/>
        </a:lnSpc>
        <a:spcBef>
          <a:spcPct val="40000"/>
        </a:spcBef>
        <a:spcAft>
          <a:spcPct val="0"/>
        </a:spcAft>
        <a:defRPr kumimoji="1"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800101" y="44450"/>
            <a:ext cx="72580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Title</a:t>
            </a:r>
            <a:endParaRPr lang="ja-JP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900113"/>
            <a:ext cx="8532812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dirty="0" smtClean="0"/>
              <a:t>Master text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Second level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Third level</a:t>
            </a:r>
            <a:endParaRPr lang="ja-JP" altLang="en-US" dirty="0" smtClean="0"/>
          </a:p>
          <a:p>
            <a:pPr lvl="3"/>
            <a:r>
              <a:rPr lang="en-US" altLang="ja-JP" dirty="0" smtClean="0"/>
              <a:t>Forth level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level</a:t>
            </a:r>
            <a:endParaRPr lang="ja-JP" altLang="en-US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6637338"/>
            <a:ext cx="1295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E5E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0" hangingPunct="0">
              <a:defRPr/>
            </a:pPr>
            <a:r>
              <a:rPr kumimoji="0" lang="en-US" altLang="ja-JP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fld id="{CA775BF1-C966-40AC-A68E-2C4AB4401067}" type="slidenum">
              <a:rPr kumimoji="0" lang="ja-JP" altLang="en-US" sz="1400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hangingPunct="0">
                <a:defRPr/>
              </a:pPr>
              <a:t>‹#›</a:t>
            </a:fld>
            <a:r>
              <a:rPr kumimoji="0" lang="ja-JP" altLang="en-US" sz="14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0" lang="en-US" altLang="ja-JP" sz="1400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endParaRPr kumimoji="0" lang="ja-JP" alt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6" name="Rectangle 14"/>
          <p:cNvSpPr>
            <a:spLocks noChangeArrowheads="1"/>
          </p:cNvSpPr>
          <p:nvPr/>
        </p:nvSpPr>
        <p:spPr bwMode="auto">
          <a:xfrm>
            <a:off x="0" y="704850"/>
            <a:ext cx="9144000" cy="36000"/>
          </a:xfrm>
          <a:prstGeom prst="rect">
            <a:avLst/>
          </a:prstGeom>
          <a:gradFill rotWithShape="1">
            <a:gsLst>
              <a:gs pos="50000">
                <a:schemeClr val="bg1">
                  <a:lumMod val="90000"/>
                </a:schemeClr>
              </a:gs>
              <a:gs pos="0">
                <a:srgbClr val="C00000"/>
              </a:gs>
              <a:gs pos="100000">
                <a:srgbClr val="0070C0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0" hangingPunct="0">
              <a:spcBef>
                <a:spcPct val="20000"/>
              </a:spcBef>
              <a:defRPr/>
            </a:pPr>
            <a:endParaRPr kumimoji="0" lang="ja-JP" altLang="en-US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8" y="20637"/>
            <a:ext cx="667470" cy="66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1" y="132426"/>
            <a:ext cx="981074" cy="42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n"/>
        <a:defRPr kumimoji="1" sz="16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33400" indent="-1714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16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906463" indent="-193675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 baseline="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47775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 baseline="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600200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 baseline="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57400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>
          <a:solidFill>
            <a:schemeClr val="tx1"/>
          </a:solidFill>
          <a:latin typeface="+mn-lt"/>
          <a:ea typeface="+mn-ea"/>
        </a:defRPr>
      </a:lvl6pPr>
      <a:lvl7pPr marL="2514600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>
          <a:solidFill>
            <a:schemeClr val="tx1"/>
          </a:solidFill>
          <a:latin typeface="+mn-lt"/>
          <a:ea typeface="+mn-ea"/>
        </a:defRPr>
      </a:lvl7pPr>
      <a:lvl8pPr marL="2971800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>
          <a:solidFill>
            <a:schemeClr val="tx1"/>
          </a:solidFill>
          <a:latin typeface="+mn-lt"/>
          <a:ea typeface="+mn-ea"/>
        </a:defRPr>
      </a:lvl8pPr>
      <a:lvl9pPr marL="3429000" indent="-1524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•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microsoft.com/office/2007/relationships/hdphoto" Target="../media/hdphoto2.wdp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12" Type="http://schemas.microsoft.com/office/2007/relationships/hdphoto" Target="../media/hdphoto2.wdp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jpe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2.wdp"/><Relationship Id="rId7" Type="http://schemas.openxmlformats.org/officeDocument/2006/relationships/image" Target="../media/image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13.gif"/><Relationship Id="rId4" Type="http://schemas.openxmlformats.org/officeDocument/2006/relationships/image" Target="../media/image8.gif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microsoft.com/office/2007/relationships/hdphoto" Target="../media/hdphoto2.wdp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jpe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0825" y="2586781"/>
            <a:ext cx="8652701" cy="1468538"/>
          </a:xfrm>
        </p:spPr>
        <p:txBody>
          <a:bodyPr anchor="t"/>
          <a:lstStyle/>
          <a:p>
            <a:r>
              <a:rPr lang="en-US" altLang="ja-JP" sz="2300" b="1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Okinawa Institute of Science and Technology Graduate </a:t>
            </a:r>
            <a:r>
              <a:rPr lang="en-US" altLang="ja-JP" sz="2300" b="1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University</a:t>
            </a:r>
            <a:br>
              <a:rPr lang="en-US" altLang="ja-JP" sz="2300" b="1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3600" b="1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HEART RA/Admin Session 2</a:t>
            </a:r>
            <a:endParaRPr kumimoji="1" lang="ja-JP" altLang="en-US" b="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タイトル 3"/>
          <p:cNvSpPr txBox="1">
            <a:spLocks/>
          </p:cNvSpPr>
          <p:nvPr/>
        </p:nvSpPr>
        <p:spPr bwMode="auto">
          <a:xfrm>
            <a:off x="250825" y="5529162"/>
            <a:ext cx="8652701" cy="12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000099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altLang="ja-JP" sz="2300" b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16</a:t>
            </a:r>
            <a:r>
              <a:rPr lang="en-US" altLang="ja-JP" sz="2300" b="1" kern="0" baseline="3000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  </a:t>
            </a:r>
            <a:r>
              <a:rPr lang="en-US" altLang="ja-JP" sz="2300" b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July, 2015</a:t>
            </a:r>
            <a:endParaRPr lang="ja-JP" altLang="en-US" sz="3400" b="1" kern="0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5" name="Picture 6" descr="C:\Users\Tomoko Koizumi\AppData\Local\Microsoft\Windows\Temporary Internet Files\Content.Outlook\YMORI0CZ\HEART Log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24" y="3902074"/>
            <a:ext cx="3195701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0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20593"/>
              </p:ext>
            </p:extLst>
          </p:nvPr>
        </p:nvGraphicFramePr>
        <p:xfrm>
          <a:off x="241300" y="1002891"/>
          <a:ext cx="8537288" cy="5567366"/>
        </p:xfrm>
        <a:graphic>
          <a:graphicData uri="http://schemas.openxmlformats.org/drawingml/2006/table">
            <a:tbl>
              <a:tblPr firstRow="1" bandRow="1"/>
              <a:tblGrid>
                <a:gridCol w="1240658"/>
                <a:gridCol w="729663"/>
                <a:gridCol w="729663"/>
                <a:gridCol w="729663"/>
                <a:gridCol w="729663"/>
                <a:gridCol w="729663"/>
                <a:gridCol w="729663"/>
                <a:gridCol w="729663"/>
                <a:gridCol w="729663"/>
                <a:gridCol w="729663"/>
                <a:gridCol w="729663"/>
              </a:tblGrid>
              <a:tr h="353429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35342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86050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ホームベース 4"/>
          <p:cNvSpPr/>
          <p:nvPr/>
        </p:nvSpPr>
        <p:spPr>
          <a:xfrm>
            <a:off x="961302" y="2322175"/>
            <a:ext cx="845097" cy="576815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Pilot</a:t>
            </a:r>
          </a:p>
        </p:txBody>
      </p:sp>
      <p:sp>
        <p:nvSpPr>
          <p:cNvPr id="6" name="ホームベース 5"/>
          <p:cNvSpPr/>
          <p:nvPr/>
        </p:nvSpPr>
        <p:spPr>
          <a:xfrm>
            <a:off x="1806399" y="2322175"/>
            <a:ext cx="1933501" cy="576815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Basic Design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12743" y="1856469"/>
            <a:ext cx="1215848" cy="23438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Kick off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星 5 10"/>
          <p:cNvSpPr/>
          <p:nvPr/>
        </p:nvSpPr>
        <p:spPr>
          <a:xfrm>
            <a:off x="6426956" y="2991823"/>
            <a:ext cx="350547" cy="227007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71217" y="2950531"/>
            <a:ext cx="2654549" cy="3618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Stage 1 Cutover</a:t>
            </a:r>
            <a:b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(Budgeting, PROC, Travel expense)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" name="星 5 12"/>
          <p:cNvSpPr/>
          <p:nvPr/>
        </p:nvSpPr>
        <p:spPr>
          <a:xfrm>
            <a:off x="8601182" y="4575403"/>
            <a:ext cx="350547" cy="227007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4454755" y="5986941"/>
            <a:ext cx="4154451" cy="464503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Training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5319" y="5031718"/>
            <a:ext cx="1215848" cy="23438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Stage 2 cutover</a:t>
            </a:r>
            <a:endParaRPr kumimoji="0" lang="ja-JP" altLang="en-US" sz="2000" b="1" i="1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4021987" y="4936615"/>
            <a:ext cx="1842838" cy="481759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091262" y="4962712"/>
            <a:ext cx="1672115" cy="41857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Development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8" name="ホームベース 37"/>
          <p:cNvSpPr/>
          <p:nvPr/>
        </p:nvSpPr>
        <p:spPr>
          <a:xfrm>
            <a:off x="5864825" y="4936615"/>
            <a:ext cx="1483379" cy="481759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39" name="ホームベース 38"/>
          <p:cNvSpPr/>
          <p:nvPr/>
        </p:nvSpPr>
        <p:spPr>
          <a:xfrm>
            <a:off x="7348204" y="4936615"/>
            <a:ext cx="1144745" cy="481759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UAT</a:t>
            </a:r>
          </a:p>
        </p:txBody>
      </p:sp>
      <p:sp>
        <p:nvSpPr>
          <p:cNvPr id="40" name="ホームベース 39"/>
          <p:cNvSpPr/>
          <p:nvPr/>
        </p:nvSpPr>
        <p:spPr>
          <a:xfrm>
            <a:off x="8492949" y="4936615"/>
            <a:ext cx="256613" cy="481759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29471" y="3740409"/>
            <a:ext cx="1215848" cy="23438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Stage 1 cutover</a:t>
            </a:r>
            <a:endParaRPr kumimoji="0" lang="ja-JP" altLang="en-US" sz="2000" b="1" i="1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2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2-3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. FY2015 HEART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project – Overall schedule of FY2015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2951946" y="3589418"/>
            <a:ext cx="1165853" cy="576815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425855" y="3627948"/>
            <a:ext cx="1903698" cy="4407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Development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4117799" y="3578315"/>
            <a:ext cx="1054100" cy="587917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45" name="ホームベース 44"/>
          <p:cNvSpPr/>
          <p:nvPr/>
        </p:nvSpPr>
        <p:spPr>
          <a:xfrm>
            <a:off x="5171899" y="3578314"/>
            <a:ext cx="1054100" cy="587917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UAT</a:t>
            </a:r>
          </a:p>
        </p:txBody>
      </p:sp>
      <p:sp>
        <p:nvSpPr>
          <p:cNvPr id="47" name="ホームベース 46"/>
          <p:cNvSpPr/>
          <p:nvPr/>
        </p:nvSpPr>
        <p:spPr>
          <a:xfrm>
            <a:off x="6225999" y="3580625"/>
            <a:ext cx="355352" cy="585605"/>
          </a:xfrm>
          <a:prstGeom prst="homePlate">
            <a:avLst>
              <a:gd name="adj" fmla="val 23073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225999" y="3627948"/>
            <a:ext cx="804342" cy="4407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Prep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8455802" y="4942365"/>
            <a:ext cx="804342" cy="4407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Prep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721268" y="4534871"/>
            <a:ext cx="1903368" cy="3618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Stage 2 Cutover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59" name="直線コネクタ 58"/>
          <p:cNvCxnSpPr/>
          <p:nvPr/>
        </p:nvCxnSpPr>
        <p:spPr bwMode="auto">
          <a:xfrm>
            <a:off x="6602230" y="3242348"/>
            <a:ext cx="0" cy="1446559"/>
          </a:xfrm>
          <a:prstGeom prst="line">
            <a:avLst/>
          </a:prstGeom>
          <a:solidFill>
            <a:srgbClr val="FFCC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直線コネクタ 60"/>
          <p:cNvCxnSpPr/>
          <p:nvPr/>
        </p:nvCxnSpPr>
        <p:spPr bwMode="auto">
          <a:xfrm>
            <a:off x="8776456" y="4869838"/>
            <a:ext cx="1" cy="724138"/>
          </a:xfrm>
          <a:prstGeom prst="line">
            <a:avLst/>
          </a:prstGeom>
          <a:solidFill>
            <a:srgbClr val="FFCC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星 5 62"/>
          <p:cNvSpPr/>
          <p:nvPr/>
        </p:nvSpPr>
        <p:spPr>
          <a:xfrm>
            <a:off x="838540" y="1842354"/>
            <a:ext cx="350547" cy="227007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793340"/>
            <a:ext cx="88011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>
                <a:ea typeface="HGPｺﾞｼｯｸM" panose="020B0600000000000000" pitchFamily="50" charset="-128"/>
                <a:cs typeface="Meiryo UI" panose="020B0604030504040204" pitchFamily="50" charset="-128"/>
              </a:rPr>
              <a:t>After the selection of software and integrator, we renamed the project as HEART and has started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implementation: based on specifications for the new system approved by the steering committee on FY2014.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2-3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. FY2015 HEART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project – Current status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53845"/>
              </p:ext>
            </p:extLst>
          </p:nvPr>
        </p:nvGraphicFramePr>
        <p:xfrm>
          <a:off x="241300" y="1664849"/>
          <a:ext cx="8735780" cy="4926451"/>
        </p:xfrm>
        <a:graphic>
          <a:graphicData uri="http://schemas.openxmlformats.org/drawingml/2006/table">
            <a:tbl>
              <a:tblPr firstRow="1" bandRow="1"/>
              <a:tblGrid>
                <a:gridCol w="2183945"/>
                <a:gridCol w="2183945"/>
                <a:gridCol w="2183945"/>
                <a:gridCol w="2183945"/>
              </a:tblGrid>
              <a:tr h="37175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175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May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June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July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August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18294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星 5 8"/>
          <p:cNvSpPr/>
          <p:nvPr/>
        </p:nvSpPr>
        <p:spPr>
          <a:xfrm>
            <a:off x="1162833" y="2484666"/>
            <a:ext cx="126217" cy="110263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89050" y="2272895"/>
            <a:ext cx="2990850" cy="5338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HEART project start</a:t>
            </a:r>
            <a:endParaRPr kumimoji="0" lang="ja-JP" altLang="en-US" sz="18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1239033" y="2742763"/>
            <a:ext cx="2304267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Pilot phase</a:t>
            </a:r>
          </a:p>
        </p:txBody>
      </p:sp>
      <p:sp>
        <p:nvSpPr>
          <p:cNvPr id="12" name="ホームベース 11"/>
          <p:cNvSpPr/>
          <p:nvPr/>
        </p:nvSpPr>
        <p:spPr>
          <a:xfrm>
            <a:off x="3606017" y="4406463"/>
            <a:ext cx="5307564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Basic Design phase</a:t>
            </a:r>
          </a:p>
        </p:txBody>
      </p:sp>
      <p:sp>
        <p:nvSpPr>
          <p:cNvPr id="13" name="ホームベース 12"/>
          <p:cNvSpPr/>
          <p:nvPr/>
        </p:nvSpPr>
        <p:spPr>
          <a:xfrm>
            <a:off x="6868881" y="6131801"/>
            <a:ext cx="2093681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Development</a:t>
            </a:r>
            <a:r>
              <a:rPr kumimoji="0" lang="en-US" altLang="ja-JP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phase</a:t>
            </a:r>
          </a:p>
        </p:txBody>
      </p:sp>
      <p:cxnSp>
        <p:nvCxnSpPr>
          <p:cNvPr id="7" name="カギ線コネクタ 6"/>
          <p:cNvCxnSpPr>
            <a:stCxn id="11" idx="3"/>
            <a:endCxn id="12" idx="0"/>
          </p:cNvCxnSpPr>
          <p:nvPr/>
        </p:nvCxnSpPr>
        <p:spPr bwMode="auto">
          <a:xfrm>
            <a:off x="3543300" y="2946182"/>
            <a:ext cx="2716499" cy="1460281"/>
          </a:xfrm>
          <a:prstGeom prst="bentConnector2">
            <a:avLst/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カギ線コネクタ 22"/>
          <p:cNvCxnSpPr/>
          <p:nvPr/>
        </p:nvCxnSpPr>
        <p:spPr bwMode="auto">
          <a:xfrm rot="16200000" flipH="1">
            <a:off x="8026965" y="5385231"/>
            <a:ext cx="1338812" cy="171540"/>
          </a:xfrm>
          <a:prstGeom prst="bentConnector3">
            <a:avLst>
              <a:gd name="adj1" fmla="val 27968"/>
            </a:avLst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正方形/長方形 28"/>
          <p:cNvSpPr/>
          <p:nvPr/>
        </p:nvSpPr>
        <p:spPr>
          <a:xfrm>
            <a:off x="1239032" y="3161863"/>
            <a:ext cx="5020767" cy="123211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Confirm </a:t>
            </a:r>
            <a:r>
              <a:rPr kumimoji="0" lang="en-US" altLang="ja-JP" sz="1800" b="1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requirements of OIST through Sessions</a:t>
            </a:r>
            <a:r>
              <a:rPr kumimoji="0" lang="en-US" altLang="ja-JP" sz="18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/>
            </a:r>
            <a:br>
              <a:rPr kumimoji="0" lang="en-US" altLang="ja-JP" sz="18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800" b="1" i="1" kern="0" noProof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ja-JP" altLang="en-US" sz="1800" b="1" i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ja-JP" sz="1800" b="1" i="1" kern="0" noProof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Requirements of OIST approved </a:t>
            </a:r>
            <a:br>
              <a:rPr kumimoji="0" lang="en-US" altLang="ja-JP" sz="1800" b="1" i="1" kern="0" noProof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kumimoji="0" lang="en-US" altLang="ja-JP" sz="1800" b="1" i="1" kern="0" noProof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by steering committee on end of June.</a:t>
            </a:r>
            <a:endParaRPr kumimoji="0" lang="en-US" altLang="ja-JP" sz="1800" b="1" i="1" kern="0" noProof="0" dirty="0" smtClean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4897825" y="2297042"/>
            <a:ext cx="2485" cy="4281558"/>
          </a:xfrm>
          <a:prstGeom prst="line">
            <a:avLst/>
          </a:prstGeom>
          <a:solidFill>
            <a:srgbClr val="FFCCFF"/>
          </a:solidFill>
          <a:ln w="254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正方形/長方形 30"/>
          <p:cNvSpPr/>
          <p:nvPr/>
        </p:nvSpPr>
        <p:spPr>
          <a:xfrm>
            <a:off x="4279900" y="2029614"/>
            <a:ext cx="1215848" cy="23438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kern="0" dirty="0" smtClean="0">
                <a:solidFill>
                  <a:srgbClr val="00B05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Today</a:t>
            </a:r>
            <a:endParaRPr kumimoji="0" lang="ja-JP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06017" y="4831092"/>
            <a:ext cx="5176124" cy="123211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ja-JP" sz="1800" b="1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Basic design (major codes, screen, and report design) will be completed*1</a:t>
            </a:r>
            <a:r>
              <a:rPr kumimoji="0" lang="en-US" altLang="ja-JP" sz="18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/>
            </a:r>
            <a:br>
              <a:rPr kumimoji="0" lang="en-US" altLang="ja-JP" sz="18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800" b="1" i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kumimoji="0" lang="ja-JP" altLang="en-US" sz="1800" b="1" i="1" kern="0" dirty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ja-JP" sz="1800" b="1" i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Basic design will be determined based on the </a:t>
            </a:r>
            <a:br>
              <a:rPr kumimoji="0" lang="en-US" altLang="ja-JP" sz="1800" b="1" i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kumimoji="0" lang="en-US" altLang="ja-JP" sz="1800" b="1" i="1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  <a:sym typeface="Wingdings" panose="05000000000000000000" pitchFamily="2" charset="2"/>
              </a:rPr>
              <a:t>approved requirements. </a:t>
            </a:r>
            <a:endParaRPr kumimoji="0" lang="en-US" altLang="ja-JP" sz="1800" b="1" i="1" kern="0" noProof="0" dirty="0" smtClean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3281" y="6206959"/>
            <a:ext cx="5176124" cy="345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sz="1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*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 Major </a:t>
            </a:r>
            <a:r>
              <a:rPr kumimoji="0" lang="en-US" altLang="ja-JP" sz="1000" kern="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codes (BU, budgeting code, vender code etc.), Screen design (items, sort etc.), </a:t>
            </a:r>
            <a:r>
              <a:rPr kumimoji="0" lang="en-US" altLang="ja-JP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/>
            </a:r>
            <a:br>
              <a:rPr kumimoji="0" lang="en-US" altLang="ja-JP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   and </a:t>
            </a:r>
            <a:r>
              <a:rPr kumimoji="0" lang="en-US" altLang="ja-JP" sz="1000" kern="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Report design (items, sort, format etc.))</a:t>
            </a:r>
            <a:endParaRPr kumimoji="0" lang="en-US" altLang="ja-JP" sz="1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29" grpId="0"/>
      <p:bldP spid="31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Following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is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an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organization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chart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HEART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project.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2-3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. FY2015 HEART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project – Project members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62335" y="1204581"/>
            <a:ext cx="2942893" cy="316566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Steering Committee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50272" y="3929874"/>
            <a:ext cx="1969897" cy="389604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Change Mgmt. </a:t>
            </a:r>
            <a:r>
              <a:rPr kumimoji="0" lang="en-US" altLang="ja-JP" sz="1400" b="1" kern="0" dirty="0" smtClean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team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342465" y="3929874"/>
            <a:ext cx="2872083" cy="389604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b="1" kern="0" dirty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Finance </a:t>
            </a:r>
            <a:r>
              <a:rPr kumimoji="0" lang="en-US" altLang="ja-JP" sz="1400" b="1" kern="0" dirty="0" smtClean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team</a:t>
            </a:r>
            <a:endParaRPr kumimoji="0" lang="ja-JP" altLang="en-US" sz="1400" b="1" kern="0" dirty="0">
              <a:solidFill>
                <a:prstClr val="white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320034" y="3929874"/>
            <a:ext cx="1165414" cy="389604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Development </a:t>
            </a:r>
            <a:r>
              <a:rPr kumimoji="0" lang="en-US" altLang="ja-JP" sz="1400" b="1" kern="0" dirty="0" smtClean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team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587049" y="3929874"/>
            <a:ext cx="2375292" cy="393244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System </a:t>
            </a:r>
            <a:r>
              <a:rPr kumimoji="0" lang="en-US" altLang="ja-JP" sz="1400" b="1" kern="0" dirty="0" smtClean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team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0272" y="4319483"/>
            <a:ext cx="991287" cy="137392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Kawabata</a:t>
            </a:r>
            <a:b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</a:t>
            </a:r>
            <a:r>
              <a:rPr kumimoji="0" lang="en-US" altLang="ja-JP" sz="1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Chibana</a:t>
            </a: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Ms. </a:t>
            </a:r>
            <a:r>
              <a:rPr kumimoji="0" lang="en-US" altLang="ja-JP" sz="1300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Omine</a:t>
            </a:r>
            <a:r>
              <a:rPr kumimoji="0" lang="en-US" altLang="ja-JP" sz="11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(ISS)</a:t>
            </a:r>
            <a:endParaRPr kumimoji="0" lang="ja-JP" altLang="en-US" sz="1100" kern="0" dirty="0">
              <a:solidFill>
                <a:prstClr val="black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41559" y="4319483"/>
            <a:ext cx="978611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Konno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241559" y="4747418"/>
            <a:ext cx="978611" cy="94598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Wada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42464" y="4319481"/>
            <a:ext cx="1510459" cy="225565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1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&lt;Budgeting&gt;</a:t>
            </a:r>
            <a:br>
              <a:rPr kumimoji="0" lang="en-US" altLang="ja-JP" sz="1300" b="1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</a:t>
            </a:r>
            <a:r>
              <a:rPr kumimoji="0" lang="en-US" altLang="ja-JP" sz="1300" kern="0" dirty="0" err="1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Magai</a:t>
            </a: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&lt;</a:t>
            </a:r>
            <a:r>
              <a:rPr kumimoji="0" lang="en-US" altLang="ja-JP" sz="13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Acc</a:t>
            </a:r>
            <a:r>
              <a:rPr kumimoji="0" lang="en-US" altLang="ja-JP" sz="13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and travel</a:t>
            </a: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&gt;</a:t>
            </a: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</a:t>
            </a:r>
            <a:r>
              <a:rPr kumimoji="0" lang="en-US" altLang="ja-JP" sz="1300" kern="0" dirty="0" err="1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Uramoto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</a:t>
            </a:r>
            <a:r>
              <a:rPr kumimoji="0" lang="en-US" altLang="ja-JP" sz="1300" kern="0" dirty="0" err="1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Nishime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b="1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&lt;Procurement&gt;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Ogawa</a:t>
            </a:r>
            <a:b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&lt;Workflow/Master&gt;</a:t>
            </a: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kern="0" dirty="0" err="1" smtClean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Mr.Ozaki</a:t>
            </a:r>
            <a:r>
              <a:rPr kumimoji="0" lang="en-US" altLang="ja-JP" sz="1100" kern="0" dirty="0" smtClean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(ISS)</a:t>
            </a:r>
            <a:r>
              <a:rPr kumimoji="0" lang="en-US" altLang="ja-JP" sz="13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/>
            </a:r>
            <a:br>
              <a:rPr kumimoji="0" lang="en-US" altLang="ja-JP" sz="13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</a:br>
            <a:r>
              <a:rPr kumimoji="0" lang="en-US" altLang="ja-JP" sz="13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  </a:t>
            </a:r>
            <a:endParaRPr kumimoji="0" lang="ja-JP" altLang="en-US" sz="1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852924" y="4319483"/>
            <a:ext cx="1361624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Kagawa</a:t>
            </a:r>
            <a:b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Takagi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320035" y="4319483"/>
            <a:ext cx="1165414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TBD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587049" y="4319483"/>
            <a:ext cx="1259041" cy="137392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Morrison</a:t>
            </a:r>
            <a:r>
              <a:rPr kumimoji="0" lang="en-US" altLang="ja-JP" sz="11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(ISS)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</a:t>
            </a:r>
            <a:r>
              <a:rPr kumimoji="0" lang="en-US" altLang="ja-JP" sz="13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0" lang="en-US" altLang="ja-JP" sz="1300" kern="0" dirty="0" err="1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Shanmugalingam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3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100" kern="0" dirty="0" smtClean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(</a:t>
            </a:r>
            <a:r>
              <a:rPr kumimoji="0" lang="en-US" altLang="ja-JP" sz="1100" kern="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ISS</a:t>
            </a:r>
            <a:r>
              <a:rPr kumimoji="0" lang="en-US" altLang="ja-JP" sz="1100" kern="0" dirty="0" smtClean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Arial" charset="0"/>
              </a:rPr>
              <a:t>)</a:t>
            </a:r>
            <a:endParaRPr kumimoji="0" lang="en-US" altLang="ja-JP" sz="1100" kern="0" dirty="0">
              <a:solidFill>
                <a:prstClr val="black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846088" y="4319483"/>
            <a:ext cx="1116253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Ito</a:t>
            </a:r>
            <a:endParaRPr kumimoji="0" lang="ja-JP" altLang="en-US" sz="1400" kern="0" dirty="0">
              <a:solidFill>
                <a:prstClr val="black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852924" y="4748624"/>
            <a:ext cx="1361624" cy="1826510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</a:t>
            </a:r>
            <a:r>
              <a:rPr kumimoji="0" lang="ja-JP" altLang="en-US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Matsushima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err="1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Mr.Aritaki</a:t>
            </a:r>
            <a:r>
              <a:rPr kumimoji="0" lang="en-US" altLang="ja-JP" sz="14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4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kern="0" dirty="0" err="1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kumimoji="0" lang="en-US" altLang="ja-JP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Xie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baseline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</a:t>
            </a: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Jin</a:t>
            </a:r>
            <a:b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Matsuura</a:t>
            </a:r>
          </a:p>
        </p:txBody>
      </p:sp>
      <p:cxnSp>
        <p:nvCxnSpPr>
          <p:cNvPr id="45" name="直線コネクタ 44"/>
          <p:cNvCxnSpPr>
            <a:stCxn id="54" idx="0"/>
          </p:cNvCxnSpPr>
          <p:nvPr/>
        </p:nvCxnSpPr>
        <p:spPr>
          <a:xfrm flipH="1" flipV="1">
            <a:off x="4637362" y="1321117"/>
            <a:ext cx="3004" cy="45782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7" name="カギ線コネクタ 46"/>
          <p:cNvCxnSpPr>
            <a:stCxn id="57" idx="2"/>
            <a:endCxn id="19" idx="0"/>
          </p:cNvCxnSpPr>
          <p:nvPr/>
        </p:nvCxnSpPr>
        <p:spPr>
          <a:xfrm rot="5400000">
            <a:off x="2451428" y="1740936"/>
            <a:ext cx="972732" cy="3405145"/>
          </a:xfrm>
          <a:prstGeom prst="bentConnector3">
            <a:avLst>
              <a:gd name="adj1" fmla="val 6424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8" name="カギ線コネクタ 47"/>
          <p:cNvCxnSpPr>
            <a:stCxn id="57" idx="2"/>
            <a:endCxn id="20" idx="0"/>
          </p:cNvCxnSpPr>
          <p:nvPr/>
        </p:nvCxnSpPr>
        <p:spPr>
          <a:xfrm rot="5400000">
            <a:off x="3723071" y="3012579"/>
            <a:ext cx="972732" cy="861859"/>
          </a:xfrm>
          <a:prstGeom prst="bentConnector3">
            <a:avLst>
              <a:gd name="adj1" fmla="val 6424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9" name="カギ線コネクタ 48"/>
          <p:cNvCxnSpPr>
            <a:stCxn id="57" idx="2"/>
            <a:endCxn id="22" idx="0"/>
          </p:cNvCxnSpPr>
          <p:nvPr/>
        </p:nvCxnSpPr>
        <p:spPr>
          <a:xfrm rot="16200000" flipH="1">
            <a:off x="4785187" y="2812320"/>
            <a:ext cx="972732" cy="1262375"/>
          </a:xfrm>
          <a:prstGeom prst="bentConnector3">
            <a:avLst>
              <a:gd name="adj1" fmla="val 6424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0" name="カギ線コネクタ 49"/>
          <p:cNvCxnSpPr>
            <a:stCxn id="57" idx="2"/>
            <a:endCxn id="23" idx="0"/>
          </p:cNvCxnSpPr>
          <p:nvPr/>
        </p:nvCxnSpPr>
        <p:spPr>
          <a:xfrm rot="16200000" flipH="1">
            <a:off x="5721164" y="1876343"/>
            <a:ext cx="972732" cy="3134329"/>
          </a:xfrm>
          <a:prstGeom prst="bentConnector3">
            <a:avLst>
              <a:gd name="adj1" fmla="val 64243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>
            <a:stCxn id="54" idx="2"/>
            <a:endCxn id="57" idx="0"/>
          </p:cNvCxnSpPr>
          <p:nvPr/>
        </p:nvCxnSpPr>
        <p:spPr>
          <a:xfrm>
            <a:off x="4640366" y="2089446"/>
            <a:ext cx="0" cy="557189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2" name="正方形/長方形 51"/>
          <p:cNvSpPr/>
          <p:nvPr/>
        </p:nvSpPr>
        <p:spPr>
          <a:xfrm>
            <a:off x="3175502" y="2089446"/>
            <a:ext cx="1474289" cy="378394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Ota</a:t>
            </a:r>
            <a:r>
              <a:rPr kumimoji="0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(ISS)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649792" y="2089446"/>
            <a:ext cx="1455437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Sakuma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175502" y="1778939"/>
            <a:ext cx="2929727" cy="310507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Project Manager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175502" y="2957143"/>
            <a:ext cx="1474289" cy="3783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Ikuta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649792" y="2957143"/>
            <a:ext cx="1455437" cy="37839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 Konno</a:t>
            </a:r>
            <a:b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</a:t>
            </a:r>
            <a:r>
              <a:rPr kumimoji="0" lang="en-US" altLang="ja-JP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Wada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175502" y="2646635"/>
            <a:ext cx="2929727" cy="310507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PMO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846088" y="4749408"/>
            <a:ext cx="1116253" cy="94399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Huh</a:t>
            </a:r>
            <a:br>
              <a:rPr kumimoji="0" lang="en-US" altLang="ja-JP" sz="14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kern="0" dirty="0" err="1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Mr.Tarmizee</a:t>
            </a:r>
            <a:endParaRPr kumimoji="0" lang="en-US" altLang="ja-JP" sz="1400" kern="0" dirty="0" smtClean="0">
              <a:solidFill>
                <a:prstClr val="black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592505" y="1767333"/>
            <a:ext cx="1208144" cy="310508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kern="0" dirty="0" smtClean="0">
                <a:solidFill>
                  <a:prstClr val="white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EY</a:t>
            </a: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advisors 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592505" y="2077841"/>
            <a:ext cx="1208144" cy="5308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Mr. Sato</a:t>
            </a:r>
            <a:b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Ms.</a:t>
            </a:r>
            <a:r>
              <a:rPr kumimoji="0" lang="en-US" altLang="ja-JP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0" lang="en-US" altLang="ja-JP" sz="1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Ogo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 flipH="1" flipV="1">
            <a:off x="2489430" y="1950293"/>
            <a:ext cx="672906" cy="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6" name="正方形/長方形 65"/>
          <p:cNvSpPr/>
          <p:nvPr/>
        </p:nvSpPr>
        <p:spPr bwMode="auto">
          <a:xfrm>
            <a:off x="2342464" y="4319478"/>
            <a:ext cx="1510460" cy="225565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07258" y="1422302"/>
            <a:ext cx="1208144" cy="386424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Change Control Board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CCB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cxnSp>
        <p:nvCxnSpPr>
          <p:cNvPr id="37" name="直線コネクタ 36"/>
          <p:cNvCxnSpPr>
            <a:endCxn id="36" idx="3"/>
          </p:cNvCxnSpPr>
          <p:nvPr/>
        </p:nvCxnSpPr>
        <p:spPr>
          <a:xfrm flipH="1">
            <a:off x="1415402" y="1614600"/>
            <a:ext cx="3224963" cy="914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4154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152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We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received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some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inquiries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from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OIST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staff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members via ‘Previous RA/Admin admin staff sessions’ and their ’questionnaire’, and HEART project e-mail. (Please refer to the Q&amp;A list as your handout materials.) </a:t>
            </a:r>
            <a:b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</a:b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We will answer clearly to your inquiries in today’s session.</a:t>
            </a:r>
          </a:p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If you have any further questions, please ask us.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2-3. 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FY2015 HEART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project 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– Question from the OIST staff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93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Followings are HEART project schedule for Stage1 cutover </a:t>
            </a:r>
            <a:b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</a:b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(about Budgeting, Procurement, and Travel expense process).</a:t>
            </a:r>
          </a:p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We will prepare another sessions for you; Demonstration session and Training session. 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2-3. 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FY2015 HEART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project </a:t>
            </a: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–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Schedule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34004"/>
              </p:ext>
            </p:extLst>
          </p:nvPr>
        </p:nvGraphicFramePr>
        <p:xfrm>
          <a:off x="241300" y="1982349"/>
          <a:ext cx="8735778" cy="4422175"/>
        </p:xfrm>
        <a:graphic>
          <a:graphicData uri="http://schemas.openxmlformats.org/drawingml/2006/table">
            <a:tbl>
              <a:tblPr firstRow="1" bandRow="1"/>
              <a:tblGrid>
                <a:gridCol w="1455963"/>
                <a:gridCol w="1455963"/>
                <a:gridCol w="1455963"/>
                <a:gridCol w="1455963"/>
                <a:gridCol w="1455963"/>
                <a:gridCol w="1455963"/>
              </a:tblGrid>
              <a:tr h="333418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3341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July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August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September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October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November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December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75161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ホームベース 39"/>
          <p:cNvSpPr/>
          <p:nvPr/>
        </p:nvSpPr>
        <p:spPr>
          <a:xfrm>
            <a:off x="291317" y="2831663"/>
            <a:ext cx="2794783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Basic Design phase</a:t>
            </a:r>
          </a:p>
        </p:txBody>
      </p:sp>
      <p:cxnSp>
        <p:nvCxnSpPr>
          <p:cNvPr id="43" name="カギ線コネクタ 42"/>
          <p:cNvCxnSpPr>
            <a:endCxn id="48" idx="1"/>
          </p:cNvCxnSpPr>
          <p:nvPr/>
        </p:nvCxnSpPr>
        <p:spPr bwMode="auto">
          <a:xfrm>
            <a:off x="1054101" y="3238501"/>
            <a:ext cx="727648" cy="331982"/>
          </a:xfrm>
          <a:prstGeom prst="bentConnector3">
            <a:avLst>
              <a:gd name="adj1" fmla="val 50000"/>
            </a:avLst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ホームベース 47"/>
          <p:cNvSpPr/>
          <p:nvPr/>
        </p:nvSpPr>
        <p:spPr>
          <a:xfrm>
            <a:off x="1781749" y="3367064"/>
            <a:ext cx="2345752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Development</a:t>
            </a:r>
            <a:endParaRPr kumimoji="0" lang="en-US" altLang="ja-JP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9" name="ホームベース 48"/>
          <p:cNvSpPr/>
          <p:nvPr/>
        </p:nvSpPr>
        <p:spPr>
          <a:xfrm>
            <a:off x="4245549" y="3367064"/>
            <a:ext cx="1748851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Test</a:t>
            </a:r>
            <a:r>
              <a:rPr kumimoji="0" lang="ja-JP" altLang="en-US" sz="1800" kern="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14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(project internal)</a:t>
            </a:r>
            <a:endParaRPr kumimoji="0" lang="en-US" altLang="ja-JP" sz="1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0" name="ホームベース 49"/>
          <p:cNvSpPr/>
          <p:nvPr/>
        </p:nvSpPr>
        <p:spPr>
          <a:xfrm>
            <a:off x="6154170" y="3367064"/>
            <a:ext cx="1748851" cy="406837"/>
          </a:xfrm>
          <a:prstGeom prst="homePlate">
            <a:avLst>
              <a:gd name="adj" fmla="val 0"/>
            </a:avLst>
          </a:prstGeom>
          <a:solidFill>
            <a:srgbClr val="FFCCFF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User Test</a:t>
            </a:r>
            <a:endParaRPr kumimoji="0" lang="en-US" altLang="ja-JP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8062791" y="3367064"/>
            <a:ext cx="763709" cy="406837"/>
          </a:xfrm>
          <a:prstGeom prst="homePlate">
            <a:avLst>
              <a:gd name="adj" fmla="val 0"/>
            </a:avLst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Prep</a:t>
            </a:r>
            <a:endParaRPr kumimoji="0" lang="en-US" altLang="ja-JP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2" name="星 5 51"/>
          <p:cNvSpPr/>
          <p:nvPr/>
        </p:nvSpPr>
        <p:spPr>
          <a:xfrm>
            <a:off x="8888964" y="3965303"/>
            <a:ext cx="126217" cy="110263"/>
          </a:xfrm>
          <a:prstGeom prst="star5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153150" y="4044477"/>
            <a:ext cx="2990850" cy="5338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Cut over!</a:t>
            </a:r>
            <a:endParaRPr kumimoji="0" lang="ja-JP" altLang="en-US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/>
          <p:cNvCxnSpPr>
            <a:endCxn id="49" idx="1"/>
          </p:cNvCxnSpPr>
          <p:nvPr/>
        </p:nvCxnSpPr>
        <p:spPr bwMode="auto">
          <a:xfrm>
            <a:off x="4127501" y="3570482"/>
            <a:ext cx="118048" cy="1"/>
          </a:xfrm>
          <a:prstGeom prst="straightConnector1">
            <a:avLst/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直線矢印コネクタ 56"/>
          <p:cNvCxnSpPr>
            <a:stCxn id="49" idx="3"/>
            <a:endCxn id="50" idx="1"/>
          </p:cNvCxnSpPr>
          <p:nvPr/>
        </p:nvCxnSpPr>
        <p:spPr bwMode="auto">
          <a:xfrm>
            <a:off x="5994400" y="3570483"/>
            <a:ext cx="159770" cy="0"/>
          </a:xfrm>
          <a:prstGeom prst="straightConnector1">
            <a:avLst/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直線矢印コネクタ 59"/>
          <p:cNvCxnSpPr>
            <a:endCxn id="51" idx="1"/>
          </p:cNvCxnSpPr>
          <p:nvPr/>
        </p:nvCxnSpPr>
        <p:spPr bwMode="auto">
          <a:xfrm>
            <a:off x="7915721" y="3570482"/>
            <a:ext cx="147070" cy="1"/>
          </a:xfrm>
          <a:prstGeom prst="straightConnector1">
            <a:avLst/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カギ線コネクタ 64"/>
          <p:cNvCxnSpPr>
            <a:stCxn id="51" idx="3"/>
          </p:cNvCxnSpPr>
          <p:nvPr/>
        </p:nvCxnSpPr>
        <p:spPr bwMode="auto">
          <a:xfrm>
            <a:off x="8826500" y="3570483"/>
            <a:ext cx="136062" cy="331981"/>
          </a:xfrm>
          <a:prstGeom prst="bentConnector2">
            <a:avLst/>
          </a:prstGeom>
          <a:solidFill>
            <a:srgbClr val="FFCCFF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正方形/長方形 67"/>
          <p:cNvSpPr/>
          <p:nvPr/>
        </p:nvSpPr>
        <p:spPr>
          <a:xfrm>
            <a:off x="1701408" y="3746949"/>
            <a:ext cx="2426093" cy="7174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Develop OIST’s screen</a:t>
            </a:r>
            <a:b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and function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4245549" y="3746949"/>
            <a:ext cx="1908621" cy="7174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PJ member will check </a:t>
            </a:r>
            <a:b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 system function will realize the </a:t>
            </a:r>
            <a:r>
              <a:rPr kumimoji="0" lang="en-US" altLang="ja-JP" sz="14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OIST’s  requirements</a:t>
            </a:r>
            <a:endParaRPr kumimoji="0" lang="en-US" altLang="ja-JP" sz="14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179006" y="3746949"/>
            <a:ext cx="1908621" cy="7174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14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OIST users will </a:t>
            </a: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check the SAP’s usability</a:t>
            </a:r>
            <a:b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US" altLang="ja-JP" sz="14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according to the test scenario </a:t>
            </a:r>
          </a:p>
        </p:txBody>
      </p:sp>
      <p:sp>
        <p:nvSpPr>
          <p:cNvPr id="71" name="ホームベース 70"/>
          <p:cNvSpPr/>
          <p:nvPr/>
        </p:nvSpPr>
        <p:spPr>
          <a:xfrm>
            <a:off x="2678707" y="5127532"/>
            <a:ext cx="885251" cy="601021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Demo session</a:t>
            </a:r>
            <a:endParaRPr kumimoji="0" lang="en-US" altLang="ja-JP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2" name="ホームベース 71"/>
          <p:cNvSpPr/>
          <p:nvPr/>
        </p:nvSpPr>
        <p:spPr>
          <a:xfrm>
            <a:off x="4888591" y="5127532"/>
            <a:ext cx="3014430" cy="601021"/>
          </a:xfrm>
          <a:prstGeom prst="homePlate">
            <a:avLst>
              <a:gd name="adj" fmla="val 0"/>
            </a:avLst>
          </a:prstGeom>
          <a:solidFill>
            <a:schemeClr val="bg2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Training session</a:t>
            </a:r>
            <a:endParaRPr kumimoji="0" lang="en-US" altLang="ja-JP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674441" y="5956300"/>
            <a:ext cx="2990850" cy="5338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Share screen and function for OIST and explain new operational flow in details.</a:t>
            </a:r>
            <a:endParaRPr kumimoji="0" lang="ja-JP" altLang="en-US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850491" y="5956300"/>
            <a:ext cx="4164690" cy="5338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 will prepare some training courses (each process and functions) and training materials &amp; operational manuals.</a:t>
            </a:r>
            <a:endParaRPr kumimoji="0" lang="ja-JP" altLang="en-US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7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68" grpId="0"/>
      <p:bldP spid="69" grpId="0"/>
      <p:bldP spid="70" grpId="0"/>
      <p:bldP spid="71" grpId="0" animBg="1"/>
      <p:bldP spid="72" grpId="0" animBg="1"/>
      <p:bldP spid="73" grpId="0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Followings are current operation image. There are a lot of interacting connection on your daily operation.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New operation with SAP – what are points of change?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8464" y="282562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Faculty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71409" y="175870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Executives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09909" y="2450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Budgeting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8867" y="4390623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administrators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63272" y="6078136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Admin/RSD staffs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82663" y="577824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Procurement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37" y="2499752"/>
            <a:ext cx="815527" cy="71823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37" y="5864485"/>
            <a:ext cx="878937" cy="81218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04" y="5813685"/>
            <a:ext cx="657102" cy="691359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546773" y="1526067"/>
            <a:ext cx="565479" cy="978237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7545989" y="3117020"/>
            <a:ext cx="192442" cy="991300"/>
            <a:chOff x="1260203" y="3069123"/>
            <a:chExt cx="192442" cy="991300"/>
          </a:xfrm>
        </p:grpSpPr>
        <p:cxnSp>
          <p:nvCxnSpPr>
            <p:cNvPr id="45" name="直線矢印コネクタ 44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4" name="直線矢印コネクタ 53"/>
          <p:cNvCxnSpPr/>
          <p:nvPr/>
        </p:nvCxnSpPr>
        <p:spPr bwMode="auto">
          <a:xfrm flipV="1">
            <a:off x="5596990" y="289656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 flipH="1">
            <a:off x="5476391" y="271850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2576547" y="43373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線矢印コネクタ 62"/>
          <p:cNvCxnSpPr/>
          <p:nvPr/>
        </p:nvCxnSpPr>
        <p:spPr bwMode="auto">
          <a:xfrm flipH="1">
            <a:off x="2455948" y="41592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2706912" y="3006313"/>
            <a:ext cx="988533" cy="452679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矢印コネクタ 64"/>
          <p:cNvCxnSpPr/>
          <p:nvPr/>
        </p:nvCxnSpPr>
        <p:spPr bwMode="auto">
          <a:xfrm flipH="1" flipV="1">
            <a:off x="2587218" y="3129191"/>
            <a:ext cx="1006123" cy="462420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グループ化 71"/>
          <p:cNvGrpSpPr/>
          <p:nvPr/>
        </p:nvGrpSpPr>
        <p:grpSpPr>
          <a:xfrm rot="799567">
            <a:off x="5481184" y="4966130"/>
            <a:ext cx="1108227" cy="585298"/>
            <a:chOff x="5658984" y="4712130"/>
            <a:chExt cx="1108227" cy="585298"/>
          </a:xfrm>
        </p:grpSpPr>
        <p:cxnSp>
          <p:nvCxnSpPr>
            <p:cNvPr id="70" name="直線矢印コネクタ 6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矢印コネクタ 7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3" name="グループ化 72"/>
          <p:cNvGrpSpPr/>
          <p:nvPr/>
        </p:nvGrpSpPr>
        <p:grpSpPr>
          <a:xfrm rot="21102010">
            <a:off x="5643048" y="4076440"/>
            <a:ext cx="1108227" cy="585298"/>
            <a:chOff x="5658984" y="4712130"/>
            <a:chExt cx="1108227" cy="585298"/>
          </a:xfrm>
        </p:grpSpPr>
        <p:cxnSp>
          <p:nvCxnSpPr>
            <p:cNvPr id="74" name="直線矢印コネクタ 7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グループ化 75"/>
          <p:cNvGrpSpPr/>
          <p:nvPr/>
        </p:nvGrpSpPr>
        <p:grpSpPr>
          <a:xfrm rot="17038365">
            <a:off x="3092089" y="5089164"/>
            <a:ext cx="1108227" cy="585298"/>
            <a:chOff x="5658984" y="4712130"/>
            <a:chExt cx="1108227" cy="585298"/>
          </a:xfrm>
        </p:grpSpPr>
        <p:cxnSp>
          <p:nvCxnSpPr>
            <p:cNvPr id="77" name="直線矢印コネクタ 7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9" name="グループ化 78"/>
          <p:cNvGrpSpPr/>
          <p:nvPr/>
        </p:nvGrpSpPr>
        <p:grpSpPr>
          <a:xfrm rot="13771273">
            <a:off x="3865530" y="2398365"/>
            <a:ext cx="1108227" cy="585298"/>
            <a:chOff x="5658984" y="4712130"/>
            <a:chExt cx="1108227" cy="585298"/>
          </a:xfrm>
        </p:grpSpPr>
        <p:cxnSp>
          <p:nvCxnSpPr>
            <p:cNvPr id="80" name="直線矢印コネクタ 7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直線矢印コネクタ 8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グループ化 82"/>
          <p:cNvGrpSpPr/>
          <p:nvPr/>
        </p:nvGrpSpPr>
        <p:grpSpPr>
          <a:xfrm rot="6667376">
            <a:off x="6621176" y="4965658"/>
            <a:ext cx="1108227" cy="585298"/>
            <a:chOff x="5658984" y="4712130"/>
            <a:chExt cx="1108227" cy="585298"/>
          </a:xfrm>
        </p:grpSpPr>
        <p:cxnSp>
          <p:nvCxnSpPr>
            <p:cNvPr id="84" name="直線矢印コネクタ 8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直線矢印コネクタ 8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グループ化 88"/>
          <p:cNvGrpSpPr/>
          <p:nvPr/>
        </p:nvGrpSpPr>
        <p:grpSpPr>
          <a:xfrm rot="5647573">
            <a:off x="5548691" y="4233700"/>
            <a:ext cx="2747584" cy="585298"/>
            <a:chOff x="5658984" y="4712130"/>
            <a:chExt cx="1108227" cy="585298"/>
          </a:xfrm>
        </p:grpSpPr>
        <p:cxnSp>
          <p:nvCxnSpPr>
            <p:cNvPr id="90" name="直線矢印コネクタ 8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直線矢印コネクタ 9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グループ化 91"/>
          <p:cNvGrpSpPr/>
          <p:nvPr/>
        </p:nvGrpSpPr>
        <p:grpSpPr>
          <a:xfrm rot="19817942">
            <a:off x="3972985" y="5022317"/>
            <a:ext cx="3343233" cy="585298"/>
            <a:chOff x="5658984" y="4712130"/>
            <a:chExt cx="1108227" cy="585298"/>
          </a:xfrm>
        </p:grpSpPr>
        <p:cxnSp>
          <p:nvCxnSpPr>
            <p:cNvPr id="93" name="直線矢印コネクタ 9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矢印コネクタ 9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グループ化 94"/>
          <p:cNvGrpSpPr/>
          <p:nvPr/>
        </p:nvGrpSpPr>
        <p:grpSpPr>
          <a:xfrm rot="20096465">
            <a:off x="4573307" y="6018743"/>
            <a:ext cx="1108227" cy="585298"/>
            <a:chOff x="5658984" y="4712130"/>
            <a:chExt cx="1108227" cy="585298"/>
          </a:xfrm>
        </p:grpSpPr>
        <p:cxnSp>
          <p:nvCxnSpPr>
            <p:cNvPr id="96" name="直線矢印コネクタ 9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矢印コネクタ 9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" name="グループ化 97"/>
          <p:cNvGrpSpPr/>
          <p:nvPr/>
        </p:nvGrpSpPr>
        <p:grpSpPr>
          <a:xfrm rot="18699347">
            <a:off x="3429800" y="4337003"/>
            <a:ext cx="3891518" cy="585298"/>
            <a:chOff x="5658984" y="4712130"/>
            <a:chExt cx="1108227" cy="585298"/>
          </a:xfrm>
        </p:grpSpPr>
        <p:cxnSp>
          <p:nvCxnSpPr>
            <p:cNvPr id="99" name="直線矢印コネクタ 98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グループ化 100"/>
          <p:cNvGrpSpPr/>
          <p:nvPr/>
        </p:nvGrpSpPr>
        <p:grpSpPr>
          <a:xfrm rot="873855">
            <a:off x="2321791" y="5137192"/>
            <a:ext cx="3662339" cy="585298"/>
            <a:chOff x="5658984" y="4712130"/>
            <a:chExt cx="1108227" cy="585298"/>
          </a:xfrm>
        </p:grpSpPr>
        <p:cxnSp>
          <p:nvCxnSpPr>
            <p:cNvPr id="102" name="直線矢印コネクタ 101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直線矢印コネクタ 102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グループ化 103"/>
          <p:cNvGrpSpPr/>
          <p:nvPr/>
        </p:nvGrpSpPr>
        <p:grpSpPr>
          <a:xfrm rot="21151525">
            <a:off x="2371298" y="4538409"/>
            <a:ext cx="4801548" cy="585298"/>
            <a:chOff x="5658984" y="4712130"/>
            <a:chExt cx="1108227" cy="585298"/>
          </a:xfrm>
        </p:grpSpPr>
        <p:cxnSp>
          <p:nvCxnSpPr>
            <p:cNvPr id="105" name="直線矢印コネクタ 104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直線矢印コネクタ 105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グループ化 106"/>
          <p:cNvGrpSpPr/>
          <p:nvPr/>
        </p:nvGrpSpPr>
        <p:grpSpPr>
          <a:xfrm>
            <a:off x="1127355" y="3291692"/>
            <a:ext cx="192442" cy="991300"/>
            <a:chOff x="1260203" y="3069123"/>
            <a:chExt cx="192442" cy="991300"/>
          </a:xfrm>
        </p:grpSpPr>
        <p:cxnSp>
          <p:nvCxnSpPr>
            <p:cNvPr id="108" name="直線矢印コネクタ 107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矢印コネクタ 108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グループ化 109"/>
          <p:cNvGrpSpPr/>
          <p:nvPr/>
        </p:nvGrpSpPr>
        <p:grpSpPr>
          <a:xfrm rot="2583989">
            <a:off x="1100279" y="4289383"/>
            <a:ext cx="3131611" cy="585298"/>
            <a:chOff x="5658984" y="4712130"/>
            <a:chExt cx="1108227" cy="585298"/>
          </a:xfrm>
        </p:grpSpPr>
        <p:cxnSp>
          <p:nvCxnSpPr>
            <p:cNvPr id="111" name="直線矢印コネクタ 110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直線矢印コネクタ 111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正方形/長方形 31"/>
          <p:cNvSpPr/>
          <p:nvPr/>
        </p:nvSpPr>
        <p:spPr>
          <a:xfrm>
            <a:off x="3581145" y="454945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b="1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Current</a:t>
            </a:r>
            <a:r>
              <a:rPr kumimoji="0" lang="ja-JP" altLang="en-US" sz="2000" b="1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ERP</a:t>
            </a:r>
          </a:p>
        </p:txBody>
      </p:sp>
      <p:grpSp>
        <p:nvGrpSpPr>
          <p:cNvPr id="116" name="グループ化 115"/>
          <p:cNvGrpSpPr/>
          <p:nvPr/>
        </p:nvGrpSpPr>
        <p:grpSpPr>
          <a:xfrm rot="12497413">
            <a:off x="4228875" y="3099664"/>
            <a:ext cx="3211704" cy="585298"/>
            <a:chOff x="5658984" y="4712130"/>
            <a:chExt cx="1108227" cy="585298"/>
          </a:xfrm>
        </p:grpSpPr>
        <p:cxnSp>
          <p:nvCxnSpPr>
            <p:cNvPr id="117" name="直線矢印コネクタ 11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直線矢印コネクタ 11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正方形/長方形 17"/>
          <p:cNvSpPr/>
          <p:nvPr/>
        </p:nvSpPr>
        <p:spPr>
          <a:xfrm>
            <a:off x="6776327" y="412102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Accounting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69" y="4121020"/>
            <a:ext cx="597368" cy="815430"/>
          </a:xfrm>
          <a:prstGeom prst="rect">
            <a:avLst/>
          </a:prstGeom>
        </p:spPr>
      </p:pic>
      <p:grpSp>
        <p:nvGrpSpPr>
          <p:cNvPr id="119" name="グループ化 118"/>
          <p:cNvGrpSpPr/>
          <p:nvPr/>
        </p:nvGrpSpPr>
        <p:grpSpPr>
          <a:xfrm rot="11005033">
            <a:off x="4945801" y="2422698"/>
            <a:ext cx="1792915" cy="585298"/>
            <a:chOff x="5658984" y="4712130"/>
            <a:chExt cx="1108227" cy="585298"/>
          </a:xfrm>
        </p:grpSpPr>
        <p:cxnSp>
          <p:nvCxnSpPr>
            <p:cNvPr id="120" name="直線矢印コネクタ 11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直線矢印コネクタ 12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" name="グループ化 121"/>
          <p:cNvGrpSpPr/>
          <p:nvPr/>
        </p:nvGrpSpPr>
        <p:grpSpPr>
          <a:xfrm rot="13434299">
            <a:off x="3845211" y="3840466"/>
            <a:ext cx="4134515" cy="585298"/>
            <a:chOff x="5658984" y="4712130"/>
            <a:chExt cx="1108227" cy="585298"/>
          </a:xfrm>
        </p:grpSpPr>
        <p:cxnSp>
          <p:nvCxnSpPr>
            <p:cNvPr id="123" name="直線矢印コネクタ 12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直線矢印コネクタ 12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5" name="グループ化 124"/>
          <p:cNvGrpSpPr/>
          <p:nvPr/>
        </p:nvGrpSpPr>
        <p:grpSpPr>
          <a:xfrm rot="1001766">
            <a:off x="1753969" y="5195880"/>
            <a:ext cx="1371588" cy="585298"/>
            <a:chOff x="5658984" y="4712130"/>
            <a:chExt cx="1108227" cy="585298"/>
          </a:xfrm>
        </p:grpSpPr>
        <p:cxnSp>
          <p:nvCxnSpPr>
            <p:cNvPr id="126" name="直線矢印コネクタ 12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直線矢印コネクタ 12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5535" y="4224778"/>
            <a:ext cx="450385" cy="1228650"/>
          </a:xfrm>
          <a:prstGeom prst="rect">
            <a:avLst/>
          </a:prstGeom>
        </p:spPr>
      </p:pic>
      <p:grpSp>
        <p:nvGrpSpPr>
          <p:cNvPr id="129" name="グループ化 128"/>
          <p:cNvGrpSpPr/>
          <p:nvPr/>
        </p:nvGrpSpPr>
        <p:grpSpPr>
          <a:xfrm rot="19665805">
            <a:off x="2298031" y="3619304"/>
            <a:ext cx="4453753" cy="585298"/>
            <a:chOff x="5658984" y="4712130"/>
            <a:chExt cx="1108227" cy="585298"/>
          </a:xfrm>
        </p:grpSpPr>
        <p:cxnSp>
          <p:nvCxnSpPr>
            <p:cNvPr id="130" name="直線矢印コネクタ 12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直線矢印コネクタ 13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2" y="3202992"/>
            <a:ext cx="1458439" cy="142927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80" y="2604997"/>
            <a:ext cx="539546" cy="828655"/>
          </a:xfrm>
          <a:prstGeom prst="rect">
            <a:avLst/>
          </a:prstGeom>
        </p:spPr>
      </p:pic>
      <p:grpSp>
        <p:nvGrpSpPr>
          <p:cNvPr id="135" name="グループ化 134"/>
          <p:cNvGrpSpPr/>
          <p:nvPr/>
        </p:nvGrpSpPr>
        <p:grpSpPr>
          <a:xfrm rot="8708887">
            <a:off x="1459488" y="2100385"/>
            <a:ext cx="1863074" cy="585298"/>
            <a:chOff x="5658984" y="4712130"/>
            <a:chExt cx="1108227" cy="585298"/>
          </a:xfrm>
        </p:grpSpPr>
        <p:cxnSp>
          <p:nvCxnSpPr>
            <p:cNvPr id="136" name="直線矢印コネクタ 13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直線矢印コネクタ 13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8561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37" y="5864485"/>
            <a:ext cx="878937" cy="812182"/>
          </a:xfrm>
          <a:prstGeom prst="rect">
            <a:avLst/>
          </a:prstGeom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45535" y="4224778"/>
            <a:ext cx="450385" cy="1228650"/>
          </a:xfrm>
          <a:prstGeom prst="rect">
            <a:avLst/>
          </a:prstGeom>
        </p:spPr>
      </p:pic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Example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inefficient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point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current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operational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process. 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8464" y="282562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Faculty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71409" y="175870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Executives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09909" y="2450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Budgeting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8867" y="4390623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administrators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82663" y="577824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Procurement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37" y="2499752"/>
            <a:ext cx="815527" cy="71823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04" y="5813685"/>
            <a:ext cx="657102" cy="691359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4546773" y="1526067"/>
            <a:ext cx="565479" cy="978237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7545989" y="3117020"/>
            <a:ext cx="192442" cy="991300"/>
            <a:chOff x="1260203" y="3069123"/>
            <a:chExt cx="192442" cy="991300"/>
          </a:xfrm>
        </p:grpSpPr>
        <p:cxnSp>
          <p:nvCxnSpPr>
            <p:cNvPr id="45" name="直線矢印コネクタ 44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4" name="直線矢印コネクタ 53"/>
          <p:cNvCxnSpPr/>
          <p:nvPr/>
        </p:nvCxnSpPr>
        <p:spPr bwMode="auto">
          <a:xfrm flipV="1">
            <a:off x="5596990" y="289656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 flipH="1">
            <a:off x="5476391" y="271850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2576547" y="43373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線矢印コネクタ 62"/>
          <p:cNvCxnSpPr/>
          <p:nvPr/>
        </p:nvCxnSpPr>
        <p:spPr bwMode="auto">
          <a:xfrm flipH="1">
            <a:off x="2455948" y="41592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2706912" y="3006313"/>
            <a:ext cx="988533" cy="452679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矢印コネクタ 64"/>
          <p:cNvCxnSpPr/>
          <p:nvPr/>
        </p:nvCxnSpPr>
        <p:spPr bwMode="auto">
          <a:xfrm flipH="1" flipV="1">
            <a:off x="2587218" y="3129191"/>
            <a:ext cx="1006123" cy="462420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グループ化 71"/>
          <p:cNvGrpSpPr/>
          <p:nvPr/>
        </p:nvGrpSpPr>
        <p:grpSpPr>
          <a:xfrm rot="799567">
            <a:off x="5481184" y="4966130"/>
            <a:ext cx="1108227" cy="585298"/>
            <a:chOff x="5658984" y="4712130"/>
            <a:chExt cx="1108227" cy="585298"/>
          </a:xfrm>
        </p:grpSpPr>
        <p:cxnSp>
          <p:nvCxnSpPr>
            <p:cNvPr id="70" name="直線矢印コネクタ 6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矢印コネクタ 7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3" name="グループ化 72"/>
          <p:cNvGrpSpPr/>
          <p:nvPr/>
        </p:nvGrpSpPr>
        <p:grpSpPr>
          <a:xfrm rot="21102010">
            <a:off x="5643048" y="4076440"/>
            <a:ext cx="1108227" cy="585298"/>
            <a:chOff x="5658984" y="4712130"/>
            <a:chExt cx="1108227" cy="585298"/>
          </a:xfrm>
        </p:grpSpPr>
        <p:cxnSp>
          <p:nvCxnSpPr>
            <p:cNvPr id="74" name="直線矢印コネクタ 7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グループ化 75"/>
          <p:cNvGrpSpPr/>
          <p:nvPr/>
        </p:nvGrpSpPr>
        <p:grpSpPr>
          <a:xfrm rot="17038365">
            <a:off x="3092089" y="5089164"/>
            <a:ext cx="1108227" cy="585298"/>
            <a:chOff x="5658984" y="4712130"/>
            <a:chExt cx="1108227" cy="585298"/>
          </a:xfrm>
        </p:grpSpPr>
        <p:cxnSp>
          <p:nvCxnSpPr>
            <p:cNvPr id="77" name="直線矢印コネクタ 7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9" name="グループ化 78"/>
          <p:cNvGrpSpPr/>
          <p:nvPr/>
        </p:nvGrpSpPr>
        <p:grpSpPr>
          <a:xfrm rot="13771273">
            <a:off x="3865530" y="2398365"/>
            <a:ext cx="1108227" cy="585298"/>
            <a:chOff x="5658984" y="4712130"/>
            <a:chExt cx="1108227" cy="585298"/>
          </a:xfrm>
        </p:grpSpPr>
        <p:cxnSp>
          <p:nvCxnSpPr>
            <p:cNvPr id="80" name="直線矢印コネクタ 7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直線矢印コネクタ 8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グループ化 82"/>
          <p:cNvGrpSpPr/>
          <p:nvPr/>
        </p:nvGrpSpPr>
        <p:grpSpPr>
          <a:xfrm rot="6667376">
            <a:off x="6621176" y="4965658"/>
            <a:ext cx="1108227" cy="585298"/>
            <a:chOff x="5658984" y="4712130"/>
            <a:chExt cx="1108227" cy="585298"/>
          </a:xfrm>
        </p:grpSpPr>
        <p:cxnSp>
          <p:nvCxnSpPr>
            <p:cNvPr id="84" name="直線矢印コネクタ 8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直線矢印コネクタ 8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グループ化 88"/>
          <p:cNvGrpSpPr/>
          <p:nvPr/>
        </p:nvGrpSpPr>
        <p:grpSpPr>
          <a:xfrm rot="5647573">
            <a:off x="5548691" y="4233700"/>
            <a:ext cx="2747584" cy="585298"/>
            <a:chOff x="5658984" y="4712130"/>
            <a:chExt cx="1108227" cy="585298"/>
          </a:xfrm>
        </p:grpSpPr>
        <p:cxnSp>
          <p:nvCxnSpPr>
            <p:cNvPr id="90" name="直線矢印コネクタ 8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直線矢印コネクタ 9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グループ化 91"/>
          <p:cNvGrpSpPr/>
          <p:nvPr/>
        </p:nvGrpSpPr>
        <p:grpSpPr>
          <a:xfrm rot="19817942">
            <a:off x="3972985" y="5022317"/>
            <a:ext cx="3343233" cy="585298"/>
            <a:chOff x="5658984" y="4712130"/>
            <a:chExt cx="1108227" cy="585298"/>
          </a:xfrm>
        </p:grpSpPr>
        <p:cxnSp>
          <p:nvCxnSpPr>
            <p:cNvPr id="93" name="直線矢印コネクタ 9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矢印コネクタ 9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グループ化 94"/>
          <p:cNvGrpSpPr/>
          <p:nvPr/>
        </p:nvGrpSpPr>
        <p:grpSpPr>
          <a:xfrm rot="20096465">
            <a:off x="4573307" y="6018743"/>
            <a:ext cx="1108227" cy="585298"/>
            <a:chOff x="5658984" y="4712130"/>
            <a:chExt cx="1108227" cy="585298"/>
          </a:xfrm>
        </p:grpSpPr>
        <p:cxnSp>
          <p:nvCxnSpPr>
            <p:cNvPr id="96" name="直線矢印コネクタ 9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矢印コネクタ 9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" name="グループ化 97"/>
          <p:cNvGrpSpPr/>
          <p:nvPr/>
        </p:nvGrpSpPr>
        <p:grpSpPr>
          <a:xfrm rot="18699347">
            <a:off x="3429800" y="4337003"/>
            <a:ext cx="3891518" cy="585298"/>
            <a:chOff x="5658984" y="4712130"/>
            <a:chExt cx="1108227" cy="585298"/>
          </a:xfrm>
        </p:grpSpPr>
        <p:cxnSp>
          <p:nvCxnSpPr>
            <p:cNvPr id="99" name="直線矢印コネクタ 98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グループ化 100"/>
          <p:cNvGrpSpPr/>
          <p:nvPr/>
        </p:nvGrpSpPr>
        <p:grpSpPr>
          <a:xfrm rot="873855">
            <a:off x="2321791" y="5137192"/>
            <a:ext cx="3662339" cy="585298"/>
            <a:chOff x="5658984" y="4712130"/>
            <a:chExt cx="1108227" cy="585298"/>
          </a:xfrm>
        </p:grpSpPr>
        <p:cxnSp>
          <p:nvCxnSpPr>
            <p:cNvPr id="102" name="直線矢印コネクタ 101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直線矢印コネクタ 102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グループ化 103"/>
          <p:cNvGrpSpPr/>
          <p:nvPr/>
        </p:nvGrpSpPr>
        <p:grpSpPr>
          <a:xfrm rot="21151525">
            <a:off x="2371298" y="4538409"/>
            <a:ext cx="4801548" cy="585298"/>
            <a:chOff x="5658984" y="4712130"/>
            <a:chExt cx="1108227" cy="585298"/>
          </a:xfrm>
        </p:grpSpPr>
        <p:cxnSp>
          <p:nvCxnSpPr>
            <p:cNvPr id="105" name="直線矢印コネクタ 104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直線矢印コネクタ 105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グループ化 106"/>
          <p:cNvGrpSpPr/>
          <p:nvPr/>
        </p:nvGrpSpPr>
        <p:grpSpPr>
          <a:xfrm>
            <a:off x="1127355" y="3291692"/>
            <a:ext cx="192442" cy="991300"/>
            <a:chOff x="1260203" y="3069123"/>
            <a:chExt cx="192442" cy="991300"/>
          </a:xfrm>
        </p:grpSpPr>
        <p:cxnSp>
          <p:nvCxnSpPr>
            <p:cNvPr id="108" name="直線矢印コネクタ 107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矢印コネクタ 108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グループ化 109"/>
          <p:cNvGrpSpPr/>
          <p:nvPr/>
        </p:nvGrpSpPr>
        <p:grpSpPr>
          <a:xfrm rot="2583989">
            <a:off x="1100279" y="4289383"/>
            <a:ext cx="3131611" cy="585298"/>
            <a:chOff x="5658984" y="4712130"/>
            <a:chExt cx="1108227" cy="585298"/>
          </a:xfrm>
        </p:grpSpPr>
        <p:cxnSp>
          <p:nvCxnSpPr>
            <p:cNvPr id="111" name="直線矢印コネクタ 110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直線矢印コネクタ 111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正方形/長方形 31"/>
          <p:cNvSpPr/>
          <p:nvPr/>
        </p:nvSpPr>
        <p:spPr>
          <a:xfrm>
            <a:off x="3581145" y="454945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b="1" kern="0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Current</a:t>
            </a:r>
            <a:r>
              <a:rPr kumimoji="0" lang="ja-JP" altLang="en-US" sz="2000" b="1" kern="0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kern="0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ERP</a:t>
            </a:r>
          </a:p>
        </p:txBody>
      </p:sp>
      <p:grpSp>
        <p:nvGrpSpPr>
          <p:cNvPr id="116" name="グループ化 115"/>
          <p:cNvGrpSpPr/>
          <p:nvPr/>
        </p:nvGrpSpPr>
        <p:grpSpPr>
          <a:xfrm rot="12497413">
            <a:off x="4228875" y="3099664"/>
            <a:ext cx="3211704" cy="585298"/>
            <a:chOff x="5658984" y="4712130"/>
            <a:chExt cx="1108227" cy="585298"/>
          </a:xfrm>
        </p:grpSpPr>
        <p:cxnSp>
          <p:nvCxnSpPr>
            <p:cNvPr id="117" name="直線矢印コネクタ 11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直線矢印コネクタ 11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正方形/長方形 17"/>
          <p:cNvSpPr/>
          <p:nvPr/>
        </p:nvSpPr>
        <p:spPr>
          <a:xfrm>
            <a:off x="6776327" y="412102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Accounting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69" y="4121020"/>
            <a:ext cx="597368" cy="815430"/>
          </a:xfrm>
          <a:prstGeom prst="rect">
            <a:avLst/>
          </a:prstGeom>
        </p:spPr>
      </p:pic>
      <p:grpSp>
        <p:nvGrpSpPr>
          <p:cNvPr id="119" name="グループ化 118"/>
          <p:cNvGrpSpPr/>
          <p:nvPr/>
        </p:nvGrpSpPr>
        <p:grpSpPr>
          <a:xfrm rot="11005033">
            <a:off x="4945801" y="2422698"/>
            <a:ext cx="1792915" cy="585298"/>
            <a:chOff x="5658984" y="4712130"/>
            <a:chExt cx="1108227" cy="585298"/>
          </a:xfrm>
        </p:grpSpPr>
        <p:cxnSp>
          <p:nvCxnSpPr>
            <p:cNvPr id="120" name="直線矢印コネクタ 11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直線矢印コネクタ 12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" name="グループ化 121"/>
          <p:cNvGrpSpPr/>
          <p:nvPr/>
        </p:nvGrpSpPr>
        <p:grpSpPr>
          <a:xfrm rot="13434299">
            <a:off x="3845211" y="3840466"/>
            <a:ext cx="4134515" cy="585298"/>
            <a:chOff x="5658984" y="4712130"/>
            <a:chExt cx="1108227" cy="585298"/>
          </a:xfrm>
        </p:grpSpPr>
        <p:cxnSp>
          <p:nvCxnSpPr>
            <p:cNvPr id="123" name="直線矢印コネクタ 12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直線矢印コネクタ 12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5" name="グループ化 124"/>
          <p:cNvGrpSpPr/>
          <p:nvPr/>
        </p:nvGrpSpPr>
        <p:grpSpPr>
          <a:xfrm rot="1001766">
            <a:off x="1753969" y="5195880"/>
            <a:ext cx="1371588" cy="585298"/>
            <a:chOff x="5658984" y="4712130"/>
            <a:chExt cx="1108227" cy="585298"/>
          </a:xfrm>
        </p:grpSpPr>
        <p:cxnSp>
          <p:nvCxnSpPr>
            <p:cNvPr id="126" name="直線矢印コネクタ 12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直線矢印コネクタ 12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9" name="グループ化 128"/>
          <p:cNvGrpSpPr/>
          <p:nvPr/>
        </p:nvGrpSpPr>
        <p:grpSpPr>
          <a:xfrm rot="19665805">
            <a:off x="2298031" y="3619304"/>
            <a:ext cx="4453753" cy="585298"/>
            <a:chOff x="5658984" y="4712130"/>
            <a:chExt cx="1108227" cy="585298"/>
          </a:xfrm>
        </p:grpSpPr>
        <p:cxnSp>
          <p:nvCxnSpPr>
            <p:cNvPr id="130" name="直線矢印コネクタ 12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直線矢印コネクタ 13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2" y="3202992"/>
            <a:ext cx="1458439" cy="1429270"/>
          </a:xfrm>
          <a:prstGeom prst="rect">
            <a:avLst/>
          </a:prstGeom>
          <a:ln>
            <a:noFill/>
          </a:ln>
        </p:spPr>
      </p:pic>
      <p:grpSp>
        <p:nvGrpSpPr>
          <p:cNvPr id="135" name="グループ化 134"/>
          <p:cNvGrpSpPr/>
          <p:nvPr/>
        </p:nvGrpSpPr>
        <p:grpSpPr>
          <a:xfrm rot="8708887">
            <a:off x="1459488" y="2100385"/>
            <a:ext cx="1863074" cy="585298"/>
            <a:chOff x="5658984" y="4712130"/>
            <a:chExt cx="1108227" cy="585298"/>
          </a:xfrm>
        </p:grpSpPr>
        <p:cxnSp>
          <p:nvCxnSpPr>
            <p:cNvPr id="136" name="直線矢印コネクタ 13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直線矢印コネクタ 13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角丸四角形吹き出し 2"/>
          <p:cNvSpPr/>
          <p:nvPr/>
        </p:nvSpPr>
        <p:spPr bwMode="auto">
          <a:xfrm>
            <a:off x="409072" y="1940101"/>
            <a:ext cx="1829159" cy="644143"/>
          </a:xfrm>
          <a:prstGeom prst="wedgeRoundRectCallout">
            <a:avLst>
              <a:gd name="adj1" fmla="val -1957"/>
              <a:gd name="adj2" fmla="val 96998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What is the status of the purchase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 request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?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88" name="角丸四角形吹き出し 87"/>
          <p:cNvSpPr/>
          <p:nvPr/>
        </p:nvSpPr>
        <p:spPr bwMode="auto">
          <a:xfrm>
            <a:off x="370810" y="5408544"/>
            <a:ext cx="1981642" cy="644143"/>
          </a:xfrm>
          <a:prstGeom prst="wedgeRoundRectCallout">
            <a:avLst>
              <a:gd name="adj1" fmla="val -28341"/>
              <a:gd name="adj2" fmla="val -123823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113" name="角丸四角形吹き出し 112"/>
          <p:cNvSpPr/>
          <p:nvPr/>
        </p:nvSpPr>
        <p:spPr bwMode="auto">
          <a:xfrm>
            <a:off x="370324" y="5408544"/>
            <a:ext cx="1981642" cy="644143"/>
          </a:xfrm>
          <a:prstGeom prst="wedgeRoundRectCallout">
            <a:avLst>
              <a:gd name="adj1" fmla="val 39007"/>
              <a:gd name="adj2" fmla="val 81224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We can not confirm the status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 on ERP… Call or e-mail to PROC section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64" y="5123010"/>
            <a:ext cx="987364" cy="1009236"/>
          </a:xfrm>
          <a:prstGeom prst="rect">
            <a:avLst/>
          </a:prstGeom>
        </p:spPr>
      </p:pic>
      <p:sp>
        <p:nvSpPr>
          <p:cNvPr id="128" name="角丸四角形吹き出し 127"/>
          <p:cNvSpPr/>
          <p:nvPr/>
        </p:nvSpPr>
        <p:spPr bwMode="auto">
          <a:xfrm>
            <a:off x="4887182" y="4988465"/>
            <a:ext cx="1981642" cy="644143"/>
          </a:xfrm>
          <a:prstGeom prst="wedgeRoundRectCallout">
            <a:avLst>
              <a:gd name="adj1" fmla="val 35803"/>
              <a:gd name="adj2" fmla="val 77281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The request had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 been already processed!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132" name="図 1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40" y="4903218"/>
            <a:ext cx="889423" cy="889423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5386044" y="4265329"/>
            <a:ext cx="2019692" cy="655955"/>
            <a:chOff x="6310309" y="1271939"/>
            <a:chExt cx="2019692" cy="655955"/>
          </a:xfrm>
        </p:grpSpPr>
        <p:sp>
          <p:nvSpPr>
            <p:cNvPr id="4" name="爆発 1 3"/>
            <p:cNvSpPr/>
            <p:nvPr/>
          </p:nvSpPr>
          <p:spPr bwMode="auto">
            <a:xfrm>
              <a:off x="6664018" y="1271939"/>
              <a:ext cx="1366888" cy="655955"/>
            </a:xfrm>
            <a:prstGeom prst="irregularSeal1">
              <a:avLst/>
            </a:prstGeom>
            <a:solidFill>
              <a:srgbClr val="FFFF99">
                <a:alpha val="57000"/>
              </a:srgbClr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6310309" y="1316031"/>
              <a:ext cx="2019692" cy="43827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t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Interrupt </a:t>
              </a:r>
              <a:b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your daily business!</a:t>
              </a:r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1597183" y="4635004"/>
            <a:ext cx="2019692" cy="655955"/>
            <a:chOff x="6310309" y="1271939"/>
            <a:chExt cx="2019692" cy="655955"/>
          </a:xfrm>
        </p:grpSpPr>
        <p:sp>
          <p:nvSpPr>
            <p:cNvPr id="141" name="爆発 1 140"/>
            <p:cNvSpPr/>
            <p:nvPr/>
          </p:nvSpPr>
          <p:spPr bwMode="auto">
            <a:xfrm>
              <a:off x="6664018" y="1271939"/>
              <a:ext cx="1366888" cy="655955"/>
            </a:xfrm>
            <a:prstGeom prst="irregularSeal1">
              <a:avLst/>
            </a:prstGeom>
            <a:solidFill>
              <a:srgbClr val="FFFF99">
                <a:alpha val="57000"/>
              </a:srgbClr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6310309" y="1316031"/>
              <a:ext cx="2019692" cy="43827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t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Interrupt </a:t>
              </a:r>
              <a:b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your daily business!</a:t>
              </a:r>
            </a:p>
          </p:txBody>
        </p:sp>
      </p:grpSp>
      <p:pic>
        <p:nvPicPr>
          <p:cNvPr id="139" name="図 138"/>
          <p:cNvPicPr>
            <a:picLocks noChangeAspect="1"/>
          </p:cNvPicPr>
          <p:nvPr/>
        </p:nvPicPr>
        <p:blipFill>
          <a:blip r:embed="rId11" cstate="print">
            <a:lum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80" y="2604997"/>
            <a:ext cx="539546" cy="828655"/>
          </a:xfrm>
          <a:prstGeom prst="rect">
            <a:avLst/>
          </a:prstGeom>
        </p:spPr>
      </p:pic>
      <p:sp>
        <p:nvSpPr>
          <p:cNvPr id="143" name="正方形/長方形 142"/>
          <p:cNvSpPr/>
          <p:nvPr/>
        </p:nvSpPr>
        <p:spPr>
          <a:xfrm>
            <a:off x="1463272" y="6202829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Admin/RSD staffs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New operation with SAP – what are points of change?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8" grpId="0" animBg="1"/>
      <p:bldP spid="113" grpId="0" animBg="1"/>
      <p:bldP spid="1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図 127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80" y="2604997"/>
            <a:ext cx="539546" cy="82865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37" y="5864485"/>
            <a:ext cx="878937" cy="812182"/>
          </a:xfrm>
          <a:prstGeom prst="rect">
            <a:avLst/>
          </a:prstGeom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5535" y="4224778"/>
            <a:ext cx="450385" cy="1228650"/>
          </a:xfrm>
          <a:prstGeom prst="rect">
            <a:avLst/>
          </a:prstGeom>
        </p:spPr>
      </p:pic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Example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inefficient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point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current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operational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process. 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8464" y="282562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Faculty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71409" y="175870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Executives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09909" y="2450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Budgeting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8867" y="4390623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administrators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82663" y="577824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Procurement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37" y="2499752"/>
            <a:ext cx="815527" cy="71823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04" y="5813685"/>
            <a:ext cx="657102" cy="691359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4546773" y="1526067"/>
            <a:ext cx="565479" cy="978237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7545989" y="3117020"/>
            <a:ext cx="192442" cy="991300"/>
            <a:chOff x="1260203" y="3069123"/>
            <a:chExt cx="192442" cy="991300"/>
          </a:xfrm>
        </p:grpSpPr>
        <p:cxnSp>
          <p:nvCxnSpPr>
            <p:cNvPr id="45" name="直線矢印コネクタ 44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4" name="直線矢印コネクタ 53"/>
          <p:cNvCxnSpPr/>
          <p:nvPr/>
        </p:nvCxnSpPr>
        <p:spPr bwMode="auto">
          <a:xfrm flipV="1">
            <a:off x="5596990" y="289656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 flipH="1">
            <a:off x="5476391" y="271850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2576547" y="43373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線矢印コネクタ 62"/>
          <p:cNvCxnSpPr/>
          <p:nvPr/>
        </p:nvCxnSpPr>
        <p:spPr bwMode="auto">
          <a:xfrm flipH="1">
            <a:off x="2455948" y="41592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2706912" y="3006313"/>
            <a:ext cx="988533" cy="452679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矢印コネクタ 64"/>
          <p:cNvCxnSpPr/>
          <p:nvPr/>
        </p:nvCxnSpPr>
        <p:spPr bwMode="auto">
          <a:xfrm flipH="1" flipV="1">
            <a:off x="2587218" y="3129191"/>
            <a:ext cx="1006123" cy="462420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グループ化 71"/>
          <p:cNvGrpSpPr/>
          <p:nvPr/>
        </p:nvGrpSpPr>
        <p:grpSpPr>
          <a:xfrm rot="799567">
            <a:off x="5481184" y="4966130"/>
            <a:ext cx="1108227" cy="585298"/>
            <a:chOff x="5658984" y="4712130"/>
            <a:chExt cx="1108227" cy="585298"/>
          </a:xfrm>
        </p:grpSpPr>
        <p:cxnSp>
          <p:nvCxnSpPr>
            <p:cNvPr id="70" name="直線矢印コネクタ 6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矢印コネクタ 7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3" name="グループ化 72"/>
          <p:cNvGrpSpPr/>
          <p:nvPr/>
        </p:nvGrpSpPr>
        <p:grpSpPr>
          <a:xfrm rot="21102010">
            <a:off x="5643048" y="4076440"/>
            <a:ext cx="1108227" cy="585298"/>
            <a:chOff x="5658984" y="4712130"/>
            <a:chExt cx="1108227" cy="585298"/>
          </a:xfrm>
        </p:grpSpPr>
        <p:cxnSp>
          <p:nvCxnSpPr>
            <p:cNvPr id="74" name="直線矢印コネクタ 7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グループ化 75"/>
          <p:cNvGrpSpPr/>
          <p:nvPr/>
        </p:nvGrpSpPr>
        <p:grpSpPr>
          <a:xfrm rot="17038365">
            <a:off x="3092089" y="5089164"/>
            <a:ext cx="1108227" cy="585298"/>
            <a:chOff x="5658984" y="4712130"/>
            <a:chExt cx="1108227" cy="585298"/>
          </a:xfrm>
        </p:grpSpPr>
        <p:cxnSp>
          <p:nvCxnSpPr>
            <p:cNvPr id="77" name="直線矢印コネクタ 7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9" name="グループ化 78"/>
          <p:cNvGrpSpPr/>
          <p:nvPr/>
        </p:nvGrpSpPr>
        <p:grpSpPr>
          <a:xfrm rot="13771273">
            <a:off x="3865530" y="2398365"/>
            <a:ext cx="1108227" cy="585298"/>
            <a:chOff x="5658984" y="4712130"/>
            <a:chExt cx="1108227" cy="585298"/>
          </a:xfrm>
        </p:grpSpPr>
        <p:cxnSp>
          <p:nvCxnSpPr>
            <p:cNvPr id="80" name="直線矢印コネクタ 7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直線矢印コネクタ 8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グループ化 82"/>
          <p:cNvGrpSpPr/>
          <p:nvPr/>
        </p:nvGrpSpPr>
        <p:grpSpPr>
          <a:xfrm rot="6667376">
            <a:off x="6621176" y="4965658"/>
            <a:ext cx="1108227" cy="585298"/>
            <a:chOff x="5658984" y="4712130"/>
            <a:chExt cx="1108227" cy="585298"/>
          </a:xfrm>
        </p:grpSpPr>
        <p:cxnSp>
          <p:nvCxnSpPr>
            <p:cNvPr id="84" name="直線矢印コネクタ 8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直線矢印コネクタ 8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グループ化 88"/>
          <p:cNvGrpSpPr/>
          <p:nvPr/>
        </p:nvGrpSpPr>
        <p:grpSpPr>
          <a:xfrm rot="5647573">
            <a:off x="5548691" y="4233700"/>
            <a:ext cx="2747584" cy="585298"/>
            <a:chOff x="5658984" y="4712130"/>
            <a:chExt cx="1108227" cy="585298"/>
          </a:xfrm>
        </p:grpSpPr>
        <p:cxnSp>
          <p:nvCxnSpPr>
            <p:cNvPr id="90" name="直線矢印コネクタ 8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直線矢印コネクタ 9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グループ化 91"/>
          <p:cNvGrpSpPr/>
          <p:nvPr/>
        </p:nvGrpSpPr>
        <p:grpSpPr>
          <a:xfrm rot="19817942">
            <a:off x="3972985" y="5022317"/>
            <a:ext cx="3343233" cy="585298"/>
            <a:chOff x="5658984" y="4712130"/>
            <a:chExt cx="1108227" cy="585298"/>
          </a:xfrm>
        </p:grpSpPr>
        <p:cxnSp>
          <p:nvCxnSpPr>
            <p:cNvPr id="93" name="直線矢印コネクタ 9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矢印コネクタ 9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グループ化 94"/>
          <p:cNvGrpSpPr/>
          <p:nvPr/>
        </p:nvGrpSpPr>
        <p:grpSpPr>
          <a:xfrm rot="20096465">
            <a:off x="4573307" y="6018743"/>
            <a:ext cx="1108227" cy="585298"/>
            <a:chOff x="5658984" y="4712130"/>
            <a:chExt cx="1108227" cy="585298"/>
          </a:xfrm>
        </p:grpSpPr>
        <p:cxnSp>
          <p:nvCxnSpPr>
            <p:cNvPr id="96" name="直線矢印コネクタ 9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矢印コネクタ 9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" name="グループ化 97"/>
          <p:cNvGrpSpPr/>
          <p:nvPr/>
        </p:nvGrpSpPr>
        <p:grpSpPr>
          <a:xfrm rot="18699347">
            <a:off x="3429800" y="4337003"/>
            <a:ext cx="3891518" cy="585298"/>
            <a:chOff x="5658984" y="4712130"/>
            <a:chExt cx="1108227" cy="585298"/>
          </a:xfrm>
        </p:grpSpPr>
        <p:cxnSp>
          <p:nvCxnSpPr>
            <p:cNvPr id="99" name="直線矢印コネクタ 98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グループ化 100"/>
          <p:cNvGrpSpPr/>
          <p:nvPr/>
        </p:nvGrpSpPr>
        <p:grpSpPr>
          <a:xfrm rot="873855">
            <a:off x="2321791" y="5137192"/>
            <a:ext cx="3662339" cy="585298"/>
            <a:chOff x="5658984" y="4712130"/>
            <a:chExt cx="1108227" cy="585298"/>
          </a:xfrm>
        </p:grpSpPr>
        <p:cxnSp>
          <p:nvCxnSpPr>
            <p:cNvPr id="102" name="直線矢印コネクタ 101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直線矢印コネクタ 102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グループ化 103"/>
          <p:cNvGrpSpPr/>
          <p:nvPr/>
        </p:nvGrpSpPr>
        <p:grpSpPr>
          <a:xfrm rot="21151525">
            <a:off x="2371298" y="4538409"/>
            <a:ext cx="4801548" cy="585298"/>
            <a:chOff x="5658984" y="4712130"/>
            <a:chExt cx="1108227" cy="585298"/>
          </a:xfrm>
        </p:grpSpPr>
        <p:cxnSp>
          <p:nvCxnSpPr>
            <p:cNvPr id="105" name="直線矢印コネクタ 104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直線矢印コネクタ 105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グループ化 106"/>
          <p:cNvGrpSpPr/>
          <p:nvPr/>
        </p:nvGrpSpPr>
        <p:grpSpPr>
          <a:xfrm>
            <a:off x="1127355" y="3291692"/>
            <a:ext cx="192442" cy="991300"/>
            <a:chOff x="1260203" y="3069123"/>
            <a:chExt cx="192442" cy="991300"/>
          </a:xfrm>
        </p:grpSpPr>
        <p:cxnSp>
          <p:nvCxnSpPr>
            <p:cNvPr id="108" name="直線矢印コネクタ 107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矢印コネクタ 108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グループ化 109"/>
          <p:cNvGrpSpPr/>
          <p:nvPr/>
        </p:nvGrpSpPr>
        <p:grpSpPr>
          <a:xfrm rot="2583989">
            <a:off x="1100279" y="4289383"/>
            <a:ext cx="3131611" cy="585298"/>
            <a:chOff x="5658984" y="4712130"/>
            <a:chExt cx="1108227" cy="585298"/>
          </a:xfrm>
        </p:grpSpPr>
        <p:cxnSp>
          <p:nvCxnSpPr>
            <p:cNvPr id="111" name="直線矢印コネクタ 110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直線矢印コネクタ 111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正方形/長方形 31"/>
          <p:cNvSpPr/>
          <p:nvPr/>
        </p:nvSpPr>
        <p:spPr>
          <a:xfrm>
            <a:off x="3581145" y="454945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b="1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Current</a:t>
            </a:r>
            <a:r>
              <a:rPr kumimoji="0" lang="ja-JP" altLang="en-US" sz="2000" b="1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ERP</a:t>
            </a:r>
          </a:p>
        </p:txBody>
      </p:sp>
      <p:grpSp>
        <p:nvGrpSpPr>
          <p:cNvPr id="116" name="グループ化 115"/>
          <p:cNvGrpSpPr/>
          <p:nvPr/>
        </p:nvGrpSpPr>
        <p:grpSpPr>
          <a:xfrm rot="12497413">
            <a:off x="4228875" y="3099664"/>
            <a:ext cx="3211704" cy="585298"/>
            <a:chOff x="5658984" y="4712130"/>
            <a:chExt cx="1108227" cy="585298"/>
          </a:xfrm>
        </p:grpSpPr>
        <p:cxnSp>
          <p:nvCxnSpPr>
            <p:cNvPr id="117" name="直線矢印コネクタ 11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直線矢印コネクタ 11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正方形/長方形 17"/>
          <p:cNvSpPr/>
          <p:nvPr/>
        </p:nvSpPr>
        <p:spPr>
          <a:xfrm>
            <a:off x="6776327" y="412102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Accounting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69" y="4121020"/>
            <a:ext cx="597368" cy="815430"/>
          </a:xfrm>
          <a:prstGeom prst="rect">
            <a:avLst/>
          </a:prstGeom>
        </p:spPr>
      </p:pic>
      <p:grpSp>
        <p:nvGrpSpPr>
          <p:cNvPr id="119" name="グループ化 118"/>
          <p:cNvGrpSpPr/>
          <p:nvPr/>
        </p:nvGrpSpPr>
        <p:grpSpPr>
          <a:xfrm rot="11005033">
            <a:off x="4945801" y="2422698"/>
            <a:ext cx="1792915" cy="585298"/>
            <a:chOff x="5658984" y="4712130"/>
            <a:chExt cx="1108227" cy="585298"/>
          </a:xfrm>
        </p:grpSpPr>
        <p:cxnSp>
          <p:nvCxnSpPr>
            <p:cNvPr id="120" name="直線矢印コネクタ 11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直線矢印コネクタ 12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" name="グループ化 121"/>
          <p:cNvGrpSpPr/>
          <p:nvPr/>
        </p:nvGrpSpPr>
        <p:grpSpPr>
          <a:xfrm rot="13434299">
            <a:off x="3845211" y="3840466"/>
            <a:ext cx="4134515" cy="585298"/>
            <a:chOff x="5658984" y="4712130"/>
            <a:chExt cx="1108227" cy="585298"/>
          </a:xfrm>
        </p:grpSpPr>
        <p:cxnSp>
          <p:nvCxnSpPr>
            <p:cNvPr id="123" name="直線矢印コネクタ 12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直線矢印コネクタ 12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5" name="グループ化 124"/>
          <p:cNvGrpSpPr/>
          <p:nvPr/>
        </p:nvGrpSpPr>
        <p:grpSpPr>
          <a:xfrm rot="1001766">
            <a:off x="1753969" y="5195880"/>
            <a:ext cx="1371588" cy="585298"/>
            <a:chOff x="5658984" y="4712130"/>
            <a:chExt cx="1108227" cy="585298"/>
          </a:xfrm>
        </p:grpSpPr>
        <p:cxnSp>
          <p:nvCxnSpPr>
            <p:cNvPr id="126" name="直線矢印コネクタ 12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直線矢印コネクタ 12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9" name="グループ化 128"/>
          <p:cNvGrpSpPr/>
          <p:nvPr/>
        </p:nvGrpSpPr>
        <p:grpSpPr>
          <a:xfrm rot="19665805">
            <a:off x="2286846" y="3618537"/>
            <a:ext cx="4453753" cy="585298"/>
            <a:chOff x="5658984" y="4712130"/>
            <a:chExt cx="1108227" cy="585298"/>
          </a:xfrm>
        </p:grpSpPr>
        <p:cxnSp>
          <p:nvCxnSpPr>
            <p:cNvPr id="130" name="直線矢印コネクタ 12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直線矢印コネクタ 13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2" y="3202992"/>
            <a:ext cx="1458439" cy="1429270"/>
          </a:xfrm>
          <a:prstGeom prst="rect">
            <a:avLst/>
          </a:prstGeom>
          <a:ln>
            <a:noFill/>
          </a:ln>
        </p:spPr>
      </p:pic>
      <p:grpSp>
        <p:nvGrpSpPr>
          <p:cNvPr id="135" name="グループ化 134"/>
          <p:cNvGrpSpPr/>
          <p:nvPr/>
        </p:nvGrpSpPr>
        <p:grpSpPr>
          <a:xfrm rot="8708887">
            <a:off x="1459488" y="2100385"/>
            <a:ext cx="1863074" cy="585298"/>
            <a:chOff x="5658984" y="4712130"/>
            <a:chExt cx="1108227" cy="585298"/>
          </a:xfrm>
        </p:grpSpPr>
        <p:cxnSp>
          <p:nvCxnSpPr>
            <p:cNvPr id="136" name="直線矢印コネクタ 13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直線矢印コネクタ 13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3" name="角丸四角形吹き出し 112"/>
          <p:cNvSpPr/>
          <p:nvPr/>
        </p:nvSpPr>
        <p:spPr bwMode="auto">
          <a:xfrm>
            <a:off x="952828" y="5360179"/>
            <a:ext cx="1981642" cy="644143"/>
          </a:xfrm>
          <a:prstGeom prst="wedgeRoundRectCallout">
            <a:avLst>
              <a:gd name="adj1" fmla="val -2651"/>
              <a:gd name="adj2" fmla="val 65451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39" y="3094210"/>
            <a:ext cx="987364" cy="1009236"/>
          </a:xfrm>
          <a:prstGeom prst="rect">
            <a:avLst/>
          </a:prstGeom>
        </p:spPr>
      </p:pic>
      <p:grpSp>
        <p:nvGrpSpPr>
          <p:cNvPr id="140" name="グループ化 139"/>
          <p:cNvGrpSpPr/>
          <p:nvPr/>
        </p:nvGrpSpPr>
        <p:grpSpPr>
          <a:xfrm>
            <a:off x="1168256" y="2490400"/>
            <a:ext cx="2019692" cy="655955"/>
            <a:chOff x="6310309" y="1271939"/>
            <a:chExt cx="2019692" cy="655955"/>
          </a:xfrm>
        </p:grpSpPr>
        <p:sp>
          <p:nvSpPr>
            <p:cNvPr id="141" name="爆発 1 140"/>
            <p:cNvSpPr/>
            <p:nvPr/>
          </p:nvSpPr>
          <p:spPr bwMode="auto">
            <a:xfrm>
              <a:off x="6664018" y="1271939"/>
              <a:ext cx="1366888" cy="655955"/>
            </a:xfrm>
            <a:prstGeom prst="irregularSeal1">
              <a:avLst/>
            </a:prstGeom>
            <a:solidFill>
              <a:srgbClr val="FFFF99">
                <a:alpha val="57000"/>
              </a:srgbClr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6310309" y="1316031"/>
              <a:ext cx="2019692" cy="43827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t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Interrupt </a:t>
              </a:r>
              <a:b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kumimoji="0" lang="en-US" altLang="ja-JP" sz="1600" b="1" i="1" kern="0" noProof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your daily business!</a:t>
              </a:r>
            </a:p>
          </p:txBody>
        </p:sp>
      </p:grpSp>
      <p:sp>
        <p:nvSpPr>
          <p:cNvPr id="139" name="角丸四角形吹き出し 138"/>
          <p:cNvSpPr/>
          <p:nvPr/>
        </p:nvSpPr>
        <p:spPr bwMode="auto">
          <a:xfrm>
            <a:off x="954145" y="5360139"/>
            <a:ext cx="1981642" cy="644143"/>
          </a:xfrm>
          <a:prstGeom prst="wedgeRoundRectCallout">
            <a:avLst>
              <a:gd name="adj1" fmla="val -46230"/>
              <a:gd name="adj2" fmla="val -92277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We </a:t>
            </a:r>
            <a:r>
              <a:rPr kumimoji="0" lang="en-US" altLang="ja-JP" sz="1400" dirty="0">
                <a:latin typeface="Calibri" panose="020F0502020204030204" pitchFamily="34" charset="0"/>
                <a:ea typeface="HGP創英角ｺﾞｼｯｸUB" pitchFamily="50" charset="-128"/>
              </a:rPr>
              <a:t>need budget report in CSV format.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cxnSp>
        <p:nvCxnSpPr>
          <p:cNvPr id="143" name="直線矢印コネクタ 142"/>
          <p:cNvCxnSpPr/>
          <p:nvPr/>
        </p:nvCxnSpPr>
        <p:spPr bwMode="auto">
          <a:xfrm flipV="1">
            <a:off x="2728947" y="44897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直線矢印コネクタ 143"/>
          <p:cNvCxnSpPr/>
          <p:nvPr/>
        </p:nvCxnSpPr>
        <p:spPr bwMode="auto">
          <a:xfrm flipH="1">
            <a:off x="2608348" y="43116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5" name="グループ化 144"/>
          <p:cNvGrpSpPr/>
          <p:nvPr/>
        </p:nvGrpSpPr>
        <p:grpSpPr>
          <a:xfrm rot="17038365">
            <a:off x="3244489" y="5241564"/>
            <a:ext cx="1108227" cy="585298"/>
            <a:chOff x="5658984" y="4712130"/>
            <a:chExt cx="1108227" cy="585298"/>
          </a:xfrm>
        </p:grpSpPr>
        <p:cxnSp>
          <p:nvCxnSpPr>
            <p:cNvPr id="146" name="直線矢印コネクタ 14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直線矢印コネクタ 14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8" name="角丸四角形吹き出し 147"/>
          <p:cNvSpPr/>
          <p:nvPr/>
        </p:nvSpPr>
        <p:spPr bwMode="auto">
          <a:xfrm>
            <a:off x="1704558" y="3264103"/>
            <a:ext cx="2654752" cy="787799"/>
          </a:xfrm>
          <a:prstGeom prst="wedgeRoundRectCallout">
            <a:avLst>
              <a:gd name="adj1" fmla="val 1540"/>
              <a:gd name="adj2" fmla="val 90550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Download </a:t>
            </a:r>
            <a:r>
              <a:rPr kumimoji="0" lang="en-US" altLang="ja-JP" sz="1400" dirty="0">
                <a:latin typeface="Calibri" panose="020F0502020204030204" pitchFamily="34" charset="0"/>
                <a:ea typeface="HGP創英角ｺﾞｼｯｸUB" pitchFamily="50" charset="-128"/>
              </a:rPr>
              <a:t>takes more than 30 minutes after the download button was </a:t>
            </a: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pushed!</a:t>
            </a:r>
            <a:endParaRPr kumimoji="0" lang="en-US" altLang="ja-JP" sz="1400" dirty="0"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1463272" y="6078136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Admin/RSD staffs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3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New operation with SAP – what are points of change?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39" grpId="0" animBg="1"/>
      <p:bldP spid="1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角丸四角形吹き出し 133"/>
          <p:cNvSpPr/>
          <p:nvPr/>
        </p:nvSpPr>
        <p:spPr bwMode="auto">
          <a:xfrm>
            <a:off x="2419056" y="4916631"/>
            <a:ext cx="3991686" cy="836310"/>
          </a:xfrm>
          <a:prstGeom prst="wedgeRoundRectCallout">
            <a:avLst>
              <a:gd name="adj1" fmla="val -51651"/>
              <a:gd name="adj2" fmla="val -71003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132" name="角丸四角形吹き出し 131"/>
          <p:cNvSpPr/>
          <p:nvPr/>
        </p:nvSpPr>
        <p:spPr bwMode="auto">
          <a:xfrm>
            <a:off x="525896" y="1716528"/>
            <a:ext cx="2597193" cy="823797"/>
          </a:xfrm>
          <a:prstGeom prst="wedgeRoundRectCallout">
            <a:avLst>
              <a:gd name="adj1" fmla="val 59823"/>
              <a:gd name="adj2" fmla="val -21120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37" y="5864485"/>
            <a:ext cx="878937" cy="812182"/>
          </a:xfrm>
          <a:prstGeom prst="rect">
            <a:avLst/>
          </a:prstGeom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535" y="4224778"/>
            <a:ext cx="450385" cy="1228650"/>
          </a:xfrm>
          <a:prstGeom prst="rect">
            <a:avLst/>
          </a:prstGeom>
        </p:spPr>
      </p:pic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Example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inefficient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point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current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operational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process. 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8464" y="282562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Faculty</a:t>
            </a:r>
            <a:r>
              <a:rPr kumimoji="0" lang="ja-JP" altLang="en-US" sz="2000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971409" y="175870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Executives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09909" y="2450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Budgeting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8867" y="4390623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administrators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390330" y="6078136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Admin/RSD staffs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82663" y="577824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Procurement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37" y="2499752"/>
            <a:ext cx="815527" cy="718232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04" y="5813685"/>
            <a:ext cx="657102" cy="691359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546773" y="1526067"/>
            <a:ext cx="565479" cy="978237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7545989" y="3117020"/>
            <a:ext cx="192442" cy="991300"/>
            <a:chOff x="1260203" y="3069123"/>
            <a:chExt cx="192442" cy="991300"/>
          </a:xfrm>
        </p:grpSpPr>
        <p:cxnSp>
          <p:nvCxnSpPr>
            <p:cNvPr id="45" name="直線矢印コネクタ 44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4" name="直線矢印コネクタ 53"/>
          <p:cNvCxnSpPr/>
          <p:nvPr/>
        </p:nvCxnSpPr>
        <p:spPr bwMode="auto">
          <a:xfrm flipV="1">
            <a:off x="5596990" y="289656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 flipH="1">
            <a:off x="5476391" y="271850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2576547" y="43373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直線矢印コネクタ 62"/>
          <p:cNvCxnSpPr/>
          <p:nvPr/>
        </p:nvCxnSpPr>
        <p:spPr bwMode="auto">
          <a:xfrm flipH="1">
            <a:off x="2455948" y="41592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2706912" y="3006313"/>
            <a:ext cx="988533" cy="452679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矢印コネクタ 64"/>
          <p:cNvCxnSpPr/>
          <p:nvPr/>
        </p:nvCxnSpPr>
        <p:spPr bwMode="auto">
          <a:xfrm flipH="1" flipV="1">
            <a:off x="2587218" y="3129191"/>
            <a:ext cx="1006123" cy="462420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>
                <a:alpha val="10000"/>
              </a:srgbClr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2" name="グループ化 71"/>
          <p:cNvGrpSpPr/>
          <p:nvPr/>
        </p:nvGrpSpPr>
        <p:grpSpPr>
          <a:xfrm rot="799567">
            <a:off x="5481184" y="4966130"/>
            <a:ext cx="1108227" cy="585298"/>
            <a:chOff x="5658984" y="4712130"/>
            <a:chExt cx="1108227" cy="585298"/>
          </a:xfrm>
        </p:grpSpPr>
        <p:cxnSp>
          <p:nvCxnSpPr>
            <p:cNvPr id="70" name="直線矢印コネクタ 6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矢印コネクタ 7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3" name="グループ化 72"/>
          <p:cNvGrpSpPr/>
          <p:nvPr/>
        </p:nvGrpSpPr>
        <p:grpSpPr>
          <a:xfrm rot="21102010">
            <a:off x="5643048" y="4076440"/>
            <a:ext cx="1108227" cy="585298"/>
            <a:chOff x="5658984" y="4712130"/>
            <a:chExt cx="1108227" cy="585298"/>
          </a:xfrm>
        </p:grpSpPr>
        <p:cxnSp>
          <p:nvCxnSpPr>
            <p:cNvPr id="74" name="直線矢印コネクタ 7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6" name="グループ化 75"/>
          <p:cNvGrpSpPr/>
          <p:nvPr/>
        </p:nvGrpSpPr>
        <p:grpSpPr>
          <a:xfrm rot="17038365">
            <a:off x="3092089" y="5089164"/>
            <a:ext cx="1108227" cy="585298"/>
            <a:chOff x="5658984" y="4712130"/>
            <a:chExt cx="1108227" cy="585298"/>
          </a:xfrm>
        </p:grpSpPr>
        <p:cxnSp>
          <p:nvCxnSpPr>
            <p:cNvPr id="77" name="直線矢印コネクタ 7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9" name="グループ化 78"/>
          <p:cNvGrpSpPr/>
          <p:nvPr/>
        </p:nvGrpSpPr>
        <p:grpSpPr>
          <a:xfrm rot="13771273">
            <a:off x="3865530" y="2398365"/>
            <a:ext cx="1108227" cy="585298"/>
            <a:chOff x="5658984" y="4712130"/>
            <a:chExt cx="1108227" cy="585298"/>
          </a:xfrm>
        </p:grpSpPr>
        <p:cxnSp>
          <p:nvCxnSpPr>
            <p:cNvPr id="80" name="直線矢印コネクタ 7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直線矢印コネクタ 8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グループ化 82"/>
          <p:cNvGrpSpPr/>
          <p:nvPr/>
        </p:nvGrpSpPr>
        <p:grpSpPr>
          <a:xfrm rot="6667376">
            <a:off x="6621176" y="4965658"/>
            <a:ext cx="1108227" cy="585298"/>
            <a:chOff x="5658984" y="4712130"/>
            <a:chExt cx="1108227" cy="585298"/>
          </a:xfrm>
        </p:grpSpPr>
        <p:cxnSp>
          <p:nvCxnSpPr>
            <p:cNvPr id="84" name="直線矢印コネクタ 8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直線矢印コネクタ 8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グループ化 88"/>
          <p:cNvGrpSpPr/>
          <p:nvPr/>
        </p:nvGrpSpPr>
        <p:grpSpPr>
          <a:xfrm rot="5647573">
            <a:off x="5548691" y="4233700"/>
            <a:ext cx="2747584" cy="585298"/>
            <a:chOff x="5658984" y="4712130"/>
            <a:chExt cx="1108227" cy="585298"/>
          </a:xfrm>
        </p:grpSpPr>
        <p:cxnSp>
          <p:nvCxnSpPr>
            <p:cNvPr id="90" name="直線矢印コネクタ 8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直線矢印コネクタ 9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グループ化 91"/>
          <p:cNvGrpSpPr/>
          <p:nvPr/>
        </p:nvGrpSpPr>
        <p:grpSpPr>
          <a:xfrm rot="19817942">
            <a:off x="3972985" y="5022317"/>
            <a:ext cx="3343233" cy="585298"/>
            <a:chOff x="5658984" y="4712130"/>
            <a:chExt cx="1108227" cy="585298"/>
          </a:xfrm>
        </p:grpSpPr>
        <p:cxnSp>
          <p:nvCxnSpPr>
            <p:cNvPr id="93" name="直線矢印コネクタ 9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矢印コネクタ 9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グループ化 94"/>
          <p:cNvGrpSpPr/>
          <p:nvPr/>
        </p:nvGrpSpPr>
        <p:grpSpPr>
          <a:xfrm rot="20096465">
            <a:off x="4573307" y="6018743"/>
            <a:ext cx="1108227" cy="585298"/>
            <a:chOff x="5658984" y="4712130"/>
            <a:chExt cx="1108227" cy="585298"/>
          </a:xfrm>
        </p:grpSpPr>
        <p:cxnSp>
          <p:nvCxnSpPr>
            <p:cNvPr id="96" name="直線矢印コネクタ 9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矢印コネクタ 9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8" name="グループ化 97"/>
          <p:cNvGrpSpPr/>
          <p:nvPr/>
        </p:nvGrpSpPr>
        <p:grpSpPr>
          <a:xfrm rot="18699347">
            <a:off x="3429800" y="4337003"/>
            <a:ext cx="3891518" cy="585298"/>
            <a:chOff x="5658984" y="4712130"/>
            <a:chExt cx="1108227" cy="585298"/>
          </a:xfrm>
        </p:grpSpPr>
        <p:cxnSp>
          <p:nvCxnSpPr>
            <p:cNvPr id="99" name="直線矢印コネクタ 98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1" name="グループ化 100"/>
          <p:cNvGrpSpPr/>
          <p:nvPr/>
        </p:nvGrpSpPr>
        <p:grpSpPr>
          <a:xfrm rot="873855">
            <a:off x="2321791" y="5137192"/>
            <a:ext cx="3662339" cy="585298"/>
            <a:chOff x="5658984" y="4712130"/>
            <a:chExt cx="1108227" cy="585298"/>
          </a:xfrm>
        </p:grpSpPr>
        <p:cxnSp>
          <p:nvCxnSpPr>
            <p:cNvPr id="102" name="直線矢印コネクタ 101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直線矢印コネクタ 102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グループ化 103"/>
          <p:cNvGrpSpPr/>
          <p:nvPr/>
        </p:nvGrpSpPr>
        <p:grpSpPr>
          <a:xfrm rot="21151525">
            <a:off x="2371298" y="4538409"/>
            <a:ext cx="4801548" cy="585298"/>
            <a:chOff x="5658984" y="4712130"/>
            <a:chExt cx="1108227" cy="585298"/>
          </a:xfrm>
        </p:grpSpPr>
        <p:cxnSp>
          <p:nvCxnSpPr>
            <p:cNvPr id="105" name="直線矢印コネクタ 104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直線矢印コネクタ 105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グループ化 106"/>
          <p:cNvGrpSpPr/>
          <p:nvPr/>
        </p:nvGrpSpPr>
        <p:grpSpPr>
          <a:xfrm>
            <a:off x="1127355" y="3291692"/>
            <a:ext cx="192442" cy="991300"/>
            <a:chOff x="1260203" y="3069123"/>
            <a:chExt cx="192442" cy="991300"/>
          </a:xfrm>
        </p:grpSpPr>
        <p:cxnSp>
          <p:nvCxnSpPr>
            <p:cNvPr id="108" name="直線矢印コネクタ 107"/>
            <p:cNvCxnSpPr/>
            <p:nvPr/>
          </p:nvCxnSpPr>
          <p:spPr bwMode="auto">
            <a:xfrm>
              <a:off x="1260203" y="3093381"/>
              <a:ext cx="0" cy="967042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矢印コネクタ 108"/>
            <p:cNvCxnSpPr/>
            <p:nvPr/>
          </p:nvCxnSpPr>
          <p:spPr bwMode="auto">
            <a:xfrm flipV="1">
              <a:off x="1451121" y="3069123"/>
              <a:ext cx="1524" cy="99130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グループ化 109"/>
          <p:cNvGrpSpPr/>
          <p:nvPr/>
        </p:nvGrpSpPr>
        <p:grpSpPr>
          <a:xfrm rot="2583989">
            <a:off x="1100279" y="4289383"/>
            <a:ext cx="3131611" cy="585298"/>
            <a:chOff x="5658984" y="4712130"/>
            <a:chExt cx="1108227" cy="585298"/>
          </a:xfrm>
        </p:grpSpPr>
        <p:cxnSp>
          <p:nvCxnSpPr>
            <p:cNvPr id="111" name="直線矢印コネクタ 110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直線矢印コネクタ 111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正方形/長方形 31"/>
          <p:cNvSpPr/>
          <p:nvPr/>
        </p:nvSpPr>
        <p:spPr>
          <a:xfrm>
            <a:off x="3581145" y="454945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b="1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Current</a:t>
            </a:r>
            <a:r>
              <a:rPr kumimoji="0" lang="ja-JP" altLang="en-US" sz="2000" b="1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b="1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ERP</a:t>
            </a:r>
          </a:p>
        </p:txBody>
      </p:sp>
      <p:grpSp>
        <p:nvGrpSpPr>
          <p:cNvPr id="116" name="グループ化 115"/>
          <p:cNvGrpSpPr/>
          <p:nvPr/>
        </p:nvGrpSpPr>
        <p:grpSpPr>
          <a:xfrm rot="12497413">
            <a:off x="4228875" y="3099664"/>
            <a:ext cx="3211704" cy="585298"/>
            <a:chOff x="5658984" y="4712130"/>
            <a:chExt cx="1108227" cy="585298"/>
          </a:xfrm>
        </p:grpSpPr>
        <p:cxnSp>
          <p:nvCxnSpPr>
            <p:cNvPr id="117" name="直線矢印コネクタ 116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直線矢印コネクタ 117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正方形/長方形 17"/>
          <p:cNvSpPr/>
          <p:nvPr/>
        </p:nvSpPr>
        <p:spPr>
          <a:xfrm>
            <a:off x="6776327" y="412102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Accounting</a:t>
            </a:r>
            <a:r>
              <a:rPr kumimoji="0" lang="ja-JP" altLang="en-US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69" y="4121020"/>
            <a:ext cx="597368" cy="815430"/>
          </a:xfrm>
          <a:prstGeom prst="rect">
            <a:avLst/>
          </a:prstGeom>
        </p:spPr>
      </p:pic>
      <p:grpSp>
        <p:nvGrpSpPr>
          <p:cNvPr id="119" name="グループ化 118"/>
          <p:cNvGrpSpPr/>
          <p:nvPr/>
        </p:nvGrpSpPr>
        <p:grpSpPr>
          <a:xfrm rot="11005033">
            <a:off x="4945801" y="2422698"/>
            <a:ext cx="1792915" cy="585298"/>
            <a:chOff x="5658984" y="4712130"/>
            <a:chExt cx="1108227" cy="585298"/>
          </a:xfrm>
        </p:grpSpPr>
        <p:cxnSp>
          <p:nvCxnSpPr>
            <p:cNvPr id="120" name="直線矢印コネクタ 11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直線矢印コネクタ 12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2" name="グループ化 121"/>
          <p:cNvGrpSpPr/>
          <p:nvPr/>
        </p:nvGrpSpPr>
        <p:grpSpPr>
          <a:xfrm rot="13434299">
            <a:off x="3845211" y="3840466"/>
            <a:ext cx="4134515" cy="585298"/>
            <a:chOff x="5658984" y="4712130"/>
            <a:chExt cx="1108227" cy="585298"/>
          </a:xfrm>
        </p:grpSpPr>
        <p:cxnSp>
          <p:nvCxnSpPr>
            <p:cNvPr id="123" name="直線矢印コネクタ 122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直線矢印コネクタ 123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5" name="グループ化 124"/>
          <p:cNvGrpSpPr/>
          <p:nvPr/>
        </p:nvGrpSpPr>
        <p:grpSpPr>
          <a:xfrm rot="1001766">
            <a:off x="1753969" y="5195880"/>
            <a:ext cx="1371588" cy="585298"/>
            <a:chOff x="5658984" y="4712130"/>
            <a:chExt cx="1108227" cy="585298"/>
          </a:xfrm>
        </p:grpSpPr>
        <p:cxnSp>
          <p:nvCxnSpPr>
            <p:cNvPr id="126" name="直線矢印コネクタ 12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直線矢印コネクタ 12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9" name="グループ化 128"/>
          <p:cNvGrpSpPr/>
          <p:nvPr/>
        </p:nvGrpSpPr>
        <p:grpSpPr>
          <a:xfrm rot="19665805">
            <a:off x="2286846" y="3618537"/>
            <a:ext cx="4453753" cy="585298"/>
            <a:chOff x="5658984" y="4712130"/>
            <a:chExt cx="1108227" cy="585298"/>
          </a:xfrm>
        </p:grpSpPr>
        <p:cxnSp>
          <p:nvCxnSpPr>
            <p:cNvPr id="130" name="直線矢印コネクタ 129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直線矢印コネクタ 130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>
                  <a:alpha val="10000"/>
                </a:srgb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772" y="3202992"/>
            <a:ext cx="1458439" cy="1429270"/>
          </a:xfrm>
          <a:prstGeom prst="rect">
            <a:avLst/>
          </a:prstGeom>
          <a:ln>
            <a:noFill/>
          </a:ln>
        </p:spPr>
      </p:pic>
      <p:grpSp>
        <p:nvGrpSpPr>
          <p:cNvPr id="135" name="グループ化 134"/>
          <p:cNvGrpSpPr/>
          <p:nvPr/>
        </p:nvGrpSpPr>
        <p:grpSpPr>
          <a:xfrm rot="8708887">
            <a:off x="1459488" y="2100385"/>
            <a:ext cx="1863074" cy="585298"/>
            <a:chOff x="5658984" y="4712130"/>
            <a:chExt cx="1108227" cy="585298"/>
          </a:xfrm>
        </p:grpSpPr>
        <p:cxnSp>
          <p:nvCxnSpPr>
            <p:cNvPr id="136" name="直線矢印コネクタ 135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直線矢印コネクタ 136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chemeClr val="accent4">
                  <a:alpha val="10000"/>
                </a:schemeClr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8" name="角丸四角形吹き出し 127"/>
          <p:cNvSpPr/>
          <p:nvPr/>
        </p:nvSpPr>
        <p:spPr bwMode="auto">
          <a:xfrm>
            <a:off x="525896" y="1715975"/>
            <a:ext cx="2597193" cy="836310"/>
          </a:xfrm>
          <a:prstGeom prst="wedgeRoundRectCallout">
            <a:avLst>
              <a:gd name="adj1" fmla="val -39284"/>
              <a:gd name="adj2" fmla="val 89966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We need management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 repor</a:t>
            </a: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t including past budgeting information. Format is… necessary items are…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133" name="角丸四角形吹き出し 132"/>
          <p:cNvSpPr/>
          <p:nvPr/>
        </p:nvSpPr>
        <p:spPr bwMode="auto">
          <a:xfrm>
            <a:off x="2408522" y="4916631"/>
            <a:ext cx="4002220" cy="836310"/>
          </a:xfrm>
          <a:prstGeom prst="wedgeRoundRectCallout">
            <a:avLst>
              <a:gd name="adj1" fmla="val -39284"/>
              <a:gd name="adj2" fmla="val 89966"/>
              <a:gd name="adj3" fmla="val 16667"/>
            </a:avLst>
          </a:prstGeom>
          <a:solidFill>
            <a:srgbClr val="FFCCFF">
              <a:alpha val="70000"/>
            </a:srgb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Download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 necessary data… </a:t>
            </a:r>
            <a:r>
              <a:rPr kumimoji="0" lang="en-US" altLang="ja-JP" sz="1400" baseline="0" dirty="0" smtClean="0">
                <a:latin typeface="Calibri" panose="020F0502020204030204" pitchFamily="34" charset="0"/>
                <a:ea typeface="HGP創英角ｺﾞｼｯｸUB" pitchFamily="50" charset="-128"/>
              </a:rPr>
              <a:t>Extract the data in format</a:t>
            </a:r>
            <a:r>
              <a:rPr kumimoji="0" lang="en-US" altLang="ja-JP" sz="1400" dirty="0">
                <a:latin typeface="Calibri" panose="020F0502020204030204" pitchFamily="34" charset="0"/>
                <a:ea typeface="HGP創英角ｺﾞｼｯｸUB" pitchFamily="50" charset="-128"/>
              </a:rPr>
              <a:t> they need</a:t>
            </a: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… there </a:t>
            </a:r>
            <a:r>
              <a:rPr kumimoji="0" lang="en-US" altLang="ja-JP" sz="1400" dirty="0">
                <a:latin typeface="Calibri" panose="020F0502020204030204" pitchFamily="34" charset="0"/>
                <a:ea typeface="HGP創英角ｺﾞｼｯｸUB" pitchFamily="50" charset="-128"/>
              </a:rPr>
              <a:t>are discrepancies between data extracted from different systems</a:t>
            </a:r>
            <a:r>
              <a:rPr kumimoji="0" lang="en-US" altLang="ja-JP" sz="1400" dirty="0" smtClean="0">
                <a:latin typeface="Calibri" panose="020F0502020204030204" pitchFamily="34" charset="0"/>
                <a:ea typeface="HGP創英角ｺﾞｼｯｸUB" pitchFamily="50" charset="-128"/>
              </a:rPr>
              <a:t>!</a:t>
            </a:r>
            <a:endParaRPr kumimoji="0" lang="en-US" altLang="ja-JP" sz="1400" dirty="0"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138" name="図 1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283" y="4868700"/>
            <a:ext cx="889423" cy="889423"/>
          </a:xfrm>
          <a:prstGeom prst="rect">
            <a:avLst/>
          </a:prstGeom>
        </p:spPr>
      </p:pic>
      <p:grpSp>
        <p:nvGrpSpPr>
          <p:cNvPr id="149" name="グループ化 148"/>
          <p:cNvGrpSpPr/>
          <p:nvPr/>
        </p:nvGrpSpPr>
        <p:grpSpPr>
          <a:xfrm>
            <a:off x="2361487" y="4078025"/>
            <a:ext cx="2019692" cy="655955"/>
            <a:chOff x="6310309" y="1271939"/>
            <a:chExt cx="2019692" cy="655955"/>
          </a:xfrm>
        </p:grpSpPr>
        <p:sp>
          <p:nvSpPr>
            <p:cNvPr id="150" name="爆発 1 149"/>
            <p:cNvSpPr/>
            <p:nvPr/>
          </p:nvSpPr>
          <p:spPr bwMode="auto">
            <a:xfrm>
              <a:off x="6664018" y="1271939"/>
              <a:ext cx="1366888" cy="655955"/>
            </a:xfrm>
            <a:prstGeom prst="irregularSeal1">
              <a:avLst/>
            </a:prstGeom>
            <a:solidFill>
              <a:srgbClr val="FFFF99">
                <a:alpha val="57000"/>
              </a:srgbClr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6310309" y="1316031"/>
              <a:ext cx="2019692" cy="43827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rtlCol="0" anchor="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b="1" i="1" kern="0" dirty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Increase </a:t>
              </a:r>
              <a:br>
                <a:rPr kumimoji="0" lang="en-US" altLang="ja-JP" sz="1600" b="1" i="1" kern="0" dirty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</a:br>
              <a:r>
                <a:rPr kumimoji="0" lang="en-US" altLang="ja-JP" sz="1600" b="1" i="1" kern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extra </a:t>
              </a:r>
              <a:r>
                <a:rPr kumimoji="0" lang="en-US" altLang="ja-JP" sz="1600" b="1" i="1" kern="0" dirty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work</a:t>
              </a:r>
              <a:r>
                <a:rPr kumimoji="0" lang="en-US" altLang="ja-JP" sz="1600" b="1" i="1" kern="0" dirty="0" smtClean="0">
                  <a:solidFill>
                    <a:srgbClr val="006600"/>
                  </a:solidFill>
                  <a:latin typeface="Calibri" panose="020F0502020204030204" pitchFamily="34" charset="0"/>
                  <a:ea typeface="Meiryo UI" panose="020B0604030504040204" pitchFamily="50" charset="-128"/>
                  <a:cs typeface="Arial" panose="020B0604020202020204" pitchFamily="34" charset="0"/>
                </a:rPr>
                <a:t>!</a:t>
              </a:r>
              <a:endParaRPr kumimoji="0" lang="en-US" altLang="ja-JP" sz="1600" b="1" i="1" kern="0" dirty="0">
                <a:solidFill>
                  <a:srgbClr val="006600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</p:grpSp>
      <p:pic>
        <p:nvPicPr>
          <p:cNvPr id="113" name="図 112"/>
          <p:cNvPicPr>
            <a:picLocks noChangeAspect="1"/>
          </p:cNvPicPr>
          <p:nvPr/>
        </p:nvPicPr>
        <p:blipFill>
          <a:blip r:embed="rId10" cstate="print"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80" y="2604997"/>
            <a:ext cx="539546" cy="828655"/>
          </a:xfrm>
          <a:prstGeom prst="rect">
            <a:avLst/>
          </a:prstGeom>
        </p:spPr>
      </p:pic>
      <p:sp>
        <p:nvSpPr>
          <p:cNvPr id="1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New operation with SAP – what are points of change?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2" grpId="0" animBg="1"/>
      <p:bldP spid="128" grpId="0" animBg="1"/>
      <p:bldP spid="1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Followings are To-be operation image with SAP.  SAP is a one platform system, therefore almost all of necessary information can be checked their own PC.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08464" y="2825624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Faculty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2971409" y="175870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Executives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6209909" y="2450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Budgeting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88867" y="4390623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Research administrators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606463" y="576554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Procurement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28" name="図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837" y="2499752"/>
            <a:ext cx="815527" cy="718232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37" y="5864485"/>
            <a:ext cx="878937" cy="812182"/>
          </a:xfrm>
          <a:prstGeom prst="rect">
            <a:avLst/>
          </a:prstGeom>
        </p:spPr>
      </p:pic>
      <p:pic>
        <p:nvPicPr>
          <p:cNvPr id="133" name="図 1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04" y="5800985"/>
            <a:ext cx="657102" cy="691359"/>
          </a:xfrm>
          <a:prstGeom prst="rect">
            <a:avLst/>
          </a:prstGeom>
        </p:spPr>
      </p:pic>
      <p:pic>
        <p:nvPicPr>
          <p:cNvPr id="134" name="図 1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546773" y="1526067"/>
            <a:ext cx="565479" cy="978237"/>
          </a:xfrm>
          <a:prstGeom prst="rect">
            <a:avLst/>
          </a:prstGeom>
        </p:spPr>
      </p:pic>
      <p:cxnSp>
        <p:nvCxnSpPr>
          <p:cNvPr id="138" name="直線矢印コネクタ 137"/>
          <p:cNvCxnSpPr/>
          <p:nvPr/>
        </p:nvCxnSpPr>
        <p:spPr bwMode="auto">
          <a:xfrm flipV="1">
            <a:off x="5596990" y="289656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直線矢印コネクタ 138"/>
          <p:cNvCxnSpPr/>
          <p:nvPr/>
        </p:nvCxnSpPr>
        <p:spPr bwMode="auto">
          <a:xfrm flipH="1">
            <a:off x="5476391" y="271850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直線矢印コネクタ 139"/>
          <p:cNvCxnSpPr/>
          <p:nvPr/>
        </p:nvCxnSpPr>
        <p:spPr bwMode="auto">
          <a:xfrm flipV="1">
            <a:off x="2576547" y="4337302"/>
            <a:ext cx="1034786" cy="492044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直線矢印コネクタ 140"/>
          <p:cNvCxnSpPr/>
          <p:nvPr/>
        </p:nvCxnSpPr>
        <p:spPr bwMode="auto">
          <a:xfrm flipH="1">
            <a:off x="2455948" y="4159243"/>
            <a:ext cx="1071979" cy="525685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直線矢印コネクタ 141"/>
          <p:cNvCxnSpPr/>
          <p:nvPr/>
        </p:nvCxnSpPr>
        <p:spPr bwMode="auto">
          <a:xfrm>
            <a:off x="2706912" y="3006313"/>
            <a:ext cx="988533" cy="452679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直線矢印コネクタ 142"/>
          <p:cNvCxnSpPr/>
          <p:nvPr/>
        </p:nvCxnSpPr>
        <p:spPr bwMode="auto">
          <a:xfrm flipH="1" flipV="1">
            <a:off x="2587218" y="3129191"/>
            <a:ext cx="1006123" cy="462420"/>
          </a:xfrm>
          <a:prstGeom prst="straightConnector1">
            <a:avLst/>
          </a:prstGeom>
          <a:solidFill>
            <a:srgbClr val="FFCCFF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グループ化 143"/>
          <p:cNvGrpSpPr/>
          <p:nvPr/>
        </p:nvGrpSpPr>
        <p:grpSpPr>
          <a:xfrm rot="799567">
            <a:off x="5481184" y="4966130"/>
            <a:ext cx="1108227" cy="585298"/>
            <a:chOff x="5658984" y="4712130"/>
            <a:chExt cx="1108227" cy="585298"/>
          </a:xfrm>
        </p:grpSpPr>
        <p:cxnSp>
          <p:nvCxnSpPr>
            <p:cNvPr id="145" name="直線矢印コネクタ 144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直線矢印コネクタ 145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グループ化 146"/>
          <p:cNvGrpSpPr/>
          <p:nvPr/>
        </p:nvGrpSpPr>
        <p:grpSpPr>
          <a:xfrm rot="21102010">
            <a:off x="6036748" y="4076440"/>
            <a:ext cx="1108227" cy="585298"/>
            <a:chOff x="5658984" y="4712130"/>
            <a:chExt cx="1108227" cy="585298"/>
          </a:xfrm>
        </p:grpSpPr>
        <p:cxnSp>
          <p:nvCxnSpPr>
            <p:cNvPr id="148" name="直線矢印コネクタ 147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直線矢印コネクタ 148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0" name="グループ化 149"/>
          <p:cNvGrpSpPr/>
          <p:nvPr/>
        </p:nvGrpSpPr>
        <p:grpSpPr>
          <a:xfrm rot="17038365">
            <a:off x="3092089" y="5089164"/>
            <a:ext cx="1108227" cy="585298"/>
            <a:chOff x="5658984" y="4712130"/>
            <a:chExt cx="1108227" cy="585298"/>
          </a:xfrm>
        </p:grpSpPr>
        <p:cxnSp>
          <p:nvCxnSpPr>
            <p:cNvPr id="151" name="直線矢印コネクタ 150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2" name="直線矢印コネクタ 151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3" name="グループ化 152"/>
          <p:cNvGrpSpPr/>
          <p:nvPr/>
        </p:nvGrpSpPr>
        <p:grpSpPr>
          <a:xfrm rot="13771273">
            <a:off x="3789330" y="2398365"/>
            <a:ext cx="1108227" cy="585298"/>
            <a:chOff x="5658984" y="4712130"/>
            <a:chExt cx="1108227" cy="585298"/>
          </a:xfrm>
        </p:grpSpPr>
        <p:cxnSp>
          <p:nvCxnSpPr>
            <p:cNvPr id="154" name="直線矢印コネクタ 153"/>
            <p:cNvCxnSpPr/>
            <p:nvPr/>
          </p:nvCxnSpPr>
          <p:spPr bwMode="auto">
            <a:xfrm>
              <a:off x="5778678" y="4712130"/>
              <a:ext cx="988533" cy="452679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直線矢印コネクタ 154"/>
            <p:cNvCxnSpPr/>
            <p:nvPr/>
          </p:nvCxnSpPr>
          <p:spPr bwMode="auto">
            <a:xfrm flipH="1" flipV="1">
              <a:off x="5658984" y="4835008"/>
              <a:ext cx="1006123" cy="462420"/>
            </a:xfrm>
            <a:prstGeom prst="straightConnector1">
              <a:avLst/>
            </a:prstGeom>
            <a:solidFill>
              <a:srgbClr val="FFCCFF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7" name="正方形/長方形 186"/>
          <p:cNvSpPr/>
          <p:nvPr/>
        </p:nvSpPr>
        <p:spPr>
          <a:xfrm>
            <a:off x="6776327" y="4121020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Accounting</a:t>
            </a:r>
            <a:r>
              <a:rPr kumimoji="0" lang="ja-JP" altLang="en-US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88" name="図 18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69" y="4121020"/>
            <a:ext cx="597368" cy="815430"/>
          </a:xfrm>
          <a:prstGeom prst="rect">
            <a:avLst/>
          </a:prstGeom>
        </p:spPr>
      </p:pic>
      <p:pic>
        <p:nvPicPr>
          <p:cNvPr id="198" name="図 19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45535" y="4224778"/>
            <a:ext cx="450385" cy="1228650"/>
          </a:xfrm>
          <a:prstGeom prst="rect">
            <a:avLst/>
          </a:prstGeom>
        </p:spPr>
      </p:pic>
      <p:pic>
        <p:nvPicPr>
          <p:cNvPr id="207" name="Picture 99" descr="dataTank_gre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gray">
          <a:xfrm>
            <a:off x="3660719" y="3508872"/>
            <a:ext cx="1900409" cy="122429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208" name="WordArt 100"/>
          <p:cNvSpPr>
            <a:spLocks noChangeArrowheads="1" noChangeShapeType="1" noTextEdit="1"/>
          </p:cNvSpPr>
          <p:nvPr/>
        </p:nvSpPr>
        <p:spPr bwMode="gray">
          <a:xfrm>
            <a:off x="4218195" y="3872837"/>
            <a:ext cx="785455" cy="40504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6667"/>
              </a:avLst>
            </a:prstTxWarp>
          </a:bodyPr>
          <a:lstStyle/>
          <a:p>
            <a:pPr eaLnBrk="1" hangingPunct="1"/>
            <a:r>
              <a:rPr kumimoji="1" lang="en-US" altLang="ja-JP" sz="1400" kern="10" dirty="0" smtClean="0">
                <a:ln w="19050">
                  <a:noFill/>
                  <a:round/>
                  <a:headEnd/>
                  <a:tailEnd/>
                </a:ln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SAP</a:t>
            </a:r>
            <a:endParaRPr kumimoji="1" lang="ja-JP" altLang="en-US" sz="1400" kern="10" dirty="0">
              <a:ln w="19050">
                <a:noFill/>
                <a:round/>
                <a:headEnd/>
                <a:tailEnd/>
              </a:ln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84217" y="3007702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" name="図 2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6239" y="3273983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0" name="図 20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55643" y="4073188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45304" y="4378187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6166" y="4365435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93630" y="3908787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4" name="図 2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1468" y="3197515"/>
            <a:ext cx="895499" cy="549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" name="角丸四角形吹き出し 214"/>
          <p:cNvSpPr/>
          <p:nvPr/>
        </p:nvSpPr>
        <p:spPr bwMode="auto">
          <a:xfrm>
            <a:off x="108464" y="5333957"/>
            <a:ext cx="1886848" cy="825544"/>
          </a:xfrm>
          <a:prstGeom prst="wedgeRoundRectCallout">
            <a:avLst>
              <a:gd name="adj1" fmla="val 2903"/>
              <a:gd name="adj2" fmla="val -21299"/>
              <a:gd name="adj3" fmla="val 16667"/>
            </a:avLst>
          </a:prstGeom>
          <a:solidFill>
            <a:srgbClr val="CCECFF">
              <a:alpha val="70000"/>
            </a:srgbClr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Processing time to output report will be faster than current ERP</a:t>
            </a:r>
            <a:r>
              <a:rPr kumimoji="0" lang="en-US" altLang="ja-JP" sz="1400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.</a:t>
            </a:r>
            <a:endParaRPr kumimoji="0" lang="ja-JP" altLang="en-US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216" name="角丸四角形吹き出し 215"/>
          <p:cNvSpPr/>
          <p:nvPr/>
        </p:nvSpPr>
        <p:spPr bwMode="auto">
          <a:xfrm>
            <a:off x="3920878" y="5378272"/>
            <a:ext cx="1886848" cy="825544"/>
          </a:xfrm>
          <a:prstGeom prst="wedgeRoundRectCallout">
            <a:avLst>
              <a:gd name="adj1" fmla="val 2903"/>
              <a:gd name="adj2" fmla="val -21299"/>
              <a:gd name="adj3" fmla="val 16667"/>
            </a:avLst>
          </a:prstGeom>
          <a:solidFill>
            <a:srgbClr val="CCECFF">
              <a:alpha val="70000"/>
            </a:srgbClr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HGP創英角ｺﾞｼｯｸUB" pitchFamily="50" charset="-128"/>
              </a:rPr>
              <a:t>Almos</a:t>
            </a: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t all of </a:t>
            </a:r>
            <a:r>
              <a:rPr kumimoji="0" lang="en-US" altLang="ja-JP" sz="1400" i="1" dirty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approval status can be checked from your own PC.</a:t>
            </a:r>
            <a:endParaRPr kumimoji="0" lang="ja-JP" altLang="en-US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217" name="角丸四角形吹き出し 216"/>
          <p:cNvSpPr/>
          <p:nvPr/>
        </p:nvSpPr>
        <p:spPr bwMode="auto">
          <a:xfrm>
            <a:off x="57663" y="3436341"/>
            <a:ext cx="2657199" cy="825544"/>
          </a:xfrm>
          <a:prstGeom prst="wedgeRoundRectCallout">
            <a:avLst>
              <a:gd name="adj1" fmla="val 2903"/>
              <a:gd name="adj2" fmla="val -21299"/>
              <a:gd name="adj3" fmla="val 16667"/>
            </a:avLst>
          </a:prstGeom>
          <a:solidFill>
            <a:srgbClr val="CCECFF">
              <a:alpha val="70000"/>
            </a:srgbClr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</a:pPr>
            <a:r>
              <a:rPr kumimoji="0" lang="en-US" altLang="ja-JP" sz="1400" i="1" dirty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Data is managed in one platform, therefore we can check data relationship easily </a:t>
            </a: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and data </a:t>
            </a:r>
            <a:r>
              <a:rPr kumimoji="0" lang="en-US" altLang="ja-JP" sz="1400" i="1" dirty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mismatch doesn’t happen</a:t>
            </a: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.</a:t>
            </a:r>
            <a:endParaRPr kumimoji="0" lang="ja-JP" altLang="en-US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sp>
        <p:nvSpPr>
          <p:cNvPr id="218" name="角丸四角形吹き出し 217"/>
          <p:cNvSpPr/>
          <p:nvPr/>
        </p:nvSpPr>
        <p:spPr bwMode="auto">
          <a:xfrm>
            <a:off x="516935" y="1658408"/>
            <a:ext cx="2657199" cy="825544"/>
          </a:xfrm>
          <a:prstGeom prst="wedgeRoundRectCallout">
            <a:avLst>
              <a:gd name="adj1" fmla="val 2903"/>
              <a:gd name="adj2" fmla="val -21299"/>
              <a:gd name="adj3" fmla="val 16667"/>
            </a:avLst>
          </a:prstGeom>
          <a:solidFill>
            <a:srgbClr val="CCECFF">
              <a:alpha val="70000"/>
            </a:srgbClr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SAP prepare some report including free format report – user can change the format the report on your PC s</a:t>
            </a:r>
            <a:r>
              <a:rPr kumimoji="0" lang="en-US" altLang="ja-JP" sz="1400" i="1" dirty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c</a:t>
            </a:r>
            <a:r>
              <a:rPr kumimoji="0" lang="en-US" altLang="ja-JP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HGP創英角ｺﾞｼｯｸUB" pitchFamily="50" charset="-128"/>
              </a:rPr>
              <a:t>reen.</a:t>
            </a:r>
            <a:endParaRPr kumimoji="0" lang="ja-JP" altLang="en-US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0" cstate="print">
            <a:lum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25000"/>
                    </a14:imgEffect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80" y="2604997"/>
            <a:ext cx="539546" cy="828655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1463274" y="6105848"/>
            <a:ext cx="2019692" cy="4382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rIns="0" rtlCol="0" anchor="t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Admin/RSD staffs</a:t>
            </a:r>
            <a:endParaRPr kumimoji="0" lang="en-US" altLang="ja-JP" sz="2000" kern="0" noProof="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2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New operation with SAP – what are points of change?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  <p:bldP spid="216" grpId="0" animBg="1"/>
      <p:bldP spid="217" grpId="0" animBg="1"/>
      <p:bldP spid="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i="1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Agenda</a:t>
            </a:r>
            <a:endParaRPr kumimoji="1" lang="ja-JP" altLang="en-US" sz="2400" i="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996" y="1006612"/>
            <a:ext cx="8633004" cy="5232202"/>
          </a:xfrm>
        </p:spPr>
        <p:txBody>
          <a:bodyPr/>
          <a:lstStyle/>
          <a:p>
            <a:pPr marL="342900" indent="-342900" eaLnBrk="0" hangingPunct="0">
              <a:buFont typeface="+mj-lt"/>
              <a:buAutoNum type="arabicPeriod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Objective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Goal of this session				5min</a:t>
            </a:r>
          </a:p>
          <a:p>
            <a:pPr marL="350837" lvl="1" indent="0" eaLnBrk="0" hangingPunc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Project overview 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– sequence of activity leading from FY2014 to FY2015 -		20min</a:t>
            </a:r>
          </a:p>
          <a:p>
            <a:pPr marL="1066800" lvl="2" indent="-342900" eaLnBrk="0" hangingPunct="0">
              <a:buFont typeface="+mj-lt"/>
              <a:buAutoNum type="arabicPeriod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FY2014 overview</a:t>
            </a:r>
          </a:p>
          <a:p>
            <a:pPr marL="1066800" lvl="2" indent="-342900" eaLnBrk="0" hangingPunct="0">
              <a:buFont typeface="+mj-lt"/>
              <a:buAutoNum type="arabicPeriod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Why SAP has been selected as new ERP</a:t>
            </a:r>
          </a:p>
          <a:p>
            <a:pPr marL="1066800" lvl="2" indent="-342900" eaLnBrk="0" hangingPunct="0">
              <a:buFont typeface="+mj-lt"/>
              <a:buAutoNum type="arabicPeriod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FY2015 HEART project 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Current status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Project members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Question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from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OIST staff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members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Schedule  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0" hangingPunct="0">
              <a:buFont typeface="+mj-lt"/>
              <a:buAutoNum type="arabicPeriod" startAt="3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 operation with SAP –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 are points of change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 		10min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 eaLnBrk="0" hangingPunct="0">
              <a:buFont typeface="+mj-lt"/>
              <a:buAutoNum type="arabicPeriod" startAt="4"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Q&amp;A session 							60min</a:t>
            </a:r>
          </a:p>
          <a:p>
            <a:pPr marL="723900" lvl="2" indent="0" eaLnBrk="0" hangingPunct="0">
              <a:buNone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Refer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Q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uestion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list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Question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list consists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of; Inquiry to HEART project mail, 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Q&amp;A from previous RA/Admin admin session, and Questionnaire for previous session</a:t>
            </a:r>
            <a:b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723900" lvl="2" indent="0" eaLnBrk="0" hangingPunct="0">
              <a:buNone/>
            </a:pP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If you have any questions, please feel free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ask us.</a:t>
            </a: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3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64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refer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to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Q&amp;A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list</a:t>
            </a:r>
            <a:r>
              <a:rPr lang="ja-JP" altLang="en-US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 your handout materials.</a:t>
            </a:r>
          </a:p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If you have additional inquiries, please let us know after we explain Q&amp;A list contents. </a:t>
            </a:r>
            <a:endParaRPr lang="en-US" altLang="ja-JP" sz="1900" dirty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817698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4. Q&amp;A</a:t>
            </a:r>
            <a:r>
              <a:rPr lang="ja-JP" altLang="en-US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session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i="1" dirty="0" smtClean="0"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en-US" altLang="ja-JP" sz="2400" i="1" dirty="0">
                <a:ea typeface="Meiryo UI" panose="020B0604030504040204" pitchFamily="50" charset="-128"/>
                <a:cs typeface="Arial" panose="020B0604020202020204" pitchFamily="34" charset="0"/>
              </a:rPr>
              <a:t>. Objective and Goal of this </a:t>
            </a:r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session</a:t>
            </a:r>
            <a:endParaRPr kumimoji="1" lang="ja-JP" altLang="en-US" sz="2400" i="1" dirty="0">
              <a:latin typeface="Calibri" panose="020F050202020403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67000" y="1478148"/>
            <a:ext cx="5981700" cy="108725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Fill the communication gap</a:t>
            </a:r>
            <a:b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between </a:t>
            </a:r>
            <a:r>
              <a:rPr kumimoji="0" lang="en-US" altLang="ja-JP" sz="20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audience and HEART project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29750" y="1478148"/>
            <a:ext cx="1937250" cy="108725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Objective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67000" y="3179948"/>
            <a:ext cx="5981700" cy="108725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We will share some information about HEART project, and answer the inquiries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29750" y="3179948"/>
            <a:ext cx="1937250" cy="108725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Today’s session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67000" y="4881748"/>
            <a:ext cx="5981700" cy="108725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Your questions are </a:t>
            </a:r>
            <a:r>
              <a:rPr kumimoji="0" lang="en-US" altLang="ja-JP" sz="2000" kern="0" dirty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resolved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モヤモヤ　⇒　スッキリ！</a:t>
            </a:r>
            <a:endParaRPr kumimoji="0" lang="en-US" altLang="ja-JP" sz="1600" kern="0" dirty="0">
              <a:solidFill>
                <a:prstClr val="black"/>
              </a:solidFill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9750" y="4881748"/>
            <a:ext cx="1937250" cy="108725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0066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noProof="0" dirty="0" smtClean="0">
                <a:solidFill>
                  <a:prstClr val="black"/>
                </a:solidFill>
                <a:latin typeface="Calibri"/>
                <a:ea typeface="メイリオ" panose="020B0604030504040204" pitchFamily="50" charset="-128"/>
                <a:cs typeface="メイリオ" panose="020B0604030504040204" pitchFamily="50" charset="-128"/>
              </a:rPr>
              <a:t>Goal</a:t>
            </a:r>
            <a:endParaRPr kumimoji="0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8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2-1. FY2014 overview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1435908" y="1554231"/>
            <a:ext cx="7619194" cy="89616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587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36000" rIns="0" bIns="36000" numCol="1" rtlCol="0" anchor="ctr" anchorCtr="0" compatLnSpc="1">
            <a:prstTxWarp prst="textNoShape">
              <a:avLst/>
            </a:prstTxWarp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Replacement of the OIST ERP systems identified as a high priority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Steering Committee and </a:t>
            </a:r>
            <a:r>
              <a:rPr kumimoji="0" lang="en-US" altLang="ja-JP" sz="1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Project organization are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ＭＳ Ｐゴシック" charset="0"/>
              </a:rPr>
              <a:t>formed</a:t>
            </a:r>
          </a:p>
        </p:txBody>
      </p:sp>
      <p:sp>
        <p:nvSpPr>
          <p:cNvPr id="70" name="角丸四角形 69"/>
          <p:cNvSpPr/>
          <p:nvPr/>
        </p:nvSpPr>
        <p:spPr bwMode="auto">
          <a:xfrm>
            <a:off x="1435908" y="2499275"/>
            <a:ext cx="7619194" cy="782106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587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36000" rIns="0" bIns="36000" numCol="1" rtlCol="0" anchor="ctr" anchorCtr="0" compatLnSpc="1">
            <a:prstTxWarp prst="textNoShape">
              <a:avLst/>
            </a:prstTxWarp>
          </a:bodyPr>
          <a:lstStyle/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Ernst and Young selected as  project consultant</a:t>
            </a:r>
            <a:endParaRPr kumimoji="0" lang="en-AU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Review of business process and current ERP systems begins</a:t>
            </a:r>
            <a:endParaRPr kumimoji="0" lang="en-AU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1435908" y="3330262"/>
            <a:ext cx="7619194" cy="112427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587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Interviews held with faculty, RA’s and administrative staff to gather requirements</a:t>
            </a:r>
            <a:endParaRPr kumimoji="0" lang="ja-JP" altLang="en-US" sz="16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Workshops held to discuss process and system changes</a:t>
            </a:r>
            <a:endParaRPr kumimoji="0" lang="en-AU" altLang="ja-JP" sz="16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Key criteria for the new system approved by the steering committee</a:t>
            </a:r>
            <a:r>
              <a:rPr kumimoji="0" lang="ja-JP" alt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Decision taken to separate the project into two phases; Finance, and HR</a:t>
            </a:r>
            <a:endParaRPr kumimoji="0" lang="en-AU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2" name="角丸四角形 71"/>
          <p:cNvSpPr/>
          <p:nvPr/>
        </p:nvSpPr>
        <p:spPr bwMode="auto">
          <a:xfrm>
            <a:off x="1435908" y="4503421"/>
            <a:ext cx="7619194" cy="89616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587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36000" rIns="0" bIns="36000" numCol="1" rtlCol="0" anchor="ctr" anchorCtr="0" compatLnSpc="1">
            <a:prstTxWarp prst="textNoShape">
              <a:avLst/>
            </a:prstTxWarp>
          </a:bodyPr>
          <a:lstStyle/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Specification and requirements for the new system completed, reviewed and approved by the steering committee</a:t>
            </a:r>
            <a:endParaRPr kumimoji="0" lang="ja-JP" altLang="en-US" sz="16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Tender process for a new ERP product and integrator company initiated</a:t>
            </a:r>
            <a:endParaRPr kumimoji="0" lang="en-AU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1435908" y="5448465"/>
            <a:ext cx="7619194" cy="1107983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5875" cap="flat" cmpd="sng" algn="ctr">
            <a:solidFill>
              <a:srgbClr val="2D2D8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Review of tender submissions by OIST (including faculty) and external reviewers from Weizmann and HP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SAP selected as the ERP product </a:t>
            </a:r>
            <a:endParaRPr kumimoji="0" lang="en-AU" altLang="ja-JP" sz="16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285750" marR="0" lvl="0" indent="-2857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</a:rPr>
              <a:t>ABeam selected as the integrator company</a:t>
            </a:r>
            <a:endParaRPr kumimoji="0" lang="en-AU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" name="山形 73"/>
          <p:cNvSpPr/>
          <p:nvPr/>
        </p:nvSpPr>
        <p:spPr bwMode="auto">
          <a:xfrm rot="5400000">
            <a:off x="202679" y="2465623"/>
            <a:ext cx="1156864" cy="1213145"/>
          </a:xfrm>
          <a:prstGeom prst="chevron">
            <a:avLst>
              <a:gd name="adj" fmla="val 25044"/>
            </a:avLst>
          </a:prstGeom>
          <a:solidFill>
            <a:schemeClr val="accent2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山形 74"/>
          <p:cNvSpPr/>
          <p:nvPr/>
        </p:nvSpPr>
        <p:spPr bwMode="auto">
          <a:xfrm rot="5400000">
            <a:off x="202679" y="3405155"/>
            <a:ext cx="1156864" cy="1213145"/>
          </a:xfrm>
          <a:prstGeom prst="chevron">
            <a:avLst>
              <a:gd name="adj" fmla="val 25044"/>
            </a:avLst>
          </a:prstGeom>
          <a:solidFill>
            <a:schemeClr val="accent2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山形 75"/>
          <p:cNvSpPr/>
          <p:nvPr/>
        </p:nvSpPr>
        <p:spPr bwMode="auto">
          <a:xfrm rot="5400000">
            <a:off x="202679" y="4395488"/>
            <a:ext cx="1156864" cy="1213145"/>
          </a:xfrm>
          <a:prstGeom prst="chevron">
            <a:avLst>
              <a:gd name="adj" fmla="val 25044"/>
            </a:avLst>
          </a:prstGeom>
          <a:solidFill>
            <a:schemeClr val="accent2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山形 76"/>
          <p:cNvSpPr/>
          <p:nvPr/>
        </p:nvSpPr>
        <p:spPr bwMode="auto">
          <a:xfrm rot="5400000">
            <a:off x="202679" y="5360418"/>
            <a:ext cx="1156864" cy="1213145"/>
          </a:xfrm>
          <a:prstGeom prst="chevron">
            <a:avLst>
              <a:gd name="adj" fmla="val 25044"/>
            </a:avLst>
          </a:prstGeom>
          <a:solidFill>
            <a:schemeClr val="accent2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山形 77"/>
          <p:cNvSpPr/>
          <p:nvPr/>
        </p:nvSpPr>
        <p:spPr bwMode="auto">
          <a:xfrm rot="5400000">
            <a:off x="189979" y="1526091"/>
            <a:ext cx="1156864" cy="1213145"/>
          </a:xfrm>
          <a:prstGeom prst="chevron">
            <a:avLst>
              <a:gd name="adj" fmla="val 25044"/>
            </a:avLst>
          </a:prstGeom>
          <a:solidFill>
            <a:schemeClr val="accent2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05645" y="1861199"/>
            <a:ext cx="11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Apr</a:t>
            </a:r>
          </a:p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2014</a:t>
            </a:r>
            <a:endParaRPr lang="ja-JP" altLang="en-US" sz="1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54746" y="283883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Sep</a:t>
            </a:r>
            <a:b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2014</a:t>
            </a:r>
            <a:endParaRPr lang="ja-JP" altLang="en-US" sz="1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42458" y="3729495"/>
            <a:ext cx="1170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Oct 2014</a:t>
            </a:r>
            <a:b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- Feb 2015</a:t>
            </a:r>
            <a:endParaRPr lang="ja-JP" altLang="en-US" sz="1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20526" y="4728920"/>
            <a:ext cx="11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Mar</a:t>
            </a:r>
          </a:p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2015</a:t>
            </a:r>
            <a:endParaRPr lang="ja-JP" altLang="en-US" sz="1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0526" y="5706551"/>
            <a:ext cx="11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Apr</a:t>
            </a:r>
          </a:p>
          <a:p>
            <a:pPr algn="ctr" eaLnBrk="0" hangingPunct="0"/>
            <a:r>
              <a:rPr lang="en-US" altLang="ja-JP" sz="1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2015</a:t>
            </a:r>
            <a:endParaRPr lang="ja-JP" altLang="en-US" sz="1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900" y="837605"/>
            <a:ext cx="8801100" cy="584775"/>
          </a:xfrm>
        </p:spPr>
        <p:txBody>
          <a:bodyPr/>
          <a:lstStyle/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The following are FY2014 overview as we have explained in previous session. Today, we will explain red-highlighted points in more details.</a:t>
            </a:r>
            <a:endParaRPr kumimoji="0" lang="ja-JP" altLang="en-US" sz="2000" dirty="0">
              <a:solidFill>
                <a:srgbClr val="000000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Based on the interview sessions, Future business workflows and specifications of new function had been determined in FY2014.</a:t>
            </a:r>
          </a:p>
        </p:txBody>
      </p:sp>
      <p:sp>
        <p:nvSpPr>
          <p:cNvPr id="7" name="Text Box 381"/>
          <p:cNvSpPr txBox="1">
            <a:spLocks noChangeArrowheads="1"/>
          </p:cNvSpPr>
          <p:nvPr/>
        </p:nvSpPr>
        <p:spPr bwMode="auto">
          <a:xfrm>
            <a:off x="7735481" y="6519902"/>
            <a:ext cx="1548219" cy="31817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457" tIns="73728" rIns="147457" bIns="7372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Steering </a:t>
            </a:r>
            <a:r>
              <a:rPr lang="en-US" sz="11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Committee</a:t>
            </a:r>
            <a:endParaRPr lang="en-US" sz="1100" kern="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Rectangle 53"/>
          <p:cNvSpPr/>
          <p:nvPr/>
        </p:nvSpPr>
        <p:spPr bwMode="auto">
          <a:xfrm>
            <a:off x="211329" y="1617421"/>
            <a:ext cx="1332283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2014 Sep</a:t>
            </a:r>
            <a:endParaRPr lang="en-US" sz="1400" b="1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" name="Rectangle 56"/>
          <p:cNvSpPr/>
          <p:nvPr/>
        </p:nvSpPr>
        <p:spPr bwMode="auto">
          <a:xfrm>
            <a:off x="1543610" y="1617421"/>
            <a:ext cx="1332284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Oct</a:t>
            </a:r>
          </a:p>
        </p:txBody>
      </p:sp>
      <p:sp>
        <p:nvSpPr>
          <p:cNvPr id="10" name="Rectangle 59"/>
          <p:cNvSpPr/>
          <p:nvPr/>
        </p:nvSpPr>
        <p:spPr bwMode="auto">
          <a:xfrm>
            <a:off x="2875896" y="1617421"/>
            <a:ext cx="1332283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Nov</a:t>
            </a:r>
          </a:p>
        </p:txBody>
      </p:sp>
      <p:sp>
        <p:nvSpPr>
          <p:cNvPr id="11" name="Rectangle 71"/>
          <p:cNvSpPr/>
          <p:nvPr/>
        </p:nvSpPr>
        <p:spPr bwMode="auto">
          <a:xfrm>
            <a:off x="4208177" y="1617421"/>
            <a:ext cx="1332284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Dec</a:t>
            </a:r>
          </a:p>
        </p:txBody>
      </p:sp>
      <p:sp>
        <p:nvSpPr>
          <p:cNvPr id="12" name="Rectangle 95"/>
          <p:cNvSpPr/>
          <p:nvPr/>
        </p:nvSpPr>
        <p:spPr bwMode="auto">
          <a:xfrm>
            <a:off x="5540462" y="1617421"/>
            <a:ext cx="1332283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2015 Jan</a:t>
            </a:r>
            <a:endParaRPr lang="en-US" sz="1400" b="1" kern="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3" name="Rectangle 110"/>
          <p:cNvSpPr/>
          <p:nvPr/>
        </p:nvSpPr>
        <p:spPr bwMode="auto">
          <a:xfrm>
            <a:off x="6872745" y="1617421"/>
            <a:ext cx="1330925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Feb</a:t>
            </a:r>
          </a:p>
        </p:txBody>
      </p:sp>
      <p:sp>
        <p:nvSpPr>
          <p:cNvPr id="14" name="Pentagon 48"/>
          <p:cNvSpPr/>
          <p:nvPr/>
        </p:nvSpPr>
        <p:spPr bwMode="auto">
          <a:xfrm>
            <a:off x="227626" y="2129901"/>
            <a:ext cx="2854478" cy="467852"/>
          </a:xfrm>
          <a:prstGeom prst="homePlate">
            <a:avLst>
              <a:gd name="adj" fmla="val 36630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9492" tIns="75470" rIns="29492" bIns="7547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ja-JP" sz="1600" dirty="0">
                <a:solidFill>
                  <a:srgbClr val="4D4D4D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Business Practice Report</a:t>
            </a:r>
            <a:endParaRPr kumimoji="0" lang="en-US" altLang="ja-JP" sz="1600" dirty="0">
              <a:solidFill>
                <a:srgbClr val="4D4D4D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" name="Pentagon 157"/>
          <p:cNvSpPr/>
          <p:nvPr/>
        </p:nvSpPr>
        <p:spPr bwMode="auto">
          <a:xfrm>
            <a:off x="4524144" y="4263664"/>
            <a:ext cx="1555478" cy="469292"/>
          </a:xfrm>
          <a:prstGeom prst="homePlate">
            <a:avLst>
              <a:gd name="adj" fmla="val 50161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991" tIns="35991" rIns="35991" bIns="35991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ja-JP" sz="1600" dirty="0">
                <a:solidFill>
                  <a:srgbClr val="4D4D4D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New Business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ja-JP" sz="1600" dirty="0">
                <a:solidFill>
                  <a:srgbClr val="4D4D4D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Practice Design</a:t>
            </a:r>
            <a:endParaRPr kumimoji="0" lang="en-US" altLang="ja-JP" sz="1600" dirty="0">
              <a:solidFill>
                <a:srgbClr val="4D4D4D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Pentagon 157"/>
          <p:cNvSpPr/>
          <p:nvPr/>
        </p:nvSpPr>
        <p:spPr bwMode="auto">
          <a:xfrm>
            <a:off x="5972334" y="4918529"/>
            <a:ext cx="2268005" cy="467852"/>
          </a:xfrm>
          <a:prstGeom prst="homePlate">
            <a:avLst>
              <a:gd name="adj" fmla="val 44774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75470" rIns="145134" bIns="7547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altLang="ja-JP" sz="1600" dirty="0" smtClean="0">
                <a:solidFill>
                  <a:srgbClr val="4D4D4D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Determining Specification </a:t>
            </a:r>
            <a:endParaRPr kumimoji="0" lang="en-US" altLang="ja-JP" sz="1600" dirty="0">
              <a:solidFill>
                <a:srgbClr val="4D4D4D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" name="Diamond 120"/>
          <p:cNvSpPr>
            <a:spLocks noChangeArrowheads="1"/>
          </p:cNvSpPr>
          <p:nvPr/>
        </p:nvSpPr>
        <p:spPr bwMode="auto">
          <a:xfrm>
            <a:off x="6022400" y="4534710"/>
            <a:ext cx="323225" cy="323898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" name="Diamond 120"/>
          <p:cNvSpPr>
            <a:spLocks noChangeArrowheads="1"/>
          </p:cNvSpPr>
          <p:nvPr/>
        </p:nvSpPr>
        <p:spPr bwMode="auto">
          <a:xfrm>
            <a:off x="8109706" y="5259314"/>
            <a:ext cx="323225" cy="325338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" name="Diamond 120"/>
          <p:cNvSpPr>
            <a:spLocks noChangeArrowheads="1"/>
          </p:cNvSpPr>
          <p:nvPr/>
        </p:nvSpPr>
        <p:spPr bwMode="auto">
          <a:xfrm>
            <a:off x="7625474" y="6586122"/>
            <a:ext cx="180626" cy="171306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Diamond 42"/>
          <p:cNvSpPr>
            <a:spLocks noChangeArrowheads="1"/>
          </p:cNvSpPr>
          <p:nvPr/>
        </p:nvSpPr>
        <p:spPr bwMode="auto">
          <a:xfrm>
            <a:off x="88550" y="1920141"/>
            <a:ext cx="324583" cy="323898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4" name="Diamond 120"/>
          <p:cNvSpPr>
            <a:spLocks noChangeArrowheads="1"/>
          </p:cNvSpPr>
          <p:nvPr/>
        </p:nvSpPr>
        <p:spPr bwMode="auto">
          <a:xfrm>
            <a:off x="4471390" y="3913337"/>
            <a:ext cx="324582" cy="323898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6" name="Rectangle 110"/>
          <p:cNvSpPr/>
          <p:nvPr/>
        </p:nvSpPr>
        <p:spPr bwMode="auto">
          <a:xfrm>
            <a:off x="8202239" y="1617421"/>
            <a:ext cx="647807" cy="25192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45134" tIns="29492" rIns="145134" bIns="7547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Mar</a:t>
            </a:r>
            <a:endParaRPr kumimoji="0" lang="en-US" altLang="ja-JP" sz="1400" b="1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7" name="線吹き出し 1 (枠付き) 26"/>
          <p:cNvSpPr>
            <a:spLocks/>
          </p:cNvSpPr>
          <p:nvPr/>
        </p:nvSpPr>
        <p:spPr bwMode="auto">
          <a:xfrm>
            <a:off x="125853" y="3359320"/>
            <a:ext cx="2732319" cy="3086341"/>
          </a:xfrm>
          <a:prstGeom prst="borderCallout1">
            <a:avLst>
              <a:gd name="adj1" fmla="val -352"/>
              <a:gd name="adj2" fmla="val 13450"/>
              <a:gd name="adj3" fmla="val -26852"/>
              <a:gd name="adj4" fmla="val 44799"/>
            </a:avLst>
          </a:prstGeom>
          <a:solidFill>
            <a:srgbClr val="FFFFCC">
              <a:alpha val="4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17" tIns="45709" rIns="91417" bIns="45709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marL="88900" indent="-88900">
              <a:buFont typeface="Arial" panose="020B0604020202020204" pitchFamily="34" charset="0"/>
              <a:buChar char="•"/>
            </a:pPr>
            <a:r>
              <a:rPr kumimoji="0" lang="en-US" altLang="ja-JP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Interview sessions</a:t>
            </a:r>
            <a:r>
              <a:rPr kumimoji="0"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kumimoji="0"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0"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(</a:t>
            </a:r>
            <a:r>
              <a:rPr kumimoji="0" lang="en-US" altLang="ja-JP" sz="1600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Steering Committee members, Faculty members, RAs, RSD, Budgeting, Procurement, Accounting, Travel Expense, HR, Graduate </a:t>
            </a:r>
            <a:r>
              <a:rPr kumimoji="0"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School)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0" lang="en-US" altLang="ja-JP" sz="160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Document current processes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en-US" altLang="ja-JP" sz="1600" dirty="0" smtClean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Design future models</a:t>
            </a:r>
          </a:p>
        </p:txBody>
      </p:sp>
      <p:sp>
        <p:nvSpPr>
          <p:cNvPr id="28" name="線吹き出し 1 (枠付き) 27"/>
          <p:cNvSpPr>
            <a:spLocks/>
          </p:cNvSpPr>
          <p:nvPr/>
        </p:nvSpPr>
        <p:spPr bwMode="auto">
          <a:xfrm>
            <a:off x="5373416" y="2088954"/>
            <a:ext cx="3631235" cy="1616552"/>
          </a:xfrm>
          <a:prstGeom prst="borderCallout1">
            <a:avLst>
              <a:gd name="adj1" fmla="val 28341"/>
              <a:gd name="adj2" fmla="val -147"/>
              <a:gd name="adj3" fmla="val 106713"/>
              <a:gd name="adj4" fmla="val -31817"/>
            </a:avLst>
          </a:prstGeom>
          <a:solidFill>
            <a:srgbClr val="FFFFCC">
              <a:alpha val="4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17" tIns="45709" rIns="91417" bIns="45709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marL="88900" indent="-88900">
              <a:buFont typeface="Arial" panose="020B0604020202020204" pitchFamily="34" charset="0"/>
              <a:buChar char="•"/>
            </a:pPr>
            <a:r>
              <a:rPr lang="en-US" altLang="ja-JP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Review</a:t>
            </a:r>
            <a:r>
              <a:rPr lang="en-US" altLang="ja-JP" sz="160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Future business workflows (draft)  from the viewpoint of operability</a:t>
            </a:r>
            <a:r>
              <a:rPr lang="en-US" altLang="ja-JP" sz="160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en-US" altLang="ja-JP" sz="1600" dirty="0">
              <a:solidFill>
                <a:schemeClr val="tx1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 indent="-88900" defTabSz="914400" eaLnBrk="1" hangingPunct="1"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Classify </a:t>
            </a:r>
            <a:r>
              <a:rPr lang="en-US" altLang="ja-JP" sz="1600" dirty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must-have and nice-to-have system functions.</a:t>
            </a:r>
          </a:p>
        </p:txBody>
      </p:sp>
      <p:sp>
        <p:nvSpPr>
          <p:cNvPr id="30" name="線吹き出し 1 (枠付き) 29"/>
          <p:cNvSpPr>
            <a:spLocks/>
          </p:cNvSpPr>
          <p:nvPr/>
        </p:nvSpPr>
        <p:spPr bwMode="auto">
          <a:xfrm>
            <a:off x="4953000" y="5648152"/>
            <a:ext cx="3019795" cy="797509"/>
          </a:xfrm>
          <a:prstGeom prst="borderCallout1">
            <a:avLst>
              <a:gd name="adj1" fmla="val -2915"/>
              <a:gd name="adj2" fmla="val 19485"/>
              <a:gd name="adj3" fmla="val -45181"/>
              <a:gd name="adj4" fmla="val 49513"/>
            </a:avLst>
          </a:prstGeom>
          <a:solidFill>
            <a:srgbClr val="FFFFCC">
              <a:alpha val="4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17" tIns="45709" rIns="91417" bIns="45709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marL="88900" indent="-889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1600" b="1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Specify</a:t>
            </a:r>
            <a:r>
              <a:rPr lang="en-US" altLang="ja-JP" sz="1600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business functions </a:t>
            </a:r>
            <a:r>
              <a:rPr lang="en-US" altLang="ja-JP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of new ERP.</a:t>
            </a:r>
            <a:endParaRPr kumimoji="0" lang="ja-JP" altLang="en-US" sz="160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2-1. FY2014 overview – how requirements of OIST are determined?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Pentagon 47"/>
          <p:cNvSpPr/>
          <p:nvPr/>
        </p:nvSpPr>
        <p:spPr bwMode="auto">
          <a:xfrm>
            <a:off x="2896267" y="2866748"/>
            <a:ext cx="988688" cy="467852"/>
          </a:xfrm>
          <a:prstGeom prst="homePlate">
            <a:avLst>
              <a:gd name="adj" fmla="val 50203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991" tIns="35991" rIns="35991" bIns="35991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600" dirty="0">
              <a:solidFill>
                <a:srgbClr val="4D4D4D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5" name="Text Box 381"/>
          <p:cNvSpPr txBox="1">
            <a:spLocks noChangeArrowheads="1"/>
          </p:cNvSpPr>
          <p:nvPr/>
        </p:nvSpPr>
        <p:spPr bwMode="auto">
          <a:xfrm>
            <a:off x="2809424" y="2783326"/>
            <a:ext cx="2143576" cy="64133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7457" tIns="73728" rIns="147457" bIns="7372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Obtain consensus from </a:t>
            </a:r>
            <a:r>
              <a:rPr lang="en-US" altLang="ja-JP" sz="16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SC</a:t>
            </a: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2" name="Pentagon 47"/>
          <p:cNvSpPr/>
          <p:nvPr/>
        </p:nvSpPr>
        <p:spPr bwMode="auto">
          <a:xfrm>
            <a:off x="3629437" y="3610238"/>
            <a:ext cx="941154" cy="467853"/>
          </a:xfrm>
          <a:prstGeom prst="homePlate">
            <a:avLst>
              <a:gd name="adj" fmla="val 42059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5991" tIns="35991" rIns="35991" bIns="35991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600" dirty="0">
              <a:solidFill>
                <a:srgbClr val="4D4D4D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6" name="Text Box 381"/>
          <p:cNvSpPr txBox="1">
            <a:spLocks noChangeArrowheads="1"/>
          </p:cNvSpPr>
          <p:nvPr/>
        </p:nvSpPr>
        <p:spPr bwMode="auto">
          <a:xfrm>
            <a:off x="3520033" y="3641080"/>
            <a:ext cx="1548219" cy="39511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4D4D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7457" tIns="73728" rIns="147457" bIns="7372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Workshop</a:t>
            </a:r>
            <a:endParaRPr lang="en-US" sz="1600" kern="0" dirty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8114071" y="5571952"/>
            <a:ext cx="1548219" cy="641339"/>
            <a:chOff x="8114071" y="5571952"/>
            <a:chExt cx="1548219" cy="641339"/>
          </a:xfrm>
        </p:grpSpPr>
        <p:sp>
          <p:nvSpPr>
            <p:cNvPr id="33" name="Pentagon 157"/>
            <p:cNvSpPr/>
            <p:nvPr/>
          </p:nvSpPr>
          <p:spPr bwMode="auto">
            <a:xfrm>
              <a:off x="8215216" y="5649389"/>
              <a:ext cx="738635" cy="467852"/>
            </a:xfrm>
            <a:prstGeom prst="homePlate">
              <a:avLst>
                <a:gd name="adj" fmla="val 36630"/>
              </a:avLst>
            </a:prstGeom>
            <a:solidFill>
              <a:schemeClr val="bg1"/>
            </a:solidFill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45134" tIns="75470" rIns="145134" bIns="7547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en-US" altLang="ja-JP" sz="1600" dirty="0">
                <a:solidFill>
                  <a:srgbClr val="4D4D4D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  <p:sp>
          <p:nvSpPr>
            <p:cNvPr id="37" name="Text Box 381"/>
            <p:cNvSpPr txBox="1">
              <a:spLocks noChangeArrowheads="1"/>
            </p:cNvSpPr>
            <p:nvPr/>
          </p:nvSpPr>
          <p:spPr bwMode="auto">
            <a:xfrm>
              <a:off x="8114071" y="5571952"/>
              <a:ext cx="1548219" cy="641339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4D4D4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7457" tIns="73728" rIns="147457" bIns="73728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1200" kern="1200">
                  <a:solidFill>
                    <a:srgbClr val="FF0000"/>
                  </a:solidFill>
                  <a:latin typeface="HGP創英角ｺﾞｼｯｸUB" pitchFamily="50" charset="-128"/>
                  <a:ea typeface="ＭＳ Ｐゴシック" charset="-128"/>
                  <a:cs typeface="+mn-cs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New ERP Selection</a:t>
              </a:r>
              <a:endParaRPr lang="en-US" sz="1600" kern="0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</p:txBody>
        </p:sp>
      </p:grpSp>
      <p:sp>
        <p:nvSpPr>
          <p:cNvPr id="25" name="Diamond 120"/>
          <p:cNvSpPr>
            <a:spLocks noChangeArrowheads="1"/>
          </p:cNvSpPr>
          <p:nvPr/>
        </p:nvSpPr>
        <p:spPr bwMode="auto">
          <a:xfrm>
            <a:off x="3722680" y="3235471"/>
            <a:ext cx="324582" cy="323898"/>
          </a:xfrm>
          <a:prstGeom prst="diamond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lIns="127121" tIns="116952" rIns="127121" bIns="66104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rgbClr val="FF0000"/>
                </a:solidFill>
                <a:latin typeface="HGP創英角ｺﾞｼｯｸUB" pitchFamily="50" charset="-128"/>
                <a:ea typeface="ＭＳ Ｐゴシック" charset="-128"/>
                <a:cs typeface="+mn-cs"/>
              </a:defRPr>
            </a:lvl9pPr>
          </a:lstStyle>
          <a:p>
            <a:pPr algn="ctr" defTabSz="801654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rgbClr val="7F7F7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6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According to the RFP of OIST, some ERP package system and the Integrator had been bidden. OIST selected new ERP package and integrator based on the following</a:t>
            </a:r>
            <a:r>
              <a:rPr lang="ja-JP" altLang="en-US" sz="1900" dirty="0"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criteria.</a:t>
            </a: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97626"/>
              </p:ext>
            </p:extLst>
          </p:nvPr>
        </p:nvGraphicFramePr>
        <p:xfrm>
          <a:off x="504824" y="1666373"/>
          <a:ext cx="8258175" cy="38254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9064"/>
                <a:gridCol w="1127572"/>
                <a:gridCol w="5641539"/>
              </a:tblGrid>
              <a:tr h="3783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Criteria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Priority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Contents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9643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Language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8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User interface manageable in English</a:t>
                      </a:r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and ideally in Japanese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Data manageable both in English and in Japanese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23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Credentials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Japanese laws and regulations</a:t>
                      </a:r>
                    </a:p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University-specific operations</a:t>
                      </a:r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Experience</a:t>
                      </a:r>
                      <a:r>
                        <a:rPr kumimoji="1" lang="en-US" altLang="ja-JP" sz="18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with overseas </a:t>
                      </a: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implementation</a:t>
                      </a:r>
                      <a:endParaRPr lang="en-US" altLang="ja-JP" sz="1800" b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9597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Flexibility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3</a:t>
                      </a:r>
                      <a:endParaRPr kumimoji="1" lang="ja-JP" altLang="en-US" sz="18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Adaptability to OIST’s </a:t>
                      </a:r>
                      <a:r>
                        <a:rPr lang="en-US" altLang="ja-JP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business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operations</a:t>
                      </a:r>
                      <a:endParaRPr lang="en-US" altLang="ja-JP" sz="1800" dirty="0" smtClean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036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Support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system</a:t>
                      </a:r>
                      <a:endParaRPr kumimoji="1" lang="ja-JP" altLang="en-US" sz="18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Bilingual</a:t>
                      </a:r>
                      <a:r>
                        <a:rPr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(English and Japanese) support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Location</a:t>
                      </a:r>
                      <a:endParaRPr kumimoji="1" lang="ja-JP" altLang="en-US" sz="1800" dirty="0" smtClean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885">
                <a:tc>
                  <a:txBody>
                    <a:bodyPr/>
                    <a:lstStyle/>
                    <a:p>
                      <a:pPr marL="0" marR="0" indent="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Integrator</a:t>
                      </a:r>
                      <a:endParaRPr kumimoji="1" lang="ja-JP" altLang="en-US" sz="1800" dirty="0" smtClean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History of successful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experience implementing the given system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305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Usability</a:t>
                      </a:r>
                      <a:endParaRPr kumimoji="1" lang="ja-JP" altLang="en-US" sz="1800" dirty="0"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6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Arial Unicode MS" panose="020B060402020202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008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Intuitive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 u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ser interface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  <a:ea typeface="Arial Unicode MS" panose="020B060402020202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2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2-2. Why SAP has been selected as new ERP? 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342900" y="5689600"/>
            <a:ext cx="8608781" cy="698500"/>
          </a:xfrm>
          <a:prstGeom prst="roundRect">
            <a:avLst/>
          </a:prstGeom>
          <a:solidFill>
            <a:srgbClr val="FFCC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0" lang="en-US" altLang="ja-JP" sz="1800" dirty="0">
                <a:latin typeface="Calibri" panose="020F0502020204030204" pitchFamily="34" charset="0"/>
                <a:ea typeface="HGP創英角ｺﾞｼｯｸUB" pitchFamily="50" charset="-128"/>
              </a:rPr>
              <a:t>A</a:t>
            </a:r>
            <a:r>
              <a:rPr kumimoji="0" lang="en-US" altLang="ja-JP" sz="1800" dirty="0" smtClean="0">
                <a:latin typeface="Calibri" panose="020F0502020204030204" pitchFamily="34" charset="0"/>
                <a:ea typeface="HGP創英角ｺﾞｼｯｸUB" pitchFamily="50" charset="-128"/>
              </a:rPr>
              <a:t> </a:t>
            </a:r>
            <a:r>
              <a:rPr kumimoji="0" lang="en-US" altLang="ja-JP" sz="1800" dirty="0">
                <a:latin typeface="Calibri" panose="020F0502020204030204" pitchFamily="34" charset="0"/>
                <a:ea typeface="HGP創英角ｺﾞｼｯｸUB" pitchFamily="50" charset="-128"/>
              </a:rPr>
              <a:t>far-sighted </a:t>
            </a:r>
            <a:r>
              <a:rPr kumimoji="0" lang="en-US" altLang="ja-JP" sz="1800" dirty="0" smtClean="0">
                <a:latin typeface="Calibri" panose="020F0502020204030204" pitchFamily="34" charset="0"/>
                <a:ea typeface="HGP創英角ｺﾞｼｯｸUB" pitchFamily="50" charset="-128"/>
              </a:rPr>
              <a:t>OIST’s features, key point of criteria is “Global standard</a:t>
            </a:r>
            <a:r>
              <a:rPr kumimoji="0" lang="en-US" altLang="ja-JP" sz="1800" dirty="0">
                <a:latin typeface="Calibri" panose="020F0502020204030204" pitchFamily="34" charset="0"/>
                <a:ea typeface="HGP創英角ｺﾞｼｯｸUB" pitchFamily="50" charset="-128"/>
              </a:rPr>
              <a:t> “</a:t>
            </a:r>
            <a:r>
              <a:rPr kumimoji="0" lang="en-US" altLang="ja-JP" sz="1800" dirty="0" smtClean="0">
                <a:latin typeface="Calibri" panose="020F0502020204030204" pitchFamily="34" charset="0"/>
                <a:ea typeface="HGP創英角ｺﾞｼｯｸUB" pitchFamily="50" charset="-128"/>
              </a:rPr>
              <a:t> system.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1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For </a:t>
            </a:r>
            <a:r>
              <a:rPr lang="en-US" altLang="ja-JP" sz="2000" dirty="0">
                <a:ea typeface="メイリオ" panose="020B0604030504040204" pitchFamily="50" charset="-128"/>
                <a:cs typeface="メイリオ" panose="020B0604030504040204" pitchFamily="50" charset="-128"/>
              </a:rPr>
              <a:t>OIST, set to achieve further advancement and expansion as a globally recognized graduate school, it is critical to place a package system at the base that can flexibly respond with ease and extensions to </a:t>
            </a:r>
            <a:r>
              <a:rPr lang="en-US" altLang="ja-JP" sz="2000" dirty="0" smtClean="0">
                <a:ea typeface="メイリオ" panose="020B0604030504040204" pitchFamily="50" charset="-128"/>
                <a:cs typeface="メイリオ" panose="020B0604030504040204" pitchFamily="50" charset="-128"/>
              </a:rPr>
              <a:t>change.</a:t>
            </a:r>
            <a:endParaRPr lang="en-US" altLang="ja-JP" sz="1900" dirty="0" smtClean="0"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2-2. Why SAP has been selected as new ERP? 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– Appendix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83" y="1889297"/>
            <a:ext cx="7970295" cy="474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122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There are implementation cases of SAP to University of Japan (National/Private) </a:t>
            </a:r>
            <a:r>
              <a:rPr lang="en-US" altLang="ja-JP" sz="1900" dirty="0">
                <a:ea typeface="HGPｺﾞｼｯｸM" panose="020B0600000000000000" pitchFamily="50" charset="-128"/>
                <a:cs typeface="Meiryo UI" panose="020B0604030504040204" pitchFamily="50" charset="-128"/>
              </a:rPr>
              <a:t>and  an independent administrative </a:t>
            </a: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institution.</a:t>
            </a:r>
          </a:p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Based on the uniqueness of OIST, these several cases (not only national university) are useful for OIST to refer to the SAP usage method.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2-2. Why SAP has been selected as new ERP? 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– Appendix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Group 1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972304"/>
              </p:ext>
            </p:extLst>
          </p:nvPr>
        </p:nvGraphicFramePr>
        <p:xfrm>
          <a:off x="368300" y="2188061"/>
          <a:ext cx="8608779" cy="4033884"/>
        </p:xfrm>
        <a:graphic>
          <a:graphicData uri="http://schemas.openxmlformats.org/drawingml/2006/table">
            <a:tbl>
              <a:tblPr/>
              <a:tblGrid>
                <a:gridCol w="2844713"/>
                <a:gridCol w="870830"/>
                <a:gridCol w="1204649"/>
                <a:gridCol w="1229529"/>
                <a:gridCol w="1229529"/>
                <a:gridCol w="1229529"/>
              </a:tblGrid>
              <a:tr h="25719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Society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Number of Students</a:t>
                      </a: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N/P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Scope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52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Budgeting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Accounting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Procurement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18000" marR="18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136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26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Hiroshima University</a:t>
                      </a: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　　　　　　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15,588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National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△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Kochi University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5,700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National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13">
                <a:tc>
                  <a:txBody>
                    <a:bodyPr/>
                    <a:lstStyle/>
                    <a:p>
                      <a:pPr marL="114300" marR="0" lvl="0" indent="-26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A</a:t>
                      </a: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Private University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20,000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Private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26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B Private University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30,000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Private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26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Kyoto College of Graduate Studies for informatics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328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Private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△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6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-26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C Prefectural University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2,800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Prefectural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7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Research organization of information and systems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-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Other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7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National institute of Natural Sciences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-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Other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7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National Institute of Multimedia Education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1143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-</a:t>
                      </a:r>
                    </a:p>
                  </a:txBody>
                  <a:tcPr marL="0" marR="7200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Other</a:t>
                      </a:r>
                      <a:endParaRPr kumimoji="0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  <a:cs typeface="Meiryo UI" pitchFamily="50" charset="-128"/>
                      </a:endParaRP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  <a:cs typeface="Meiryo UI" pitchFamily="50" charset="-128"/>
                        </a:rPr>
                        <a:t>〇</a:t>
                      </a:r>
                    </a:p>
                  </a:txBody>
                  <a:tcPr marL="0" marR="0" marT="1800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auto">
          <a:xfrm>
            <a:off x="355599" y="2886075"/>
            <a:ext cx="8621481" cy="63067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55599" y="4914900"/>
            <a:ext cx="8621481" cy="1308919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/>
        </p:nvSpPr>
        <p:spPr bwMode="auto">
          <a:xfrm>
            <a:off x="175981" y="818740"/>
            <a:ext cx="88011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3340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 sz="16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906463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24777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16002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0574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85750">
              <a:buFont typeface="Wingdings" panose="05000000000000000000" pitchFamily="2" charset="2"/>
              <a:buChar char="n"/>
            </a:pPr>
            <a:r>
              <a:rPr lang="en-US" altLang="ja-JP" sz="1900" dirty="0" smtClean="0">
                <a:ea typeface="HGPｺﾞｼｯｸM" panose="020B0600000000000000" pitchFamily="50" charset="-128"/>
                <a:cs typeface="Meiryo UI" panose="020B0604030504040204" pitchFamily="50" charset="-128"/>
              </a:rPr>
              <a:t>There are implementation cases of SAP to University of abroad. 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00101" y="95250"/>
            <a:ext cx="7258050" cy="576263"/>
          </a:xfrm>
        </p:spPr>
        <p:txBody>
          <a:bodyPr/>
          <a:lstStyle/>
          <a:p>
            <a:pPr marL="342900" indent="-342900" eaLnBrk="0" hangingPunct="0"/>
            <a: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2. Project Overview  </a:t>
            </a:r>
            <a:br>
              <a:rPr lang="en-US" altLang="ja-JP" sz="2400" i="1" dirty="0" smtClean="0"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2000" i="1" dirty="0">
                <a:ea typeface="Meiryo UI" panose="020B0604030504040204" pitchFamily="50" charset="-128"/>
                <a:cs typeface="Arial" panose="020B0604020202020204" pitchFamily="34" charset="0"/>
              </a:rPr>
              <a:t>2-2. Why SAP has been selected as new ERP?  </a:t>
            </a:r>
            <a:r>
              <a:rPr lang="en-US" altLang="ja-JP" sz="2000" i="1" dirty="0" smtClean="0">
                <a:ea typeface="Meiryo UI" panose="020B0604030504040204" pitchFamily="50" charset="-128"/>
                <a:cs typeface="Arial" panose="020B0604020202020204" pitchFamily="34" charset="0"/>
              </a:rPr>
              <a:t>– Appendix</a:t>
            </a:r>
            <a:endParaRPr lang="en-US" altLang="ja-JP" sz="2000" i="1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70" name="Picture 2" descr="earth_h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24000" y="1628800"/>
            <a:ext cx="84960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75825"/>
              </p:ext>
            </p:extLst>
          </p:nvPr>
        </p:nvGraphicFramePr>
        <p:xfrm>
          <a:off x="391160" y="1701824"/>
          <a:ext cx="2585815" cy="4335611"/>
        </p:xfrm>
        <a:graphic>
          <a:graphicData uri="http://schemas.openxmlformats.org/drawingml/2006/table">
            <a:tbl>
              <a:tblPr firstRow="1" bandRow="1"/>
              <a:tblGrid>
                <a:gridCol w="2585815"/>
              </a:tblGrid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Stanford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Oxford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MIT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Princeton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Cambridge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UC Berkeley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Yale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Duke University 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Columbia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Pennsylvania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Johns Hopkins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Cornell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Michigan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Toronto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ETH Zurich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657872"/>
              </p:ext>
            </p:extLst>
          </p:nvPr>
        </p:nvGraphicFramePr>
        <p:xfrm>
          <a:off x="3168813" y="1710291"/>
          <a:ext cx="2490153" cy="4297680"/>
        </p:xfrm>
        <a:graphic>
          <a:graphicData uri="http://schemas.openxmlformats.org/drawingml/2006/table">
            <a:tbl>
              <a:tblPr firstRow="1" bandRow="1"/>
              <a:tblGrid>
                <a:gridCol w="2490153"/>
              </a:tblGrid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Warwick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University of Singapore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Hong Kong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EPFL 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Karolinska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Institute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LMU Munich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Manchester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Postech</a:t>
                      </a:r>
                      <a:endParaRPr lang="en-US" sz="1400" dirty="0" smtClean="0">
                        <a:latin typeface="Calibri" panose="020F0502020204030204" pitchFamily="34" charset="0"/>
                      </a:endParaRP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Boston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Kyoto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KU Leuven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Ecole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Normal Paris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Penn State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Leiden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Utrecht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41486"/>
              </p:ext>
            </p:extLst>
          </p:nvPr>
        </p:nvGraphicFramePr>
        <p:xfrm>
          <a:off x="6285135" y="1701824"/>
          <a:ext cx="2585815" cy="4297680"/>
        </p:xfrm>
        <a:graphic>
          <a:graphicData uri="http://schemas.openxmlformats.org/drawingml/2006/table">
            <a:tbl>
              <a:tblPr firstRow="1" bandRow="1"/>
              <a:tblGrid>
                <a:gridCol w="2585815"/>
              </a:tblGrid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Purdue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Wageningen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Erasmus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Delft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Heidelberg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UPMC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Lund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NTU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Zurich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Univ. Paris-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Sud</a:t>
                      </a:r>
                      <a:endParaRPr lang="en-US" sz="1400" dirty="0" smtClean="0">
                        <a:latin typeface="Calibri" panose="020F0502020204030204" pitchFamily="34" charset="0"/>
                      </a:endParaRP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Ghent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Michigan State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Monash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Arizona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University of Queensland</a:t>
                      </a:r>
                    </a:p>
                  </a:txBody>
                  <a:tcPr marL="0" marB="27432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RT　表紙">
  <a:themeElements>
    <a:clrScheme name="01.表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.表紙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01.表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.表紙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15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.表紙 16">
        <a:dk1>
          <a:srgbClr val="000000"/>
        </a:dk1>
        <a:lt1>
          <a:srgbClr val="FFFFFF"/>
        </a:lt1>
        <a:dk2>
          <a:srgbClr val="FFFFFF"/>
        </a:dk2>
        <a:lt2>
          <a:srgbClr val="FFFFCC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EART　内容">
  <a:themeElements>
    <a:clrScheme name="04.本文 2">
      <a:dk1>
        <a:srgbClr val="000000"/>
      </a:dk1>
      <a:lt1>
        <a:srgbClr val="FFFFFF"/>
      </a:lt1>
      <a:dk2>
        <a:srgbClr val="FFFFFF"/>
      </a:dk2>
      <a:lt2>
        <a:srgbClr val="FFCCFF"/>
      </a:lt2>
      <a:accent1>
        <a:srgbClr val="BBE0E3"/>
      </a:accent1>
      <a:accent2>
        <a:srgbClr val="CCEC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B9D6E7"/>
      </a:accent6>
      <a:hlink>
        <a:srgbClr val="000099"/>
      </a:hlink>
      <a:folHlink>
        <a:srgbClr val="000099"/>
      </a:folHlink>
    </a:clrScheme>
    <a:fontScheme name="04.本文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04.本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.本文 2">
        <a:dk1>
          <a:srgbClr val="000000"/>
        </a:dk1>
        <a:lt1>
          <a:srgbClr val="FFFFFF"/>
        </a:lt1>
        <a:dk2>
          <a:srgbClr val="FFFFFF"/>
        </a:dk2>
        <a:lt2>
          <a:srgbClr val="FFCCFF"/>
        </a:lt2>
        <a:accent1>
          <a:srgbClr val="BBE0E3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B9D6E7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043B79852964C9538A9C1971F0A9C" ma:contentTypeVersion="1" ma:contentTypeDescription="Create a new document." ma:contentTypeScope="" ma:versionID="dbd1565beb6eb03e4b5cc9f436899f1f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A25CCF-7D24-47D5-8FEF-8C2C7FC9A98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sharepoint/v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372D3D-D35E-475E-8A9F-10A65145BE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D7810-92A3-495C-8CEB-5A8EDB9F2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システムに与える影響_セミナー対象[更新中]_20131213</Template>
  <TotalTime>26372</TotalTime>
  <Words>1495</Words>
  <Application>Microsoft Office PowerPoint</Application>
  <PresentationFormat>画面に合わせる (4:3)</PresentationFormat>
  <Paragraphs>391</Paragraphs>
  <Slides>20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HEART　表紙</vt:lpstr>
      <vt:lpstr>HEART　内容</vt:lpstr>
      <vt:lpstr>Okinawa Institute of Science and Technology Graduate University HEART RA/Admin Session 2</vt:lpstr>
      <vt:lpstr>Agenda</vt:lpstr>
      <vt:lpstr>1. Objective and Goal of this session</vt:lpstr>
      <vt:lpstr>2. Project Overview   2-1. FY2014 overview</vt:lpstr>
      <vt:lpstr>2. Project Overview   2-1. FY2014 overview – how requirements of OIST are determined? </vt:lpstr>
      <vt:lpstr>2. Project Overview   2-2. Why SAP has been selected as new ERP? </vt:lpstr>
      <vt:lpstr>2. Project Overview   2-2. Why SAP has been selected as new ERP?  – Appendix</vt:lpstr>
      <vt:lpstr>2. Project Overview   2-2. Why SAP has been selected as new ERP?  – Appendix</vt:lpstr>
      <vt:lpstr>2. Project Overview   2-2. Why SAP has been selected as new ERP?  – Appendix</vt:lpstr>
      <vt:lpstr>2. Project Overview   2-3. FY2015 HEART project – Overall schedule of FY2015 </vt:lpstr>
      <vt:lpstr>2. Project Overview   2-3. FY2015 HEART project – Current status </vt:lpstr>
      <vt:lpstr>2. Project Overview   2-3. FY2015 HEART project – Project members</vt:lpstr>
      <vt:lpstr>2. Project Overview   2-3. FY2015 HEART project – Question from the OIST staff members</vt:lpstr>
      <vt:lpstr>2. Project Overview   2-3. FY2015 HEART project – Schedule</vt:lpstr>
      <vt:lpstr>3. New operation with SAP – what are points of change? </vt:lpstr>
      <vt:lpstr>3. New operation with SAP – what are points of change? </vt:lpstr>
      <vt:lpstr>3. New operation with SAP – what are points of change? </vt:lpstr>
      <vt:lpstr>3. New operation with SAP – what are points of change? </vt:lpstr>
      <vt:lpstr>3. New operation with SAP – what are points of change? </vt:lpstr>
      <vt:lpstr>4. Q&amp;A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Sakuma, Ryusuke (JP - AB 佐久間 隆介)</dc:creator>
  <cp:lastModifiedBy>Chiaki Chibana</cp:lastModifiedBy>
  <cp:revision>2072</cp:revision>
  <cp:lastPrinted>2015-04-21T12:24:04Z</cp:lastPrinted>
  <dcterms:created xsi:type="dcterms:W3CDTF">2013-12-17T05:46:59Z</dcterms:created>
  <dcterms:modified xsi:type="dcterms:W3CDTF">2015-07-16T07:57:18Z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0x0101005C1043B79852964C9538A9C1971F0A9C</vt:lpwstr>
  </property>
</Properties>
</file>