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2" r:id="rId6"/>
    <p:sldId id="261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6AD651-B2AC-D2C2-887C-273A892B3DE2}" v="1634" dt="2020-11-06T05:42:28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1" d="100"/>
          <a:sy n="51" d="100"/>
        </p:scale>
        <p:origin x="8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06:51:00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24575,'-10'10'0,"2"-2"0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06:51:07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24575,'0'5'0,"0"-1"0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97B8-3B66-4195-B348-6BEB73282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C39B7-57D3-4A53-A184-8EF5853CA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FEF2A-E1E9-40C9-B9F1-9FA6BB6AA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ED39F-A473-4D9A-9564-6627AC21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55BFA-1982-4F39-8E53-53706289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A2B8F-3081-48A2-B50D-63FBC9B2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60D7A9-B0B2-4A28-806A-303CAC7D6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FEE82-EB58-40AA-B32D-A4479FE4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3D2A1-332A-451C-910E-1381EA9F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977F2-7326-4A16-B149-EA4B5F1A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D09971-9AFD-4C3D-A4D8-761ABE44B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9C886-D3B7-46AC-9D6C-B8A9DDBE2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F987-51AF-4116-8EE7-D72E427F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A0B77-9B47-4A35-8DBE-EEACB178D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79EA5-C381-43BD-AA72-C68DF0A8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2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CE82B-DC3B-443C-8159-249FDA4F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C9A72-7641-4E02-B050-7360F3902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889F3-96CF-47C1-9E16-3A5D13B0F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5CA44-56AF-44F6-99A6-B7074705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9DCC6-4DC0-4330-B200-9512F0AB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6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D1045-60BB-4BA5-B952-016A53365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21C21-6249-48B8-9D05-1316750A6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581FA-5526-44F6-89C9-945342E8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419AA-F3A7-47F2-900C-460906020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151EF-AA80-4EBC-B81B-24E61BE1A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22BB-F21D-42F3-B15C-2EDEF011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C5BE-FF87-4A85-AB98-C4242076A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73671-BF03-4C81-A564-C91B4F1E8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52075-0540-4CC8-956A-FCDB7815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4DEE9-C565-4A71-B446-EFA38451B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86537-BCC6-421A-B6A6-D0DBEE0F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8E57B-42F6-45DD-888D-61C4ABDAD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0792C-9627-4E81-ACC3-DBABF0C33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66770-9A6D-4B4E-96AC-065D0F2F2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833BC-EA18-4874-A64A-21F11EF78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1ACAA-D6EF-4D59-A643-CBA9C8AFD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FB758A-50F6-420C-8207-326D5C9F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D6E87-870D-4456-AA57-ED2DD07B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D246FC-EF4D-4D5E-A186-9602B30FE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5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CA552-3CF6-42F6-ADF7-CB7387D0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6F38E-867C-4A7A-86A2-746401D9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77B17-529E-49A8-88D0-7614D298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FDAB3-5454-4F9B-A8BC-12752636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1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F38F4-8B12-4BA7-B054-2C9788804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47E02-FD73-48C3-ABC6-42FC76D0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F3653-CD7C-455B-935C-4D88D7AF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1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47A8C-D384-41F1-9914-26D1F9DB3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D6085-7478-407F-BE28-229F1B46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F38D0-B44D-44FE-BD62-06058A8D2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25287-C505-4A2F-94A3-5025F79B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440A0-3D68-4EB3-AEFC-5488E23F4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8DE9C-C90E-4C27-90BF-2183F199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9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31EC3-96B8-4190-B0FF-B3CE16CBD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3FAA1-324A-4BD8-9A6A-DB8025E63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1BE76-3B7D-4B6F-87F2-F1667E267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1758D-D4C3-4554-8049-E8FAAEDB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224BC-9B3B-4E3E-AEFC-BE279F2B8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E39C7-6FCA-4F39-AC6D-E8C5A2D6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3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D9B10-D7AA-4ED1-AF77-B837F8F43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EDA9C-D05A-445C-ADDA-2F0CCCD3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70435-8BE7-4FDB-B5AB-45F431F4A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33419-483E-41F7-9D31-7AB63EE020A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9628A-44B1-42EF-B5A5-A5337C2829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0DE0D-29D3-4530-B9B7-729AFCFD8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34E3-C8DA-42A2-99AE-0358DBE9C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2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79368&amp;picture=water-drop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Water-3D-balls-A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34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36" Type="http://schemas.openxmlformats.org/officeDocument/2006/relationships/image" Target="../media/image18.png"/><Relationship Id="rId35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8177-018A-460D-9A77-517AB5128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2" y="1090098"/>
            <a:ext cx="7673171" cy="56680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n-GB" sz="6400" b="1" dirty="0"/>
              <a:t>Learning Goal:  Lear the meaning of water  tension ?</a:t>
            </a:r>
          </a:p>
          <a:p>
            <a:r>
              <a:rPr lang="en-GB" sz="6400" b="1" dirty="0"/>
              <a:t>Learning Objectives: </a:t>
            </a:r>
            <a:endParaRPr lang="en-US" sz="6400" b="1" dirty="0"/>
          </a:p>
          <a:p>
            <a:pPr marL="0" indent="0">
              <a:buNone/>
            </a:pPr>
            <a:r>
              <a:rPr lang="en-GB" sz="6400" dirty="0"/>
              <a:t>	To nurture curiosity.</a:t>
            </a:r>
            <a:endParaRPr lang="en-US" sz="6400" dirty="0"/>
          </a:p>
          <a:p>
            <a:pPr marL="0" indent="0">
              <a:buNone/>
            </a:pPr>
            <a:r>
              <a:rPr lang="en-GB" sz="6400" dirty="0"/>
              <a:t>	To create a climate of discovery. 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	To maintain the rigor of the STEM lessons with playful and 	fun challenges.</a:t>
            </a:r>
          </a:p>
          <a:p>
            <a:pPr marL="0" indent="0">
              <a:buNone/>
            </a:pPr>
            <a:r>
              <a:rPr lang="en-GB" sz="6400" dirty="0"/>
              <a:t>	To build scientific vocabulary to promote scientific literacy at 	a young age.</a:t>
            </a:r>
            <a:endParaRPr lang="en-US" sz="6400" dirty="0"/>
          </a:p>
          <a:p>
            <a:pPr marL="0" indent="0">
              <a:buNone/>
            </a:pPr>
            <a:r>
              <a:rPr lang="en-GB" sz="6400" dirty="0"/>
              <a:t>	To build the following inquiry skills:</a:t>
            </a:r>
            <a:endParaRPr lang="en-US" sz="6400" dirty="0"/>
          </a:p>
          <a:p>
            <a:pPr marL="457200" lvl="1" indent="0">
              <a:buNone/>
            </a:pPr>
            <a:r>
              <a:rPr lang="en-GB" sz="6400" dirty="0"/>
              <a:t>		Problem solving</a:t>
            </a:r>
            <a:endParaRPr lang="en-US" sz="6400" dirty="0"/>
          </a:p>
          <a:p>
            <a:pPr marL="457200" lvl="1" indent="0">
              <a:buNone/>
            </a:pPr>
            <a:r>
              <a:rPr lang="en-GB" sz="6400" dirty="0"/>
              <a:t>		Critical and creative thinking</a:t>
            </a:r>
            <a:endParaRPr lang="en-US" sz="6400" dirty="0"/>
          </a:p>
          <a:p>
            <a:pPr marL="457200" lvl="1" indent="0">
              <a:buNone/>
            </a:pPr>
            <a:r>
              <a:rPr lang="en-GB" sz="6400" dirty="0"/>
              <a:t>		Observation</a:t>
            </a:r>
            <a:endParaRPr lang="en-US" sz="6400" dirty="0"/>
          </a:p>
          <a:p>
            <a:pPr marL="457200" lvl="1" indent="0">
              <a:buNone/>
            </a:pPr>
            <a:r>
              <a:rPr lang="en-GB" sz="6400" dirty="0"/>
              <a:t>		Prediction</a:t>
            </a:r>
          </a:p>
          <a:p>
            <a:pPr marL="457200" lvl="1" indent="0">
              <a:buNone/>
            </a:pPr>
            <a:r>
              <a:rPr lang="en-GB" sz="6400" dirty="0"/>
              <a:t>		Analysis</a:t>
            </a:r>
            <a:endParaRPr lang="en-US" sz="6400" dirty="0"/>
          </a:p>
          <a:p>
            <a:pPr marL="457200" lvl="1" indent="0">
              <a:buNone/>
            </a:pPr>
            <a:r>
              <a:rPr lang="en-GB" sz="6400" dirty="0"/>
              <a:t>		Conclusion</a:t>
            </a:r>
            <a:endParaRPr lang="en-US" sz="6400" dirty="0"/>
          </a:p>
          <a:p>
            <a:r>
              <a:rPr lang="en-GB" sz="6400" b="1" dirty="0"/>
              <a:t>Materials: </a:t>
            </a:r>
          </a:p>
          <a:p>
            <a:pPr marL="0" indent="0">
              <a:buNone/>
            </a:pPr>
            <a:r>
              <a:rPr lang="en-GB" sz="6400" dirty="0"/>
              <a:t>	plastic cup</a:t>
            </a:r>
          </a:p>
          <a:p>
            <a:pPr marL="0" indent="0">
              <a:buNone/>
            </a:pPr>
            <a:r>
              <a:rPr lang="en-GB" sz="6400" dirty="0"/>
              <a:t>	plastic tube</a:t>
            </a:r>
          </a:p>
          <a:p>
            <a:pPr marL="0" indent="0">
              <a:buNone/>
            </a:pPr>
            <a:r>
              <a:rPr lang="en-GB" sz="6400" dirty="0"/>
              <a:t>	paper</a:t>
            </a:r>
          </a:p>
          <a:p>
            <a:pPr marL="0" indent="0">
              <a:buNone/>
            </a:pPr>
            <a:r>
              <a:rPr lang="en-GB" sz="6400" dirty="0"/>
              <a:t>	</a:t>
            </a:r>
            <a:endParaRPr lang="en-US" b="1" dirty="0"/>
          </a:p>
          <a:p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Science - Bear Creek Elementary School">
            <a:extLst>
              <a:ext uri="{FF2B5EF4-FFF2-40B4-BE49-F238E27FC236}">
                <a16:creationId xmlns:a16="http://schemas.microsoft.com/office/drawing/2014/main" id="{C71EC417-0AEC-4FEF-A647-566FDD4F7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3573" y="3429000"/>
            <a:ext cx="4191000" cy="171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35684D-3811-4DC7-850E-6EBC4EC2BF72}"/>
              </a:ext>
            </a:extLst>
          </p:cNvPr>
          <p:cNvSpPr/>
          <p:nvPr/>
        </p:nvSpPr>
        <p:spPr>
          <a:xfrm>
            <a:off x="2510336" y="75019"/>
            <a:ext cx="679763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SCIENCE FRIDAY @ </a:t>
            </a: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SAP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D3B179-8EB0-4BD8-89B2-306A5EE674CD}"/>
              </a:ext>
            </a:extLst>
          </p:cNvPr>
          <p:cNvSpPr txBox="1"/>
          <p:nvPr/>
        </p:nvSpPr>
        <p:spPr>
          <a:xfrm>
            <a:off x="8009144" y="1669105"/>
            <a:ext cx="405245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Water magic module</a:t>
            </a:r>
          </a:p>
        </p:txBody>
      </p:sp>
    </p:spTree>
    <p:extLst>
      <p:ext uri="{BB962C8B-B14F-4D97-AF65-F5344CB8AC3E}">
        <p14:creationId xmlns:p14="http://schemas.microsoft.com/office/powerpoint/2010/main" val="347176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568"/>
    </mc:Choice>
    <mc:Fallback xmlns="">
      <p:transition spd="slow" advTm="4225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picture containing watch&#10;&#10;Description automatically generated">
            <a:extLst>
              <a:ext uri="{FF2B5EF4-FFF2-40B4-BE49-F238E27FC236}">
                <a16:creationId xmlns:a16="http://schemas.microsoft.com/office/drawing/2014/main" id="{4BF93817-A09D-AA4A-9DA7-5D86A6357A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1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9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5FA0-16A8-314B-8123-B3CE97FD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Water molecule </a:t>
            </a:r>
          </a:p>
        </p:txBody>
      </p:sp>
      <p:pic>
        <p:nvPicPr>
          <p:cNvPr id="5" name="Content Placeholder 4" descr="A red and white ball&#10;&#10;Description automatically generated with low confidence">
            <a:extLst>
              <a:ext uri="{FF2B5EF4-FFF2-40B4-BE49-F238E27FC236}">
                <a16:creationId xmlns:a16="http://schemas.microsoft.com/office/drawing/2014/main" id="{A484CB96-10A0-6C49-8D3E-75A41EE9E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0800000">
            <a:off x="2781269" y="1825625"/>
            <a:ext cx="6629462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C13F76-FA7E-6A4A-99F7-B8A42D23917F}"/>
              </a:ext>
            </a:extLst>
          </p:cNvPr>
          <p:cNvSpPr txBox="1"/>
          <p:nvPr/>
        </p:nvSpPr>
        <p:spPr>
          <a:xfrm rot="10800000">
            <a:off x="2781269" y="6176963"/>
            <a:ext cx="66294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sz="900">
                <a:hlinkClick r:id="rId3" tooltip="http://commons.wikimedia.org/wiki/File:Water-3D-balls-A.png"/>
              </a:rPr>
              <a:t>This Photo</a:t>
            </a:r>
            <a:r>
              <a:rPr lang="en-JP" sz="900"/>
              <a:t> by Unknown Author is licensed under </a:t>
            </a:r>
            <a:r>
              <a:rPr lang="en-JP" sz="900">
                <a:hlinkClick r:id="rId4" tooltip="https://creativecommons.org/licenses/by-sa/3.0/"/>
              </a:rPr>
              <a:t>CC BY-SA</a:t>
            </a:r>
            <a:endParaRPr lang="en-JP" sz="900"/>
          </a:p>
        </p:txBody>
      </p:sp>
    </p:spTree>
    <p:extLst>
      <p:ext uri="{BB962C8B-B14F-4D97-AF65-F5344CB8AC3E}">
        <p14:creationId xmlns:p14="http://schemas.microsoft.com/office/powerpoint/2010/main" val="195639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8177-018A-460D-9A77-517AB5128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5" y="1085377"/>
            <a:ext cx="7479957" cy="55855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1600" b="1" dirty="0"/>
              <a:t>Method</a:t>
            </a:r>
            <a:endParaRPr lang="en-US" sz="1600" dirty="0"/>
          </a:p>
          <a:p>
            <a:pPr marL="0" indent="0">
              <a:buNone/>
            </a:pPr>
            <a:r>
              <a:rPr lang="en-GB" sz="1600" b="1" dirty="0"/>
              <a:t>	</a:t>
            </a:r>
            <a:r>
              <a:rPr lang="en-GB" sz="1600" dirty="0"/>
              <a:t>move the water from one cup to the other using only the tube, and not 	assisting while the water is moving</a:t>
            </a:r>
            <a:endParaRPr lang="en-GB" sz="1600" b="1" dirty="0"/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Question:</a:t>
            </a:r>
          </a:p>
          <a:p>
            <a:pPr marL="0" indent="0">
              <a:buNone/>
            </a:pPr>
            <a:r>
              <a:rPr lang="en-US" sz="1600" dirty="0"/>
              <a:t>	What is water tension, what can it do? </a:t>
            </a:r>
          </a:p>
          <a:p>
            <a:pPr marL="0" indent="0">
              <a:buNone/>
            </a:pPr>
            <a:endParaRPr lang="en-US" sz="1900" dirty="0"/>
          </a:p>
          <a:p>
            <a:endParaRPr lang="en-US" dirty="0"/>
          </a:p>
        </p:txBody>
      </p:sp>
      <p:pic>
        <p:nvPicPr>
          <p:cNvPr id="1026" name="Picture 2" descr="Science - Bear Creek Elementary School">
            <a:extLst>
              <a:ext uri="{FF2B5EF4-FFF2-40B4-BE49-F238E27FC236}">
                <a16:creationId xmlns:a16="http://schemas.microsoft.com/office/drawing/2014/main" id="{C71EC417-0AEC-4FEF-A647-566FDD4F7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7622" y="2761126"/>
            <a:ext cx="4472699" cy="183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35684D-3811-4DC7-850E-6EBC4EC2BF72}"/>
              </a:ext>
            </a:extLst>
          </p:cNvPr>
          <p:cNvSpPr/>
          <p:nvPr/>
        </p:nvSpPr>
        <p:spPr>
          <a:xfrm>
            <a:off x="2219391" y="104576"/>
            <a:ext cx="679763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SCIENCE FRIDAY @ </a:t>
            </a: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SAP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0BFAD735-0959-7340-9391-6B3B23B5BAB1}"/>
                  </a:ext>
                </a:extLst>
              </p14:cNvPr>
              <p14:cNvContentPartPr/>
              <p14:nvPr/>
            </p14:nvContentPartPr>
            <p14:xfrm>
              <a:off x="-416637" y="1026204"/>
              <a:ext cx="6840" cy="684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0BFAD735-0959-7340-9391-6B3B23B5BAB1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-425637" y="1017204"/>
                <a:ext cx="2448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90A63633-FA33-BC4F-BB95-C0ECEEED891A}"/>
                  </a:ext>
                </a:extLst>
              </p14:cNvPr>
              <p14:cNvContentPartPr/>
              <p14:nvPr/>
            </p14:nvContentPartPr>
            <p14:xfrm>
              <a:off x="-671157" y="1949244"/>
              <a:ext cx="360" cy="32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90A63633-FA33-BC4F-BB95-C0ECEEED891A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-680157" y="1940244"/>
                <a:ext cx="18000" cy="2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87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568"/>
    </mc:Choice>
    <mc:Fallback xmlns="">
      <p:transition spd="slow" advTm="42256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8177-018A-460D-9A77-517AB5128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2" y="1090098"/>
            <a:ext cx="7673171" cy="566804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GB" sz="1200" b="1">
                <a:latin typeface="游ゴシック"/>
                <a:ea typeface="游ゴシック"/>
                <a:cs typeface="+mn-lt"/>
              </a:rPr>
              <a:t>学習の目標：洗剤の成分は何か？それはどのように脂をきれいにするか？</a:t>
            </a:r>
            <a:endParaRPr lang="en-US" altLang="ja-JP" sz="1200" b="1" dirty="0">
              <a:latin typeface="游ゴシック"/>
              <a:ea typeface="游ゴシック"/>
              <a:cs typeface="Calibri"/>
            </a:endParaRPr>
          </a:p>
          <a:p>
            <a:r>
              <a:rPr lang="en-GB" altLang="ja-JP" sz="1200" b="1" dirty="0" err="1">
                <a:latin typeface="游ゴシック"/>
                <a:ea typeface="+mn-lt"/>
                <a:cs typeface="+mn-lt"/>
              </a:rPr>
              <a:t>学習のねらい</a:t>
            </a:r>
            <a:r>
              <a:rPr lang="en-GB" altLang="ja-JP" sz="1200" b="1" dirty="0">
                <a:latin typeface="游ゴシック"/>
                <a:ea typeface="+mn-lt"/>
                <a:cs typeface="+mn-lt"/>
              </a:rPr>
              <a:t>: </a:t>
            </a:r>
            <a:endParaRPr lang="en-US" sz="1200" b="1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  <a:cs typeface="Calibri"/>
              </a:rPr>
              <a:t>	</a:t>
            </a:r>
            <a:r>
              <a:rPr lang="ja-JP" altLang="en-GB" sz="1200">
                <a:latin typeface="游ゴシック"/>
                <a:ea typeface="游ゴシック"/>
                <a:cs typeface="Calibri"/>
              </a:rPr>
              <a:t>好奇心を育む</a:t>
            </a:r>
          </a:p>
          <a:p>
            <a:pPr marL="0" indent="0">
              <a:buNone/>
            </a:pPr>
            <a:r>
              <a:rPr lang="en-GB" altLang="ja-JP" sz="1200" dirty="0">
                <a:latin typeface="游ゴシック"/>
                <a:ea typeface="+mn-lt"/>
                <a:cs typeface="+mn-lt"/>
              </a:rPr>
              <a:t>	</a:t>
            </a:r>
            <a:r>
              <a:rPr lang="en-GB" altLang="ja-JP" sz="1200" dirty="0" err="1">
                <a:latin typeface="游ゴシック"/>
                <a:ea typeface="+mn-lt"/>
                <a:cs typeface="+mn-lt"/>
              </a:rPr>
              <a:t>発見の雰囲気をつくりだす</a:t>
            </a:r>
            <a:endParaRPr lang="en-US" sz="1200" dirty="0">
              <a:latin typeface="游ゴシック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altLang="ja-JP" sz="1200" dirty="0">
                <a:latin typeface="游ゴシック"/>
                <a:ea typeface="+mn-lt"/>
                <a:cs typeface="+mn-lt"/>
              </a:rPr>
              <a:t>	</a:t>
            </a:r>
            <a:r>
              <a:rPr lang="ja" altLang="en-US" sz="1200" dirty="0">
                <a:latin typeface="游ゴシック"/>
                <a:ea typeface="游ゴシック"/>
                <a:cs typeface="+mn-lt"/>
              </a:rPr>
              <a:t>遊び心のある楽しいチャレンジでステム教育の精密さを維持する</a:t>
            </a:r>
            <a:endParaRPr lang="en-US" sz="1200" dirty="0">
              <a:latin typeface="游ゴシック"/>
              <a:ea typeface="游ゴシック"/>
              <a:cs typeface="+mn-lt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  <a:cs typeface="Calibri"/>
              </a:rPr>
              <a:t>	</a:t>
            </a:r>
            <a:r>
              <a:rPr lang="ja-JP" altLang="en-GB" sz="1200">
                <a:latin typeface="游ゴシック"/>
                <a:ea typeface="游ゴシック"/>
                <a:cs typeface="Calibri"/>
              </a:rPr>
              <a:t>若い年齢で科学リテラシーを促進するための科学用語を</a:t>
            </a:r>
            <a:r>
              <a:rPr lang="ja-JP" altLang="en-GB" sz="1200">
                <a:latin typeface="游ゴシック"/>
                <a:ea typeface="游ゴシック"/>
                <a:cs typeface="+mn-lt"/>
              </a:rPr>
              <a:t>構築する</a:t>
            </a:r>
            <a:r>
              <a:rPr lang="en-GB" altLang="ja-JP" sz="1200" dirty="0">
                <a:latin typeface="游ゴシック"/>
                <a:ea typeface="+mn-lt"/>
                <a:cs typeface="+mn-lt"/>
              </a:rPr>
              <a:t>	</a:t>
            </a:r>
          </a:p>
          <a:p>
            <a:pPr marL="0" indent="0">
              <a:buNone/>
            </a:pPr>
            <a:r>
              <a:rPr lang="en-GB" altLang="ja-JP" sz="1200" dirty="0">
                <a:latin typeface="游ゴシック"/>
                <a:ea typeface="+mn-lt"/>
                <a:cs typeface="+mn-lt"/>
              </a:rPr>
              <a:t>　　　　　　</a:t>
            </a:r>
            <a:r>
              <a:rPr lang="en-GB" altLang="ja-JP" sz="1200" dirty="0" err="1">
                <a:latin typeface="游ゴシック"/>
                <a:ea typeface="+mn-lt"/>
                <a:cs typeface="+mn-lt"/>
              </a:rPr>
              <a:t>次のスキルを育てる</a:t>
            </a:r>
            <a:r>
              <a:rPr lang="en-GB" altLang="ja-JP" sz="1200" dirty="0">
                <a:latin typeface="游ゴシック"/>
                <a:ea typeface="+mn-lt"/>
                <a:cs typeface="+mn-lt"/>
              </a:rPr>
              <a:t>:</a:t>
            </a:r>
            <a:endParaRPr lang="en-US" sz="1200" dirty="0">
              <a:latin typeface="游ゴシック"/>
              <a:ea typeface="游ゴシック"/>
              <a:cs typeface="Calibri"/>
            </a:endParaRPr>
          </a:p>
          <a:p>
            <a:pPr marL="457200" lvl="1" indent="0">
              <a:buNone/>
            </a:pPr>
            <a:r>
              <a:rPr lang="en-GB" sz="1200" dirty="0">
                <a:latin typeface="游ゴシック"/>
                <a:ea typeface="游ゴシック"/>
                <a:cs typeface="Calibri"/>
              </a:rPr>
              <a:t>                       </a:t>
            </a:r>
            <a:r>
              <a:rPr lang="ja-JP" altLang="en-GB" sz="1200">
                <a:latin typeface="游ゴシック"/>
                <a:ea typeface="游ゴシック"/>
                <a:cs typeface="Calibri"/>
              </a:rPr>
              <a:t>問題解決</a:t>
            </a:r>
            <a:endParaRPr lang="en-US" sz="1200" dirty="0">
              <a:latin typeface="游ゴシック"/>
              <a:ea typeface="游ゴシック"/>
              <a:cs typeface="Calibri"/>
            </a:endParaRPr>
          </a:p>
          <a:p>
            <a:pPr lvl="1">
              <a:buNone/>
            </a:pPr>
            <a:r>
              <a:rPr lang="ja" altLang="en-US" sz="1200" dirty="0">
                <a:latin typeface="游ゴシック"/>
                <a:ea typeface="游ゴシック"/>
                <a:cs typeface="Calibri"/>
              </a:rPr>
              <a:t>　　　　　　  批判的かつ創造的な思考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457200" lvl="1" indent="0">
              <a:buNone/>
            </a:pPr>
            <a:r>
              <a:rPr lang="en-GB" sz="1200" dirty="0">
                <a:latin typeface="游ゴシック"/>
                <a:ea typeface="游ゴシック"/>
                <a:cs typeface="Calibri"/>
              </a:rPr>
              <a:t>　　</a:t>
            </a:r>
            <a:r>
              <a:rPr lang="ja-JP" altLang="en-GB" sz="1200">
                <a:latin typeface="游ゴシック"/>
                <a:ea typeface="游ゴシック"/>
                <a:cs typeface="Calibri"/>
              </a:rPr>
              <a:t>　　　　  観察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457200" lvl="1" indent="0">
              <a:buNone/>
            </a:pPr>
            <a:r>
              <a:rPr lang="en-GB" altLang="ja-JP" sz="1200" dirty="0">
                <a:latin typeface="游ゴシック"/>
                <a:ea typeface="+mn-lt"/>
                <a:cs typeface="+mn-lt"/>
              </a:rPr>
              <a:t>　　　　　　  </a:t>
            </a:r>
            <a:r>
              <a:rPr lang="en-GB" altLang="ja-JP" sz="1200" dirty="0" err="1">
                <a:latin typeface="游ゴシック"/>
                <a:ea typeface="+mn-lt"/>
                <a:cs typeface="+mn-lt"/>
              </a:rPr>
              <a:t>予測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457200" lvl="1" indent="0">
              <a:buNone/>
            </a:pPr>
            <a:r>
              <a:rPr lang="ja-JP" altLang="en-GB" sz="1200">
                <a:latin typeface="游ゴシック"/>
                <a:ea typeface="游ゴシック"/>
                <a:cs typeface="Calibri"/>
              </a:rPr>
              <a:t>　　　　　　  分析</a:t>
            </a:r>
            <a:endParaRPr lang="en-US" sz="1200" dirty="0">
              <a:latin typeface="游ゴシック"/>
              <a:ea typeface="游ゴシック"/>
              <a:cs typeface="Calibri"/>
            </a:endParaRPr>
          </a:p>
          <a:p>
            <a:pPr marL="457200" lvl="1" indent="0">
              <a:buNone/>
            </a:pPr>
            <a:r>
              <a:rPr lang="en-GB" altLang="ja-JP" sz="1200" dirty="0">
                <a:latin typeface="游ゴシック"/>
                <a:ea typeface="+mn-lt"/>
                <a:cs typeface="+mn-lt"/>
              </a:rPr>
              <a:t>　　　　　　  </a:t>
            </a:r>
            <a:r>
              <a:rPr lang="en-GB" altLang="ja-JP" sz="1200" dirty="0" err="1">
                <a:latin typeface="游ゴシック"/>
                <a:ea typeface="+mn-lt"/>
                <a:cs typeface="+mn-lt"/>
              </a:rPr>
              <a:t>結論</a:t>
            </a:r>
            <a:endParaRPr lang="en-US" sz="1200" dirty="0">
              <a:latin typeface="游ゴシック"/>
              <a:ea typeface="游ゴシック"/>
              <a:cs typeface="Calibri"/>
            </a:endParaRPr>
          </a:p>
          <a:p>
            <a:r>
              <a:rPr lang="ja-JP" altLang="en-GB" sz="1200" b="1">
                <a:latin typeface="游ゴシック"/>
                <a:ea typeface="游ゴシック"/>
              </a:rPr>
              <a:t>材料</a:t>
            </a:r>
            <a:r>
              <a:rPr lang="en-GB" sz="1200" b="1" dirty="0">
                <a:latin typeface="游ゴシック"/>
                <a:ea typeface="游ゴシック"/>
              </a:rPr>
              <a:t>: </a:t>
            </a:r>
            <a:endParaRPr lang="en-GB" sz="1200" b="1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GB" sz="1200" dirty="0">
                <a:latin typeface="游ゴシック"/>
                <a:ea typeface="游ゴシック"/>
              </a:rPr>
              <a:t>	</a:t>
            </a:r>
            <a:r>
              <a:rPr lang="ja-JP" altLang="en-GB" sz="1200">
                <a:latin typeface="游ゴシック"/>
                <a:ea typeface="游ゴシック"/>
              </a:rPr>
              <a:t>水</a:t>
            </a:r>
            <a:endParaRPr lang="en-US" altLang="ja-JP" sz="1200" dirty="0">
              <a:latin typeface="游ゴシック"/>
              <a:ea typeface="游ゴシック"/>
            </a:endParaRPr>
          </a:p>
          <a:p>
            <a:pPr marL="0" indent="0">
              <a:buNone/>
            </a:pPr>
            <a:r>
              <a:rPr lang="en-US" sz="1200" dirty="0">
                <a:latin typeface="游ゴシック"/>
                <a:ea typeface="游ゴシック"/>
                <a:cs typeface="Calibri"/>
              </a:rPr>
              <a:t>	</a:t>
            </a:r>
            <a:r>
              <a:rPr lang="ja-JP" altLang="en-US" sz="1200">
                <a:latin typeface="游ゴシック"/>
                <a:ea typeface="游ゴシック"/>
                <a:cs typeface="Calibri"/>
              </a:rPr>
              <a:t>カップ</a:t>
            </a:r>
            <a:endParaRPr lang="en-US" altLang="ja-JP" sz="1200" dirty="0">
              <a:latin typeface="游ゴシック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US" sz="1200" dirty="0">
                <a:latin typeface="游ゴシック"/>
                <a:ea typeface="游ゴシック"/>
                <a:cs typeface="Calibri"/>
              </a:rPr>
              <a:t>	</a:t>
            </a:r>
            <a:r>
              <a:rPr lang="ja-JP" altLang="en-US" sz="1200">
                <a:latin typeface="游ゴシック"/>
                <a:ea typeface="游ゴシック"/>
                <a:cs typeface="Calibri"/>
              </a:rPr>
              <a:t>チューブ</a:t>
            </a:r>
            <a:endParaRPr lang="en-GB" sz="1200" dirty="0">
              <a:latin typeface="游ゴシック"/>
              <a:ea typeface="游ゴシック"/>
              <a:cs typeface="Calibri"/>
            </a:endParaRP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Science - Bear Creek Elementary School">
            <a:extLst>
              <a:ext uri="{FF2B5EF4-FFF2-40B4-BE49-F238E27FC236}">
                <a16:creationId xmlns:a16="http://schemas.microsoft.com/office/drawing/2014/main" id="{C71EC417-0AEC-4FEF-A647-566FDD4F7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3573" y="3429000"/>
            <a:ext cx="4191000" cy="171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35684D-3811-4DC7-850E-6EBC4EC2BF72}"/>
              </a:ext>
            </a:extLst>
          </p:cNvPr>
          <p:cNvSpPr/>
          <p:nvPr/>
        </p:nvSpPr>
        <p:spPr>
          <a:xfrm>
            <a:off x="1332641" y="75019"/>
            <a:ext cx="9153019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 </a:t>
            </a:r>
            <a:r>
              <a:rPr lang="ja-JP" altLang="en-GB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游ゴシック"/>
              </a:rPr>
              <a:t>サイエンスフライデー</a:t>
            </a:r>
            <a:r>
              <a:rPr lang="en-GB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@ </a:t>
            </a:r>
            <a:r>
              <a:rPr lang="en-GB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SAP</a:t>
            </a:r>
            <a:endParaRPr lang="en-GB" sz="5400" b="1">
              <a:ln w="22225">
                <a:solidFill>
                  <a:srgbClr val="ED7D3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D3B179-8EB0-4BD8-89B2-306A5EE674CD}"/>
              </a:ext>
            </a:extLst>
          </p:cNvPr>
          <p:cNvSpPr txBox="1"/>
          <p:nvPr/>
        </p:nvSpPr>
        <p:spPr>
          <a:xfrm>
            <a:off x="7942119" y="1669105"/>
            <a:ext cx="405245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Water magic module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741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568"/>
    </mc:Choice>
    <mc:Fallback xmlns="">
      <p:transition spd="slow" advTm="422568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50FE7005825840AD86DC10CCDD718C" ma:contentTypeVersion="6" ma:contentTypeDescription="Create a new document." ma:contentTypeScope="" ma:versionID="70a42e274854f08df1fb09140144d3f0">
  <xsd:schema xmlns:xsd="http://www.w3.org/2001/XMLSchema" xmlns:xs="http://www.w3.org/2001/XMLSchema" xmlns:p="http://schemas.microsoft.com/office/2006/metadata/properties" xmlns:ns2="218db34b-0cde-4c22-b8ff-5aab90f43b19" xmlns:ns3="4e30ad86-54c4-402d-9703-293272e68c63" targetNamespace="http://schemas.microsoft.com/office/2006/metadata/properties" ma:root="true" ma:fieldsID="36c4d2b3445a3ef0b753bbaa26e502b7" ns2:_="" ns3:_="">
    <xsd:import namespace="218db34b-0cde-4c22-b8ff-5aab90f43b19"/>
    <xsd:import namespace="4e30ad86-54c4-402d-9703-293272e68c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db34b-0cde-4c22-b8ff-5aab90f43b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0ad86-54c4-402d-9703-293272e68c6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FEFC32-9363-415E-9BFD-920E2571E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8db34b-0cde-4c22-b8ff-5aab90f43b19"/>
    <ds:schemaRef ds:uri="4e30ad86-54c4-402d-9703-293272e68c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2A9C66-47FC-481B-A5A8-7727284AF4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E9A2F5-3719-42BC-972D-B81EEDA534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318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游ゴシック</vt:lpstr>
      <vt:lpstr>Arial</vt:lpstr>
      <vt:lpstr>Calibri</vt:lpstr>
      <vt:lpstr>Calibri Light</vt:lpstr>
      <vt:lpstr>Office Theme</vt:lpstr>
      <vt:lpstr>PowerPoint Presentation</vt:lpstr>
      <vt:lpstr>PowerPoint Presentation</vt:lpstr>
      <vt:lpstr>Water molecule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Uma Purohit</dc:creator>
  <cp:lastModifiedBy>Uma Purohit</cp:lastModifiedBy>
  <cp:revision>266</cp:revision>
  <dcterms:created xsi:type="dcterms:W3CDTF">2020-10-09T07:44:58Z</dcterms:created>
  <dcterms:modified xsi:type="dcterms:W3CDTF">2021-04-12T04:42:11Z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0x010100E950FE7005825840AD86DC10CCDD718C</vt:lpwstr>
  </property>
</Properties>
</file>