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9E8401-F3E5-92F4-C3FD-12542C7C7953}" v="496" dt="2020-12-17T03:50:11.899"/>
    <p1510:client id="{A58E2731-030D-F25A-AD4E-25F64AA50368}" v="110" dt="2020-12-17T04:31:26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 Gomes" userId="S::rei-gomes@oist.jp::e50289ac-ac4b-4c2d-82b4-7c10cd706870" providerId="AD" clId="Web-{729E8401-F3E5-92F4-C3FD-12542C7C7953}"/>
    <pc:docChg chg="addSld modSld sldOrd">
      <pc:chgData name="Rei Gomes" userId="S::rei-gomes@oist.jp::e50289ac-ac4b-4c2d-82b4-7c10cd706870" providerId="AD" clId="Web-{729E8401-F3E5-92F4-C3FD-12542C7C7953}" dt="2020-12-17T03:50:11.899" v="498" actId="20577"/>
      <pc:docMkLst>
        <pc:docMk/>
      </pc:docMkLst>
      <pc:sldChg chg="ord">
        <pc:chgData name="Rei Gomes" userId="S::rei-gomes@oist.jp::e50289ac-ac4b-4c2d-82b4-7c10cd706870" providerId="AD" clId="Web-{729E8401-F3E5-92F4-C3FD-12542C7C7953}" dt="2020-12-16T03:44:36.073" v="1"/>
        <pc:sldMkLst>
          <pc:docMk/>
          <pc:sldMk cId="2605404063" sldId="258"/>
        </pc:sldMkLst>
      </pc:sldChg>
      <pc:sldChg chg="modSp add replId">
        <pc:chgData name="Rei Gomes" userId="S::rei-gomes@oist.jp::e50289ac-ac4b-4c2d-82b4-7c10cd706870" providerId="AD" clId="Web-{729E8401-F3E5-92F4-C3FD-12542C7C7953}" dt="2020-12-17T03:41:59.823" v="364" actId="20577"/>
        <pc:sldMkLst>
          <pc:docMk/>
          <pc:sldMk cId="3980819976" sldId="259"/>
        </pc:sldMkLst>
        <pc:spChg chg="mod">
          <ac:chgData name="Rei Gomes" userId="S::rei-gomes@oist.jp::e50289ac-ac4b-4c2d-82b4-7c10cd706870" providerId="AD" clId="Web-{729E8401-F3E5-92F4-C3FD-12542C7C7953}" dt="2020-12-17T03:41:59.823" v="364" actId="20577"/>
          <ac:spMkLst>
            <pc:docMk/>
            <pc:sldMk cId="3980819976" sldId="259"/>
            <ac:spMk id="3" creationId="{28D48177-018A-460D-9A77-517AB5128A83}"/>
          </ac:spMkLst>
        </pc:spChg>
        <pc:spChg chg="mod">
          <ac:chgData name="Rei Gomes" userId="S::rei-gomes@oist.jp::e50289ac-ac4b-4c2d-82b4-7c10cd706870" providerId="AD" clId="Web-{729E8401-F3E5-92F4-C3FD-12542C7C7953}" dt="2020-12-16T03:45:16.604" v="7" actId="20577"/>
          <ac:spMkLst>
            <pc:docMk/>
            <pc:sldMk cId="3980819976" sldId="259"/>
            <ac:spMk id="7" creationId="{1935684D-3811-4DC7-850E-6EBC4EC2BF72}"/>
          </ac:spMkLst>
        </pc:spChg>
        <pc:picChg chg="mod">
          <ac:chgData name="Rei Gomes" userId="S::rei-gomes@oist.jp::e50289ac-ac4b-4c2d-82b4-7c10cd706870" providerId="AD" clId="Web-{729E8401-F3E5-92F4-C3FD-12542C7C7953}" dt="2020-12-17T03:38:11.137" v="316" actId="14100"/>
          <ac:picMkLst>
            <pc:docMk/>
            <pc:sldMk cId="3980819976" sldId="259"/>
            <ac:picMk id="4" creationId="{6DD03B05-1532-4093-91AB-B0D838289F56}"/>
          </ac:picMkLst>
        </pc:picChg>
      </pc:sldChg>
      <pc:sldChg chg="modSp add ord replId">
        <pc:chgData name="Rei Gomes" userId="S::rei-gomes@oist.jp::e50289ac-ac4b-4c2d-82b4-7c10cd706870" providerId="AD" clId="Web-{729E8401-F3E5-92F4-C3FD-12542C7C7953}" dt="2020-12-17T03:50:11.899" v="498" actId="20577"/>
        <pc:sldMkLst>
          <pc:docMk/>
          <pc:sldMk cId="1138318427" sldId="260"/>
        </pc:sldMkLst>
        <pc:spChg chg="mod">
          <ac:chgData name="Rei Gomes" userId="S::rei-gomes@oist.jp::e50289ac-ac4b-4c2d-82b4-7c10cd706870" providerId="AD" clId="Web-{729E8401-F3E5-92F4-C3FD-12542C7C7953}" dt="2020-12-17T03:50:11.899" v="498" actId="20577"/>
          <ac:spMkLst>
            <pc:docMk/>
            <pc:sldMk cId="1138318427" sldId="260"/>
            <ac:spMk id="3" creationId="{67FFFF72-7114-4E32-B6BD-17154454C3ED}"/>
          </ac:spMkLst>
        </pc:spChg>
      </pc:sldChg>
    </pc:docChg>
  </pc:docChgLst>
  <pc:docChgLst>
    <pc:chgData name="Rei Gomes" userId="S::rei-gomes@oist.jp::e50289ac-ac4b-4c2d-82b4-7c10cd706870" providerId="AD" clId="Web-{A58E2731-030D-F25A-AD4E-25F64AA50368}"/>
    <pc:docChg chg="modSld">
      <pc:chgData name="Rei Gomes" userId="S::rei-gomes@oist.jp::e50289ac-ac4b-4c2d-82b4-7c10cd706870" providerId="AD" clId="Web-{A58E2731-030D-F25A-AD4E-25F64AA50368}" dt="2020-12-17T04:31:26.789" v="107" actId="20577"/>
      <pc:docMkLst>
        <pc:docMk/>
      </pc:docMkLst>
      <pc:sldChg chg="modSp">
        <pc:chgData name="Rei Gomes" userId="S::rei-gomes@oist.jp::e50289ac-ac4b-4c2d-82b4-7c10cd706870" providerId="AD" clId="Web-{A58E2731-030D-F25A-AD4E-25F64AA50368}" dt="2020-12-17T04:31:12.805" v="105" actId="20577"/>
        <pc:sldMkLst>
          <pc:docMk/>
          <pc:sldMk cId="3980819976" sldId="259"/>
        </pc:sldMkLst>
        <pc:spChg chg="mod">
          <ac:chgData name="Rei Gomes" userId="S::rei-gomes@oist.jp::e50289ac-ac4b-4c2d-82b4-7c10cd706870" providerId="AD" clId="Web-{A58E2731-030D-F25A-AD4E-25F64AA50368}" dt="2020-12-17T04:31:12.805" v="105" actId="20577"/>
          <ac:spMkLst>
            <pc:docMk/>
            <pc:sldMk cId="3980819976" sldId="259"/>
            <ac:spMk id="3" creationId="{28D48177-018A-460D-9A77-517AB5128A83}"/>
          </ac:spMkLst>
        </pc:spChg>
      </pc:sldChg>
      <pc:sldChg chg="modSp">
        <pc:chgData name="Rei Gomes" userId="S::rei-gomes@oist.jp::e50289ac-ac4b-4c2d-82b4-7c10cd706870" providerId="AD" clId="Web-{A58E2731-030D-F25A-AD4E-25F64AA50368}" dt="2020-12-17T04:29:41.587" v="89" actId="20577"/>
        <pc:sldMkLst>
          <pc:docMk/>
          <pc:sldMk cId="1138318427" sldId="260"/>
        </pc:sldMkLst>
        <pc:spChg chg="mod">
          <ac:chgData name="Rei Gomes" userId="S::rei-gomes@oist.jp::e50289ac-ac4b-4c2d-82b4-7c10cd706870" providerId="AD" clId="Web-{A58E2731-030D-F25A-AD4E-25F64AA50368}" dt="2020-12-17T04:29:41.587" v="89" actId="20577"/>
          <ac:spMkLst>
            <pc:docMk/>
            <pc:sldMk cId="1138318427" sldId="260"/>
            <ac:spMk id="3" creationId="{67FFFF72-7114-4E32-B6BD-17154454C3ED}"/>
          </ac:spMkLst>
        </pc:spChg>
      </pc:sldChg>
    </pc:docChg>
  </pc:docChgLst>
  <pc:docChgLst>
    <pc:chgData name="Uma Purohit" userId="a666f84e-e6ec-4efd-b815-99168376b25d" providerId="ADAL" clId="{4F040BC3-4133-4E9C-B35F-2CF5720E5BC5}"/>
    <pc:docChg chg="modSld">
      <pc:chgData name="Uma Purohit" userId="a666f84e-e6ec-4efd-b815-99168376b25d" providerId="ADAL" clId="{4F040BC3-4133-4E9C-B35F-2CF5720E5BC5}" dt="2020-11-04T01:10:24.166" v="3" actId="1076"/>
      <pc:docMkLst>
        <pc:docMk/>
      </pc:docMkLst>
      <pc:sldChg chg="modSp">
        <pc:chgData name="Uma Purohit" userId="a666f84e-e6ec-4efd-b815-99168376b25d" providerId="ADAL" clId="{4F040BC3-4133-4E9C-B35F-2CF5720E5BC5}" dt="2020-11-04T01:10:24.166" v="3" actId="1076"/>
        <pc:sldMkLst>
          <pc:docMk/>
          <pc:sldMk cId="3471766316" sldId="257"/>
        </pc:sldMkLst>
        <pc:picChg chg="mod">
          <ac:chgData name="Uma Purohit" userId="a666f84e-e6ec-4efd-b815-99168376b25d" providerId="ADAL" clId="{4F040BC3-4133-4E9C-B35F-2CF5720E5BC5}" dt="2020-11-04T01:10:24.166" v="3" actId="1076"/>
          <ac:picMkLst>
            <pc:docMk/>
            <pc:sldMk cId="3471766316" sldId="257"/>
            <ac:picMk id="1026" creationId="{C71EC417-0AEC-4FEF-A647-566FDD4F7573}"/>
          </ac:picMkLst>
        </pc:picChg>
      </pc:sldChg>
    </pc:docChg>
  </pc:docChgLst>
  <pc:docChgLst>
    <pc:chgData name="Uma Purohit" userId="a666f84e-e6ec-4efd-b815-99168376b25d" providerId="ADAL" clId="{13977284-129C-47AB-BBE0-0921BCABE8CC}"/>
    <pc:docChg chg="modSld">
      <pc:chgData name="Uma Purohit" userId="a666f84e-e6ec-4efd-b815-99168376b25d" providerId="ADAL" clId="{13977284-129C-47AB-BBE0-0921BCABE8CC}" dt="2020-12-15T06:28:25.110" v="2" actId="20577"/>
      <pc:docMkLst>
        <pc:docMk/>
      </pc:docMkLst>
      <pc:sldChg chg="modSp mod">
        <pc:chgData name="Uma Purohit" userId="a666f84e-e6ec-4efd-b815-99168376b25d" providerId="ADAL" clId="{13977284-129C-47AB-BBE0-0921BCABE8CC}" dt="2020-12-15T06:28:25.110" v="2" actId="20577"/>
        <pc:sldMkLst>
          <pc:docMk/>
          <pc:sldMk cId="3471766316" sldId="257"/>
        </pc:sldMkLst>
        <pc:spChg chg="mod">
          <ac:chgData name="Uma Purohit" userId="a666f84e-e6ec-4efd-b815-99168376b25d" providerId="ADAL" clId="{13977284-129C-47AB-BBE0-0921BCABE8CC}" dt="2020-12-15T06:28:25.110" v="2" actId="20577"/>
          <ac:spMkLst>
            <pc:docMk/>
            <pc:sldMk cId="3471766316" sldId="257"/>
            <ac:spMk id="7" creationId="{1935684D-3811-4DC7-850E-6EBC4EC2BF7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97B8-3B66-4195-B348-6BEB73282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C39B7-57D3-4A53-A184-8EF5853CA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FEF2A-E1E9-40C9-B9F1-9FA6BB6A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ED39F-A473-4D9A-9564-6627AC21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55BFA-1982-4F39-8E53-53706289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A2B8F-3081-48A2-B50D-63FBC9B27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0D7A9-B0B2-4A28-806A-303CAC7D6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FEE82-EB58-40AA-B32D-A4479FE47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3D2A1-332A-451C-910E-1381EA9F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977F2-7326-4A16-B149-EA4B5F1A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1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D09971-9AFD-4C3D-A4D8-761ABE44B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9C886-D3B7-46AC-9D6C-B8A9DDBE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DF987-51AF-4116-8EE7-D72E427F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A0B77-9B47-4A35-8DBE-EEACB178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79EA5-C381-43BD-AA72-C68DF0A8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2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E82B-DC3B-443C-8159-249FDA4F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C9A72-7641-4E02-B050-7360F3902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889F3-96CF-47C1-9E16-3A5D13B0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CA44-56AF-44F6-99A6-B7074705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9DCC6-4DC0-4330-B200-9512F0AB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6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1045-60BB-4BA5-B952-016A5336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21C21-6249-48B8-9D05-1316750A6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581FA-5526-44F6-89C9-945342E8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419AA-F3A7-47F2-900C-46090602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51EF-AA80-4EBC-B81B-24E61BE1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22BB-F21D-42F3-B15C-2EDEF011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C5BE-FF87-4A85-AB98-C4242076A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73671-BF03-4C81-A564-C91B4F1E8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52075-0540-4CC8-956A-FCDB7815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4DEE9-C565-4A71-B446-EFA38451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6537-BCC6-421A-B6A6-D0DBEE0F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E57B-42F6-45DD-888D-61C4ABDA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0792C-9627-4E81-ACC3-DBABF0C33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66770-9A6D-4B4E-96AC-065D0F2F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833BC-EA18-4874-A64A-21F11EF78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1ACAA-D6EF-4D59-A643-CBA9C8AF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B758A-50F6-420C-8207-326D5C9F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D6E87-870D-4456-AA57-ED2DD07B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246FC-EF4D-4D5E-A186-9602B30F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5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A552-3CF6-42F6-ADF7-CB7387D0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6F38E-867C-4A7A-86A2-746401D9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77B17-529E-49A8-88D0-7614D298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FDAB3-5454-4F9B-A8BC-12752636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1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F38F4-8B12-4BA7-B054-2C978880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47E02-FD73-48C3-ABC6-42FC76D0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F3653-CD7C-455B-935C-4D88D7AF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1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7A8C-D384-41F1-9914-26D1F9DB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D6085-7478-407F-BE28-229F1B460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F38D0-B44D-44FE-BD62-06058A8D2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25287-C505-4A2F-94A3-5025F79B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440A0-3D68-4EB3-AEFC-5488E23F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8DE9C-C90E-4C27-90BF-2183F199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EC3-96B8-4190-B0FF-B3CE16CB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3FAA1-324A-4BD8-9A6A-DB8025E6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1BE76-3B7D-4B6F-87F2-F1667E267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1758D-D4C3-4554-8049-E8FAAEDB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224BC-9B3B-4E3E-AEFC-BE279F2B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E39C7-6FCA-4F39-AC6D-E8C5A2D6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D9B10-D7AA-4ED1-AF77-B837F8F4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DA9C-D05A-445C-ADDA-2F0CCCD38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70435-8BE7-4FDB-B5AB-45F431F4A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419-483E-41F7-9D31-7AB63EE020A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9628A-44B1-42EF-B5A5-A5337C282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0DE0D-29D3-4530-B9B7-729AFCFD8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A34E3-C8DA-42A2-99AE-0358DBE9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ED39-7498-4E5E-8BE1-19FF1529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  		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48177-018A-460D-9A77-517AB5128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99" y="1134154"/>
            <a:ext cx="7726929" cy="5619269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6400" b="1" dirty="0"/>
              <a:t>Learning Goal: </a:t>
            </a:r>
            <a:r>
              <a:rPr lang="en-GB" sz="6400" dirty="0"/>
              <a:t>How can you make the raisins dance in a cup?</a:t>
            </a:r>
          </a:p>
          <a:p>
            <a:pPr marL="0" indent="0">
              <a:buNone/>
            </a:pPr>
            <a:r>
              <a:rPr lang="en-GB" sz="6400" b="1" dirty="0"/>
              <a:t>Learning Objectives: </a:t>
            </a:r>
            <a:endParaRPr lang="en-US" sz="6400" b="1" dirty="0"/>
          </a:p>
          <a:p>
            <a:r>
              <a:rPr lang="en-GB" sz="6400" dirty="0"/>
              <a:t>To nurture curiosity.</a:t>
            </a:r>
            <a:endParaRPr lang="en-US" sz="6400" dirty="0"/>
          </a:p>
          <a:p>
            <a:r>
              <a:rPr lang="en-GB" sz="6400" dirty="0"/>
              <a:t>To create a climate of discovery. </a:t>
            </a:r>
            <a:endParaRPr lang="en-US" sz="6400" dirty="0"/>
          </a:p>
          <a:p>
            <a:r>
              <a:rPr lang="en-US" sz="6400" dirty="0"/>
              <a:t>To maintain the rigor of the STEM lessons with playful and fun challenges.</a:t>
            </a:r>
          </a:p>
          <a:p>
            <a:r>
              <a:rPr lang="en-GB" sz="6400" dirty="0"/>
              <a:t>To build scientific vocabulary to promote scientific literacy at a young age.</a:t>
            </a:r>
            <a:endParaRPr lang="en-US" sz="6400" dirty="0"/>
          </a:p>
          <a:p>
            <a:r>
              <a:rPr lang="en-GB" sz="6400" dirty="0"/>
              <a:t>To build the following inquiry skills:</a:t>
            </a:r>
            <a:endParaRPr lang="en-US" sz="6400" dirty="0"/>
          </a:p>
          <a:p>
            <a:pPr lvl="1"/>
            <a:r>
              <a:rPr lang="en-GB" sz="6400" dirty="0"/>
              <a:t>Problem solving</a:t>
            </a:r>
            <a:endParaRPr lang="en-US" sz="6400" dirty="0"/>
          </a:p>
          <a:p>
            <a:pPr lvl="1"/>
            <a:r>
              <a:rPr lang="en-GB" sz="6400" dirty="0"/>
              <a:t>Critical and creative thinking</a:t>
            </a:r>
            <a:endParaRPr lang="en-US" sz="6400" dirty="0"/>
          </a:p>
          <a:p>
            <a:pPr lvl="1"/>
            <a:r>
              <a:rPr lang="en-GB" sz="6400" dirty="0"/>
              <a:t>Observation</a:t>
            </a:r>
            <a:endParaRPr lang="en-US" sz="6400" dirty="0"/>
          </a:p>
          <a:p>
            <a:pPr lvl="1"/>
            <a:r>
              <a:rPr lang="en-GB" sz="6400" dirty="0"/>
              <a:t>Prediction</a:t>
            </a:r>
          </a:p>
          <a:p>
            <a:pPr lvl="1"/>
            <a:r>
              <a:rPr lang="en-GB" sz="6400" dirty="0"/>
              <a:t>Analysis</a:t>
            </a:r>
            <a:endParaRPr lang="en-US" sz="6400" dirty="0"/>
          </a:p>
          <a:p>
            <a:pPr lvl="1"/>
            <a:r>
              <a:rPr lang="en-GB" sz="6400" dirty="0"/>
              <a:t>Conclusion</a:t>
            </a:r>
            <a:endParaRPr lang="en-US" sz="6400" dirty="0"/>
          </a:p>
          <a:p>
            <a:pPr marL="0" indent="0">
              <a:buNone/>
            </a:pPr>
            <a:r>
              <a:rPr lang="en-GB" sz="6400" b="1" dirty="0"/>
              <a:t>Materials: </a:t>
            </a:r>
          </a:p>
          <a:p>
            <a:pPr marL="0" indent="0">
              <a:buNone/>
            </a:pPr>
            <a:r>
              <a:rPr lang="en-GB" sz="4800" dirty="0"/>
              <a:t>6 raisins</a:t>
            </a:r>
          </a:p>
          <a:p>
            <a:pPr marL="0" indent="0">
              <a:buNone/>
            </a:pPr>
            <a:r>
              <a:rPr lang="en-GB" sz="4800" dirty="0"/>
              <a:t>1 small spoon of baking soda (plastic spoon is provided )</a:t>
            </a:r>
          </a:p>
          <a:p>
            <a:pPr marL="0" indent="0">
              <a:buNone/>
            </a:pPr>
            <a:r>
              <a:rPr lang="en-GB" sz="4800" dirty="0"/>
              <a:t>½ cup water</a:t>
            </a:r>
          </a:p>
          <a:p>
            <a:pPr marL="0" indent="0">
              <a:buNone/>
            </a:pPr>
            <a:r>
              <a:rPr lang="en-GB" sz="4800" dirty="0"/>
              <a:t>½ cup vinegar</a:t>
            </a:r>
          </a:p>
          <a:p>
            <a:pPr marL="0" indent="0">
              <a:buNone/>
            </a:pPr>
            <a:r>
              <a:rPr lang="en-GB" sz="4800" dirty="0"/>
              <a:t>Clear plastic cups</a:t>
            </a:r>
          </a:p>
          <a:p>
            <a:pPr marL="0" indent="0">
              <a:buNone/>
            </a:pPr>
            <a:r>
              <a:rPr lang="en-GB" sz="4800" dirty="0"/>
              <a:t>Plastic spoons</a:t>
            </a:r>
          </a:p>
          <a:p>
            <a:pPr marL="0" indent="0">
              <a:buNone/>
            </a:pPr>
            <a:r>
              <a:rPr lang="en-GB" sz="4800" dirty="0"/>
              <a:t>Food colour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Science - Bear Creek Elementary School">
            <a:extLst>
              <a:ext uri="{FF2B5EF4-FFF2-40B4-BE49-F238E27FC236}">
                <a16:creationId xmlns:a16="http://schemas.microsoft.com/office/drawing/2014/main" id="{C71EC417-0AEC-4FEF-A647-566FDD4F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8838" y="1662443"/>
            <a:ext cx="4227333" cy="17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35684D-3811-4DC7-850E-6EBC4EC2BF72}"/>
              </a:ext>
            </a:extLst>
          </p:cNvPr>
          <p:cNvSpPr/>
          <p:nvPr/>
        </p:nvSpPr>
        <p:spPr>
          <a:xfrm>
            <a:off x="2219391" y="104576"/>
            <a:ext cx="679763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SCIENCE FRIDAY @ SAP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IMG_0064">
            <a:hlinkClick r:id="" action="ppaction://media"/>
            <a:extLst>
              <a:ext uri="{FF2B5EF4-FFF2-40B4-BE49-F238E27FC236}">
                <a16:creationId xmlns:a16="http://schemas.microsoft.com/office/drawing/2014/main" id="{6DD03B05-1532-4093-91AB-B0D838289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124" y="3904343"/>
            <a:ext cx="1987019" cy="2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67"/>
    </mc:Choice>
    <mc:Fallback xmlns="">
      <p:transition spd="slow" advTm="42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FFF72-7114-4E32-B6BD-17154454C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46" y="65903"/>
            <a:ext cx="11862485" cy="661498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900" b="1" dirty="0"/>
              <a:t>Method: </a:t>
            </a:r>
            <a:r>
              <a:rPr lang="en-GB" sz="2900" dirty="0"/>
              <a:t>video of experiment provided.</a:t>
            </a:r>
            <a:endParaRPr lang="en-US" sz="2900" dirty="0"/>
          </a:p>
          <a:p>
            <a:pPr lvl="0"/>
            <a:r>
              <a:rPr lang="en-US" dirty="0"/>
              <a:t>Put </a:t>
            </a:r>
            <a:r>
              <a:rPr lang="en-US"/>
              <a:t>I spoon </a:t>
            </a:r>
            <a:r>
              <a:rPr lang="en-US" dirty="0"/>
              <a:t>of baking soda then a pinch of food color in the bottom of a clear plastic cup. </a:t>
            </a:r>
          </a:p>
          <a:p>
            <a:pPr marL="0" lvl="0" indent="0">
              <a:buNone/>
            </a:pPr>
            <a:r>
              <a:rPr lang="en-US" dirty="0"/>
              <a:t>(These food colors are very strong, so just a tiny pinch)</a:t>
            </a:r>
          </a:p>
          <a:p>
            <a:pPr lvl="0"/>
            <a:r>
              <a:rPr lang="en-US" dirty="0"/>
              <a:t>Add water to fill up half of the cup. Stir until the baking soda dissolves.</a:t>
            </a:r>
          </a:p>
          <a:p>
            <a:pPr lvl="0"/>
            <a:r>
              <a:rPr lang="en-US" dirty="0"/>
              <a:t>Add 6 resins. (nothing will happen)</a:t>
            </a:r>
          </a:p>
          <a:p>
            <a:pPr lvl="0"/>
            <a:r>
              <a:rPr lang="en-US" b="1" dirty="0"/>
              <a:t>Ask: how should we make the resins dance?</a:t>
            </a:r>
          </a:p>
          <a:p>
            <a:pPr lvl="0"/>
            <a:r>
              <a:rPr lang="en-US" dirty="0"/>
              <a:t>They will do a </a:t>
            </a:r>
            <a:r>
              <a:rPr lang="en-US" b="1" dirty="0"/>
              <a:t>science experiment</a:t>
            </a:r>
            <a:r>
              <a:rPr lang="en-US" dirty="0"/>
              <a:t> to find out. </a:t>
            </a:r>
          </a:p>
          <a:p>
            <a:pPr lvl="0"/>
            <a:r>
              <a:rPr lang="en-US" dirty="0"/>
              <a:t>They will add vinegar. Add vinegar to fill up almost to the top of the cup. Leave a little room.</a:t>
            </a:r>
          </a:p>
          <a:p>
            <a:pPr lvl="0"/>
            <a:r>
              <a:rPr lang="en-US" dirty="0"/>
              <a:t>They will </a:t>
            </a:r>
            <a:r>
              <a:rPr lang="en-US" b="1" dirty="0"/>
              <a:t>observe</a:t>
            </a:r>
            <a:r>
              <a:rPr lang="en-US" dirty="0"/>
              <a:t> the reaction. Some could write if they are able to. That will be </a:t>
            </a:r>
            <a:r>
              <a:rPr lang="en-US" b="1" dirty="0"/>
              <a:t>Record, Data.</a:t>
            </a:r>
            <a:endParaRPr lang="en-US" dirty="0"/>
          </a:p>
          <a:p>
            <a:pPr lvl="0"/>
            <a:r>
              <a:rPr lang="en-US" dirty="0"/>
              <a:t>They will see the bubbles form. They will see the resins float and jump up and down for a while. It will take 30 seconds to a minute for this to happen.</a:t>
            </a:r>
          </a:p>
          <a:p>
            <a:pPr lvl="0"/>
            <a:r>
              <a:rPr lang="en-US" dirty="0"/>
              <a:t>Introduce the state of matter: solid ( baking soda), liquid ( vinegar) and gas CO2 formed.</a:t>
            </a:r>
          </a:p>
          <a:p>
            <a:pPr lvl="0"/>
            <a:r>
              <a:rPr lang="en-US" dirty="0"/>
              <a:t>That was a chemical reaction. </a:t>
            </a:r>
          </a:p>
          <a:p>
            <a:pPr lvl="0"/>
            <a:r>
              <a:rPr lang="en-US" b="1" dirty="0"/>
              <a:t>Conclusion:</a:t>
            </a:r>
            <a:r>
              <a:rPr lang="en-US" dirty="0"/>
              <a:t> gas is formed in a chemical reaction.</a:t>
            </a:r>
          </a:p>
          <a:p>
            <a:pPr lvl="0"/>
            <a:r>
              <a:rPr lang="en-US" b="1" dirty="0"/>
              <a:t>We breath out CO2.</a:t>
            </a:r>
            <a:r>
              <a:rPr lang="en-US" dirty="0"/>
              <a:t> Breath in and out to explain and ask them to do the same.</a:t>
            </a:r>
          </a:p>
          <a:p>
            <a:pPr lvl="0"/>
            <a:r>
              <a:rPr lang="en-US" b="1" dirty="0"/>
              <a:t>Tell them they made CO2 today in a science LAB!!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0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ED39-7498-4E5E-8BE1-19FF1529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  		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48177-018A-460D-9A77-517AB5128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99" y="1134154"/>
            <a:ext cx="7726929" cy="5619269"/>
          </a:xfr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ja-JP" altLang="en-US" sz="6400" b="1">
                <a:latin typeface="游ゴシック"/>
                <a:ea typeface="游ゴシック"/>
              </a:rPr>
              <a:t>学習目標：</a:t>
            </a:r>
            <a:r>
              <a:rPr lang="en-GB" sz="6400" b="1" dirty="0"/>
              <a:t> </a:t>
            </a:r>
            <a:r>
              <a:rPr lang="ja-JP" altLang="en-GB" sz="6400">
                <a:ea typeface="游ゴシック"/>
              </a:rPr>
              <a:t>カップの中でどうやってレーズンをダンスさせるか？</a:t>
            </a:r>
            <a:endParaRPr lang="ja-JP" altLang="en-GB" sz="6400"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US" sz="6400" b="1">
                <a:latin typeface="游ゴシック"/>
                <a:ea typeface="游ゴシック"/>
              </a:rPr>
              <a:t>学習のねらい</a:t>
            </a:r>
            <a:r>
              <a:rPr lang="en-GB" sz="6400" b="1" dirty="0">
                <a:latin typeface="游ゴシック"/>
                <a:ea typeface="游ゴシック"/>
              </a:rPr>
              <a:t>: </a:t>
            </a:r>
            <a:endParaRPr lang="en-US" dirty="0"/>
          </a:p>
          <a:p>
            <a:pPr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好奇心を育む</a:t>
            </a:r>
            <a:r>
              <a:rPr lang="en-GB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発見の雰囲気をつくりだす</a:t>
            </a:r>
            <a:r>
              <a:rPr lang="en-US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遊び心のある楽しいチャレンジでステム教育の精密さを維持する</a:t>
            </a:r>
            <a:r>
              <a:rPr lang="en-US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若い年齢で科学リテラシーを促進するための科学用語を構築する</a:t>
            </a:r>
            <a:r>
              <a:rPr lang="en-GB" sz="6400" dirty="0">
                <a:latin typeface="游ゴシック"/>
                <a:ea typeface="游ゴシック"/>
              </a:rPr>
              <a:t> </a:t>
            </a:r>
            <a:r>
              <a:rPr lang="en-US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下記の探求スキルを育てる</a:t>
            </a:r>
            <a:r>
              <a:rPr lang="en-GB" sz="6400" dirty="0">
                <a:latin typeface="游ゴシック"/>
                <a:ea typeface="游ゴシック"/>
              </a:rPr>
              <a:t>:</a:t>
            </a:r>
            <a:r>
              <a:rPr lang="en-US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 marL="971550" lvl="1" indent="-285750"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問題解決</a:t>
            </a:r>
            <a:endParaRPr lang="en-US" sz="6400">
              <a:ea typeface="+mn-lt"/>
              <a:cs typeface="+mn-lt"/>
            </a:endParaRPr>
          </a:p>
          <a:p>
            <a:pPr marL="971550" lvl="1" indent="-285750"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批判的かつ創造的な思考</a:t>
            </a:r>
            <a:r>
              <a:rPr lang="en-GB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 marL="971550" lvl="1" indent="-285750"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観察</a:t>
            </a:r>
            <a:endParaRPr lang="en-GB" sz="6400">
              <a:ea typeface="+mn-lt"/>
              <a:cs typeface="+mn-lt"/>
            </a:endParaRPr>
          </a:p>
          <a:p>
            <a:pPr marL="971550" lvl="1" indent="-285750"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予測</a:t>
            </a:r>
            <a:r>
              <a:rPr lang="en-GB" sz="6400" dirty="0">
                <a:latin typeface="游ゴシック"/>
                <a:ea typeface="游ゴシック"/>
              </a:rPr>
              <a:t> </a:t>
            </a:r>
            <a:endParaRPr lang="en-US" sz="6400" dirty="0">
              <a:ea typeface="+mn-lt"/>
              <a:cs typeface="+mn-lt"/>
            </a:endParaRPr>
          </a:p>
          <a:p>
            <a:pPr marL="971550" lvl="1" indent="-285750"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分析</a:t>
            </a:r>
            <a:endParaRPr lang="en-GB" sz="6400">
              <a:ea typeface="+mn-lt"/>
              <a:cs typeface="+mn-lt"/>
            </a:endParaRPr>
          </a:p>
          <a:p>
            <a:pPr marL="971550" lvl="1" indent="-285750">
              <a:buFont typeface="Arial,Sans-Serif" panose="020B0604020202020204" pitchFamily="34" charset="0"/>
            </a:pPr>
            <a:r>
              <a:rPr lang="ja-JP" altLang="en-US" sz="6400">
                <a:latin typeface="游ゴシック"/>
                <a:ea typeface="游ゴシック"/>
              </a:rPr>
              <a:t>結論</a:t>
            </a:r>
            <a:endParaRPr lang="en-US"/>
          </a:p>
          <a:p>
            <a:pPr marL="0" indent="0">
              <a:buNone/>
            </a:pPr>
            <a:r>
              <a:rPr lang="ja-JP" altLang="en-US" sz="6400" b="1">
                <a:latin typeface="游ゴシック"/>
                <a:ea typeface="游ゴシック"/>
              </a:rPr>
              <a:t>材料</a:t>
            </a:r>
            <a:r>
              <a:rPr lang="en-GB" sz="6400" b="1" dirty="0">
                <a:latin typeface="游ゴシック"/>
                <a:ea typeface="游ゴシック"/>
              </a:rPr>
              <a:t>：</a:t>
            </a:r>
            <a:endParaRPr lang="en-GB" dirty="0"/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</a:rPr>
              <a:t>レーズン　6つ</a:t>
            </a:r>
            <a:endParaRPr lang="ja-JP" altLang="en-GB" sz="4800">
              <a:latin typeface="游ゴシック"/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</a:rPr>
              <a:t>重曹　　小さじ1杯　(プラスチックのスプーンを渡します )</a:t>
            </a:r>
            <a:endParaRPr lang="ja-JP" altLang="en-GB" sz="4800">
              <a:latin typeface="游ゴシック"/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</a:rPr>
              <a:t>水　</a:t>
            </a:r>
            <a:r>
              <a:rPr lang="en-GB" altLang="ja-JP" sz="4800" dirty="0">
                <a:latin typeface="游ゴシック"/>
                <a:ea typeface="+mn-lt"/>
                <a:cs typeface="+mn-lt"/>
              </a:rPr>
              <a:t>½カップ</a:t>
            </a:r>
            <a:endParaRPr lang="en-GB" sz="4800">
              <a:latin typeface="游ゴシック"/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</a:rPr>
              <a:t>酢　½カップ</a:t>
            </a:r>
            <a:endParaRPr lang="en-GB" sz="4800">
              <a:latin typeface="游ゴシック"/>
              <a:ea typeface="游ゴシック"/>
            </a:endParaRPr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</a:rPr>
              <a:t>透明なプラスチックのコップ</a:t>
            </a:r>
            <a:endParaRPr lang="en-GB" sz="4800">
              <a:latin typeface="游ゴシック"/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  <a:cs typeface="Calibri"/>
              </a:rPr>
              <a:t>プラスチックのスプーン</a:t>
            </a:r>
            <a:endParaRPr lang="en-GB" sz="4800">
              <a:latin typeface="游ゴシック"/>
              <a:ea typeface="游ゴシック"/>
            </a:endParaRPr>
          </a:p>
          <a:p>
            <a:pPr marL="0" indent="0">
              <a:buNone/>
            </a:pPr>
            <a:r>
              <a:rPr lang="ja-JP" altLang="en-GB" sz="4800">
                <a:latin typeface="游ゴシック"/>
                <a:ea typeface="游ゴシック"/>
                <a:cs typeface="Calibri"/>
              </a:rPr>
              <a:t>食用色素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Science - Bear Creek Elementary School">
            <a:extLst>
              <a:ext uri="{FF2B5EF4-FFF2-40B4-BE49-F238E27FC236}">
                <a16:creationId xmlns:a16="http://schemas.microsoft.com/office/drawing/2014/main" id="{C71EC417-0AEC-4FEF-A647-566FDD4F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8838" y="1662443"/>
            <a:ext cx="4227333" cy="17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35684D-3811-4DC7-850E-6EBC4EC2BF72}"/>
              </a:ext>
            </a:extLst>
          </p:cNvPr>
          <p:cNvSpPr/>
          <p:nvPr/>
        </p:nvSpPr>
        <p:spPr>
          <a:xfrm>
            <a:off x="1120244" y="104576"/>
            <a:ext cx="8995924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ja-JP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サイエンスフライデー</a:t>
            </a:r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@ SAP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G_0064">
            <a:hlinkClick r:id="" action="ppaction://media"/>
            <a:extLst>
              <a:ext uri="{FF2B5EF4-FFF2-40B4-BE49-F238E27FC236}">
                <a16:creationId xmlns:a16="http://schemas.microsoft.com/office/drawing/2014/main" id="{6DD03B05-1532-4093-91AB-B0D838289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124" y="3904343"/>
            <a:ext cx="1987019" cy="2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67"/>
    </mc:Choice>
    <mc:Fallback xmlns="">
      <p:transition spd="slow" advTm="42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FFF72-7114-4E32-B6BD-17154454C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46" y="65903"/>
            <a:ext cx="11862485" cy="6614983"/>
          </a:xfr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ja-JP" altLang="en-GB" sz="1600" b="1" dirty="0">
              <a:latin typeface="游ゴシック"/>
              <a:ea typeface="游ゴシック"/>
              <a:cs typeface="+mn-lt"/>
            </a:endParaRPr>
          </a:p>
          <a:p>
            <a:pPr>
              <a:buNone/>
            </a:pPr>
            <a:r>
              <a:rPr lang="ja-JP" altLang="en-GB" sz="1600" b="1">
                <a:latin typeface="游ゴシック"/>
                <a:ea typeface="游ゴシック"/>
                <a:cs typeface="+mn-lt"/>
              </a:rPr>
              <a:t>方法：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実験のビデオ</a:t>
            </a:r>
            <a:endParaRPr lang="en-GB" sz="1600">
              <a:latin typeface="游ゴシック"/>
              <a:ea typeface="游ゴシック"/>
              <a:cs typeface="Calibri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透明なプラスチックカップの底にスプーン1杯の重曹、次に食用色素をひとつまみ入れます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ja-JP" altLang="en-GB" sz="1600">
                <a:latin typeface="游ゴシック"/>
                <a:ea typeface="游ゴシック"/>
                <a:cs typeface="+mn-lt"/>
              </a:rPr>
              <a:t>　（この食用色素はとても濃いので、ほんの少しだけ</a:t>
            </a:r>
            <a:r>
              <a:rPr lang="en-GB" sz="1600" dirty="0">
                <a:latin typeface="游ゴシック"/>
                <a:ea typeface="+mn-lt"/>
                <a:cs typeface="+mn-lt"/>
              </a:rPr>
              <a:t>）</a:t>
            </a:r>
            <a:endParaRPr lang="en-US" sz="1600" dirty="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カップの半分まで水を入れます。重曹が溶けるまでかき混ぜます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 6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つのレーズンを入れます</a:t>
            </a:r>
            <a:r>
              <a:rPr lang="en-GB" sz="1600">
                <a:latin typeface="游ゴシック"/>
                <a:ea typeface="+mn-lt"/>
                <a:cs typeface="+mn-lt"/>
              </a:rPr>
              <a:t>。 （</a:t>
            </a:r>
            <a:r>
              <a:rPr lang="ja-JP" altLang="en-GB" sz="1600">
                <a:latin typeface="Calibri"/>
                <a:ea typeface="游ゴシック"/>
                <a:cs typeface="+mn-lt"/>
              </a:rPr>
              <a:t>まだ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何も起こりません</a:t>
            </a:r>
            <a:r>
              <a:rPr lang="en-GB" sz="1600" dirty="0">
                <a:latin typeface="游ゴシック"/>
                <a:ea typeface="+mn-lt"/>
                <a:cs typeface="+mn-lt"/>
              </a:rPr>
              <a:t>）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b="1" dirty="0">
                <a:latin typeface="游ゴシック"/>
                <a:ea typeface="+mn-lt"/>
                <a:cs typeface="+mn-lt"/>
              </a:rPr>
              <a:t>    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質問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：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レーズンを踊らせるにはどうするべきですか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？</a:t>
            </a:r>
            <a:endParaRPr lang="en-US" sz="1600" b="1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その方法を見つけるために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科学実験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をします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酢を入れカップのほぼ上部まで満たします。少しスペースを残してください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反応を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観察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します。書くことができる人は書きましょう。それは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記録、データ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になります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泡が形成されるのが見えるでしょう。レーズンが浮き上がり、しばらくの間上下にジャンプするのが観察できます。これが発生するまでには</a:t>
            </a:r>
            <a:r>
              <a:rPr lang="en-GB" sz="1600" dirty="0">
                <a:latin typeface="游ゴシック"/>
                <a:ea typeface="+mn-lt"/>
                <a:cs typeface="+mn-lt"/>
              </a:rPr>
              <a:t>30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秒から</a:t>
            </a:r>
            <a:r>
              <a:rPr lang="en-GB" sz="1600" dirty="0">
                <a:latin typeface="游ゴシック"/>
                <a:ea typeface="+mn-lt"/>
                <a:cs typeface="+mn-lt"/>
              </a:rPr>
              <a:t>1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分かかります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物質の状態を教えます：固体（重曹）、液体（酢）、発生したガスの</a:t>
            </a:r>
            <a:r>
              <a:rPr lang="en-GB" sz="1600">
                <a:latin typeface="游ゴシック"/>
                <a:ea typeface="+mn-lt"/>
                <a:cs typeface="+mn-lt"/>
              </a:rPr>
              <a:t>CO2。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   </a:t>
            </a:r>
            <a:r>
              <a:rPr lang="ja-JP" altLang="en-GB" sz="1600">
                <a:latin typeface="游ゴシック"/>
                <a:ea typeface="游ゴシック"/>
                <a:cs typeface="+mn-lt"/>
              </a:rPr>
              <a:t>それは化学反応でした</a:t>
            </a:r>
            <a:r>
              <a:rPr lang="en-GB" sz="1600" dirty="0">
                <a:latin typeface="游ゴシック"/>
                <a:ea typeface="+mn-lt"/>
                <a:cs typeface="+mn-lt"/>
              </a:rPr>
              <a:t>。</a:t>
            </a:r>
            <a:endParaRPr lang="en-US" sz="1600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dirty="0">
                <a:latin typeface="游ゴシック"/>
                <a:ea typeface="+mn-lt"/>
                <a:cs typeface="+mn-lt"/>
              </a:rPr>
              <a:t> 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  </a:t>
            </a:r>
            <a:r>
              <a:rPr lang="en-GB" altLang="ja-JP" sz="1600" b="1" dirty="0">
                <a:latin typeface="游ゴシック"/>
                <a:ea typeface="+mn-lt"/>
                <a:cs typeface="+mn-lt"/>
              </a:rPr>
              <a:t> 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結論：ガスは化学反応で発生します</a:t>
            </a:r>
            <a:r>
              <a:rPr lang="en-GB" sz="1600" b="1">
                <a:latin typeface="游ゴシック"/>
                <a:ea typeface="+mn-lt"/>
                <a:cs typeface="+mn-lt"/>
              </a:rPr>
              <a:t>。</a:t>
            </a:r>
            <a:endParaRPr lang="en-US" sz="1600" b="1">
              <a:latin typeface="游ゴシック"/>
              <a:ea typeface="游ゴシック"/>
            </a:endParaRPr>
          </a:p>
          <a:p>
            <a:pPr>
              <a:buNone/>
            </a:pPr>
            <a:r>
              <a:rPr lang="en-GB" sz="1600" b="1" dirty="0">
                <a:latin typeface="游ゴシック"/>
                <a:ea typeface="+mn-lt"/>
                <a:cs typeface="+mn-lt"/>
              </a:rPr>
              <a:t>    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私たちは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CO2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を吐き出します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。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説明のため吸ったり吐いたりし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、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子ども達にも同じことをしてもらいます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。</a:t>
            </a:r>
            <a:endParaRPr lang="en-US" sz="1600" b="1">
              <a:latin typeface="游ゴシック"/>
              <a:ea typeface="游ゴシック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600" b="1" dirty="0">
                <a:latin typeface="游ゴシック"/>
                <a:ea typeface="+mn-lt"/>
                <a:cs typeface="+mn-lt"/>
              </a:rPr>
              <a:t>   </a:t>
            </a:r>
            <a:r>
              <a:rPr lang="en-GB" altLang="ja-JP" sz="1600" b="1" dirty="0">
                <a:latin typeface="游ゴシック"/>
                <a:ea typeface="+mn-lt"/>
                <a:cs typeface="+mn-lt"/>
              </a:rPr>
              <a:t> </a:t>
            </a:r>
            <a:r>
              <a:rPr lang="en-GB" altLang="ja-JP" sz="1600" b="1" err="1">
                <a:latin typeface="游ゴシック"/>
                <a:ea typeface="游ゴシック"/>
                <a:cs typeface="+mn-lt"/>
              </a:rPr>
              <a:t>子ども達は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今日、サイエンスラボで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CO2</a:t>
            </a:r>
            <a:r>
              <a:rPr lang="ja-JP" altLang="en-GB" sz="1600" b="1">
                <a:latin typeface="游ゴシック"/>
                <a:ea typeface="游ゴシック"/>
                <a:cs typeface="+mn-lt"/>
              </a:rPr>
              <a:t>を作りました</a:t>
            </a:r>
            <a:r>
              <a:rPr lang="en-GB" sz="1600" b="1" dirty="0">
                <a:latin typeface="游ゴシック"/>
                <a:ea typeface="+mn-lt"/>
                <a:cs typeface="+mn-lt"/>
              </a:rPr>
              <a:t>！</a:t>
            </a:r>
            <a:endParaRPr lang="en-US" sz="1600" b="1">
              <a:latin typeface="游ゴシック"/>
              <a:ea typeface="游ゴシック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18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50FE7005825840AD86DC10CCDD718C" ma:contentTypeVersion="6" ma:contentTypeDescription="Create a new document." ma:contentTypeScope="" ma:versionID="70a42e274854f08df1fb09140144d3f0">
  <xsd:schema xmlns:xsd="http://www.w3.org/2001/XMLSchema" xmlns:xs="http://www.w3.org/2001/XMLSchema" xmlns:p="http://schemas.microsoft.com/office/2006/metadata/properties" xmlns:ns2="218db34b-0cde-4c22-b8ff-5aab90f43b19" xmlns:ns3="4e30ad86-54c4-402d-9703-293272e68c63" targetNamespace="http://schemas.microsoft.com/office/2006/metadata/properties" ma:root="true" ma:fieldsID="36c4d2b3445a3ef0b753bbaa26e502b7" ns2:_="" ns3:_="">
    <xsd:import namespace="218db34b-0cde-4c22-b8ff-5aab90f43b19"/>
    <xsd:import namespace="4e30ad86-54c4-402d-9703-293272e68c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db34b-0cde-4c22-b8ff-5aab90f43b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0ad86-54c4-402d-9703-293272e68c6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6F45BA-AEE0-46AC-A173-C34A179B03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BB4AC5-AF82-42DD-AC00-44D81309C33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DE250DF-FCF1-4894-A823-E8F1547A91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8db34b-0cde-4c22-b8ff-5aab90f43b19"/>
    <ds:schemaRef ds:uri="4e30ad86-54c4-402d-9703-293272e68c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345</Words>
  <Application>Microsoft Office PowerPoint</Application>
  <PresentationFormat>Widescreen</PresentationFormat>
  <Paragraphs>45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     </vt:lpstr>
      <vt:lpstr>PowerPoint Presentation</vt:lpstr>
      <vt:lpstr>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Uma Purohit</dc:creator>
  <cp:lastModifiedBy>Uma Purohit</cp:lastModifiedBy>
  <cp:revision>192</cp:revision>
  <dcterms:created xsi:type="dcterms:W3CDTF">2020-10-09T07:44:58Z</dcterms:created>
  <dcterms:modified xsi:type="dcterms:W3CDTF">2020-12-17T04:31:30Z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0x010100E950FE7005825840AD86DC10CCDD718C</vt:lpwstr>
  </property>
</Properties>
</file>