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6AD651-B2AC-D2C2-887C-273A892B3DE2}" v="1634" dt="2020-11-06T05:42:28.0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0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 Gomes" userId="S::rei-gomes@oist.jp::e50289ac-ac4b-4c2d-82b4-7c10cd706870" providerId="AD" clId="Web-{5B6AD651-B2AC-D2C2-887C-273A892B3DE2}"/>
    <pc:docChg chg="addSld modSld sldOrd">
      <pc:chgData name="Rei Gomes" userId="S::rei-gomes@oist.jp::e50289ac-ac4b-4c2d-82b4-7c10cd706870" providerId="AD" clId="Web-{5B6AD651-B2AC-D2C2-887C-273A892B3DE2}" dt="2020-11-06T05:42:28.077" v="1638" actId="20577"/>
      <pc:docMkLst>
        <pc:docMk/>
      </pc:docMkLst>
      <pc:sldChg chg="modSp add ord replId">
        <pc:chgData name="Rei Gomes" userId="S::rei-gomes@oist.jp::e50289ac-ac4b-4c2d-82b4-7c10cd706870" providerId="AD" clId="Web-{5B6AD651-B2AC-D2C2-887C-273A892B3DE2}" dt="2020-11-06T05:42:28.077" v="1638" actId="20577"/>
        <pc:sldMkLst>
          <pc:docMk/>
          <pc:sldMk cId="2307410510" sldId="259"/>
        </pc:sldMkLst>
        <pc:spChg chg="mod">
          <ac:chgData name="Rei Gomes" userId="S::rei-gomes@oist.jp::e50289ac-ac4b-4c2d-82b4-7c10cd706870" providerId="AD" clId="Web-{5B6AD651-B2AC-D2C2-887C-273A892B3DE2}" dt="2020-11-06T05:42:28.077" v="1638" actId="20577"/>
          <ac:spMkLst>
            <pc:docMk/>
            <pc:sldMk cId="2307410510" sldId="259"/>
            <ac:spMk id="3" creationId="{28D48177-018A-460D-9A77-517AB5128A83}"/>
          </ac:spMkLst>
        </pc:spChg>
        <pc:spChg chg="mod">
          <ac:chgData name="Rei Gomes" userId="S::rei-gomes@oist.jp::e50289ac-ac4b-4c2d-82b4-7c10cd706870" providerId="AD" clId="Web-{5B6AD651-B2AC-D2C2-887C-273A892B3DE2}" dt="2020-11-06T05:05:41.072" v="37" actId="20577"/>
          <ac:spMkLst>
            <pc:docMk/>
            <pc:sldMk cId="2307410510" sldId="259"/>
            <ac:spMk id="7" creationId="{1935684D-3811-4DC7-850E-6EBC4EC2BF72}"/>
          </ac:spMkLst>
        </pc:spChg>
      </pc:sldChg>
      <pc:sldChg chg="modSp add ord replId">
        <pc:chgData name="Rei Gomes" userId="S::rei-gomes@oist.jp::e50289ac-ac4b-4c2d-82b4-7c10cd706870" providerId="AD" clId="Web-{5B6AD651-B2AC-D2C2-887C-273A892B3DE2}" dt="2020-11-06T05:25:53.945" v="1155" actId="20577"/>
        <pc:sldMkLst>
          <pc:docMk/>
          <pc:sldMk cId="1146771162" sldId="260"/>
        </pc:sldMkLst>
        <pc:spChg chg="mod">
          <ac:chgData name="Rei Gomes" userId="S::rei-gomes@oist.jp::e50289ac-ac4b-4c2d-82b4-7c10cd706870" providerId="AD" clId="Web-{5B6AD651-B2AC-D2C2-887C-273A892B3DE2}" dt="2020-11-06T05:25:53.945" v="1155" actId="20577"/>
          <ac:spMkLst>
            <pc:docMk/>
            <pc:sldMk cId="1146771162" sldId="260"/>
            <ac:spMk id="3" creationId="{28D48177-018A-460D-9A77-517AB5128A83}"/>
          </ac:spMkLst>
        </pc:spChg>
        <pc:spChg chg="mod">
          <ac:chgData name="Rei Gomes" userId="S::rei-gomes@oist.jp::e50289ac-ac4b-4c2d-82b4-7c10cd706870" providerId="AD" clId="Web-{5B6AD651-B2AC-D2C2-887C-273A892B3DE2}" dt="2020-11-06T05:16:56.180" v="882" actId="20577"/>
          <ac:spMkLst>
            <pc:docMk/>
            <pc:sldMk cId="1146771162" sldId="260"/>
            <ac:spMk id="7" creationId="{1935684D-3811-4DC7-850E-6EBC4EC2BF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97B8-3B66-4195-B348-6BEB73282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5C39B7-57D3-4A53-A184-8EF5853CA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FEF2A-E1E9-40C9-B9F1-9FA6BB6AA8C6}"/>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5" name="Footer Placeholder 4">
            <a:extLst>
              <a:ext uri="{FF2B5EF4-FFF2-40B4-BE49-F238E27FC236}">
                <a16:creationId xmlns:a16="http://schemas.microsoft.com/office/drawing/2014/main" id="{12BED39F-A473-4D9A-9564-6627AC21D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55BFA-1982-4F39-8E53-53706289AE7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85299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2B8F-3081-48A2-B50D-63FBC9B270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60D7A9-B0B2-4A28-806A-303CAC7D65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FEE82-EB58-40AA-B32D-A4479FE4747D}"/>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5" name="Footer Placeholder 4">
            <a:extLst>
              <a:ext uri="{FF2B5EF4-FFF2-40B4-BE49-F238E27FC236}">
                <a16:creationId xmlns:a16="http://schemas.microsoft.com/office/drawing/2014/main" id="{6423D2A1-332A-451C-910E-1381EA9F6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977F2-7326-4A16-B149-EA4B5F1A4FF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59581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09971-9AFD-4C3D-A4D8-761ABE44B7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9C886-D3B7-46AC-9D6C-B8A9DDBE2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F987-51AF-4116-8EE7-D72E427F7A95}"/>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5" name="Footer Placeholder 4">
            <a:extLst>
              <a:ext uri="{FF2B5EF4-FFF2-40B4-BE49-F238E27FC236}">
                <a16:creationId xmlns:a16="http://schemas.microsoft.com/office/drawing/2014/main" id="{EFEA0B77-9B47-4A35-8DBE-EEACB178D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79EA5-C381-43BD-AA72-C68DF0A8F95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03902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E82B-DC3B-443C-8159-249FDA4FD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C9A72-7641-4E02-B050-7360F3902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889F3-96CF-47C1-9E16-3A5D13B0F2A3}"/>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5" name="Footer Placeholder 4">
            <a:extLst>
              <a:ext uri="{FF2B5EF4-FFF2-40B4-BE49-F238E27FC236}">
                <a16:creationId xmlns:a16="http://schemas.microsoft.com/office/drawing/2014/main" id="{7FC5CA44-56AF-44F6-99A6-B7074705F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DCC6-4DC0-4330-B200-9512F0AB21D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05236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1045-60BB-4BA5-B952-016A53365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21C21-6249-48B8-9D05-1316750A6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581FA-5526-44F6-89C9-945342E8E777}"/>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5" name="Footer Placeholder 4">
            <a:extLst>
              <a:ext uri="{FF2B5EF4-FFF2-40B4-BE49-F238E27FC236}">
                <a16:creationId xmlns:a16="http://schemas.microsoft.com/office/drawing/2014/main" id="{BE8419AA-F3A7-47F2-900C-460906020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151EF-AA80-4EBC-B81B-24E61BE1A94D}"/>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38288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22BB-F21D-42F3-B15C-2EDEF011F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FC5BE-FF87-4A85-AB98-C4242076AD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73671-BF03-4C81-A564-C91B4F1E8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52075-0540-4CC8-956A-FCDB7815E32E}"/>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6" name="Footer Placeholder 5">
            <a:extLst>
              <a:ext uri="{FF2B5EF4-FFF2-40B4-BE49-F238E27FC236}">
                <a16:creationId xmlns:a16="http://schemas.microsoft.com/office/drawing/2014/main" id="{4624DEE9-C565-4A71-B446-EFA38451B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86537-BCC6-421A-B6A6-D0DBEE0F88A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769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E57B-42F6-45DD-888D-61C4ABDAD2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792C-9627-4E81-ACC3-DBABF0C33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66770-9A6D-4B4E-96AC-065D0F2F22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833BC-EA18-4874-A64A-21F11EF7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71ACAA-D6EF-4D59-A643-CBA9C8AFDB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B758A-50F6-420C-8207-326D5C9FF934}"/>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8" name="Footer Placeholder 7">
            <a:extLst>
              <a:ext uri="{FF2B5EF4-FFF2-40B4-BE49-F238E27FC236}">
                <a16:creationId xmlns:a16="http://schemas.microsoft.com/office/drawing/2014/main" id="{4F5D6E87-870D-4456-AA57-ED2DD07B8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D246FC-EF4D-4D5E-A186-9602B30FE7E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21675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A552-3CF6-42F6-ADF7-CB7387D0DE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6F38E-867C-4A7A-86A2-746401D92082}"/>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4" name="Footer Placeholder 3">
            <a:extLst>
              <a:ext uri="{FF2B5EF4-FFF2-40B4-BE49-F238E27FC236}">
                <a16:creationId xmlns:a16="http://schemas.microsoft.com/office/drawing/2014/main" id="{F8177B17-529E-49A8-88D0-7614D298C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FDAB3-5454-4F9B-A8BC-12752636C6AA}"/>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7474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F38F4-8B12-4BA7-B054-2C97888042C9}"/>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3" name="Footer Placeholder 2">
            <a:extLst>
              <a:ext uri="{FF2B5EF4-FFF2-40B4-BE49-F238E27FC236}">
                <a16:creationId xmlns:a16="http://schemas.microsoft.com/office/drawing/2014/main" id="{F8C47E02-FD73-48C3-ABC6-42FC76D0E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F3653-CD7C-455B-935C-4D88D7AF29CC}"/>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40801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7A8C-D384-41F1-9914-26D1F9DB3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9D6085-7478-407F-BE28-229F1B460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DF38D0-B44D-44FE-BD62-06058A8D2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5287-C505-4A2F-94A3-5025F79BB617}"/>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6" name="Footer Placeholder 5">
            <a:extLst>
              <a:ext uri="{FF2B5EF4-FFF2-40B4-BE49-F238E27FC236}">
                <a16:creationId xmlns:a16="http://schemas.microsoft.com/office/drawing/2014/main" id="{F82440A0-3D68-4EB3-AEFC-5488E23F4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8DE9C-C90E-4C27-90BF-2183F199FD3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63779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1EC3-96B8-4190-B0FF-B3CE16CBD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3FAA1-324A-4BD8-9A6A-DB8025E63E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41BE76-3B7D-4B6F-87F2-F1667E267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1758D-D4C3-4554-8049-E8FAAEDB9BD1}"/>
              </a:ext>
            </a:extLst>
          </p:cNvPr>
          <p:cNvSpPr>
            <a:spLocks noGrp="1"/>
          </p:cNvSpPr>
          <p:nvPr>
            <p:ph type="dt" sz="half" idx="10"/>
          </p:nvPr>
        </p:nvSpPr>
        <p:spPr/>
        <p:txBody>
          <a:bodyPr/>
          <a:lstStyle/>
          <a:p>
            <a:fld id="{BFA33419-483E-41F7-9D31-7AB63EE020AC}" type="datetimeFigureOut">
              <a:rPr lang="en-US" smtClean="0"/>
              <a:t>11/5/2020</a:t>
            </a:fld>
            <a:endParaRPr lang="en-US"/>
          </a:p>
        </p:txBody>
      </p:sp>
      <p:sp>
        <p:nvSpPr>
          <p:cNvPr id="6" name="Footer Placeholder 5">
            <a:extLst>
              <a:ext uri="{FF2B5EF4-FFF2-40B4-BE49-F238E27FC236}">
                <a16:creationId xmlns:a16="http://schemas.microsoft.com/office/drawing/2014/main" id="{433224BC-9B3B-4E3E-AEFC-BE279F2B8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E39C7-6FCA-4F39-AC6D-E8C5A2D633B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94263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D9B10-D7AA-4ED1-AF77-B837F8F43B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AEDA9C-D05A-445C-ADDA-2F0CCCD38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0435-8BE7-4FDB-B5AB-45F431F4A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3419-483E-41F7-9D31-7AB63EE020AC}" type="datetimeFigureOut">
              <a:rPr lang="en-US" smtClean="0"/>
              <a:t>11/5/2020</a:t>
            </a:fld>
            <a:endParaRPr lang="en-US"/>
          </a:p>
        </p:txBody>
      </p:sp>
      <p:sp>
        <p:nvSpPr>
          <p:cNvPr id="5" name="Footer Placeholder 4">
            <a:extLst>
              <a:ext uri="{FF2B5EF4-FFF2-40B4-BE49-F238E27FC236}">
                <a16:creationId xmlns:a16="http://schemas.microsoft.com/office/drawing/2014/main" id="{5539628A-44B1-42EF-B5A5-A5337C282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10DE0D-29D3-4530-B9B7-729AFCFD8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A34E3-C8DA-42A2-99AE-0358DBE9C188}" type="slidenum">
              <a:rPr lang="en-US" smtClean="0"/>
              <a:t>‹#›</a:t>
            </a:fld>
            <a:endParaRPr lang="en-US"/>
          </a:p>
        </p:txBody>
      </p:sp>
    </p:spTree>
    <p:extLst>
      <p:ext uri="{BB962C8B-B14F-4D97-AF65-F5344CB8AC3E}">
        <p14:creationId xmlns:p14="http://schemas.microsoft.com/office/powerpoint/2010/main" val="368612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a:normAutofit fontScale="25000" lnSpcReduction="20000"/>
          </a:bodyPr>
          <a:lstStyle/>
          <a:p>
            <a:r>
              <a:rPr lang="en-GB" sz="6400" b="1" dirty="0"/>
              <a:t>Learning Goal:  What are the components of soap and how do they clean grease?</a:t>
            </a:r>
          </a:p>
          <a:p>
            <a:r>
              <a:rPr lang="en-GB" sz="6400" b="1" dirty="0"/>
              <a:t>Learning Objectives: </a:t>
            </a:r>
            <a:endParaRPr lang="en-US" sz="6400" b="1" dirty="0"/>
          </a:p>
          <a:p>
            <a:pPr marL="0" indent="0">
              <a:buNone/>
            </a:pPr>
            <a:r>
              <a:rPr lang="en-GB" sz="6400" dirty="0"/>
              <a:t>	To nurture curiosity.</a:t>
            </a:r>
            <a:endParaRPr lang="en-US" sz="6400" dirty="0"/>
          </a:p>
          <a:p>
            <a:pPr marL="0" indent="0">
              <a:buNone/>
            </a:pPr>
            <a:r>
              <a:rPr lang="en-GB" sz="6400" dirty="0"/>
              <a:t>	To create a climate of discovery. </a:t>
            </a:r>
            <a:endParaRPr lang="en-US" sz="6400" dirty="0"/>
          </a:p>
          <a:p>
            <a:pPr marL="0" indent="0">
              <a:buNone/>
            </a:pPr>
            <a:r>
              <a:rPr lang="en-US" sz="6400" dirty="0"/>
              <a:t>	To maintain the rigor of the STEM lessons with playful and fun challenges.</a:t>
            </a:r>
          </a:p>
          <a:p>
            <a:pPr marL="0" indent="0">
              <a:buNone/>
            </a:pPr>
            <a:r>
              <a:rPr lang="en-GB" sz="6400" dirty="0"/>
              <a:t>	To build scientific vocabulary to promote scientific literacy at a young age.</a:t>
            </a:r>
            <a:endParaRPr lang="en-US" sz="6400" dirty="0"/>
          </a:p>
          <a:p>
            <a:pPr marL="0" indent="0">
              <a:buNone/>
            </a:pPr>
            <a:r>
              <a:rPr lang="en-GB" sz="6400" dirty="0"/>
              <a:t>	To build the following inquiry skills:</a:t>
            </a:r>
            <a:endParaRPr lang="en-US" sz="6400" dirty="0"/>
          </a:p>
          <a:p>
            <a:pPr marL="457200" lvl="1" indent="0">
              <a:buNone/>
            </a:pPr>
            <a:r>
              <a:rPr lang="en-GB" sz="6400" dirty="0"/>
              <a:t>		Problem solving</a:t>
            </a:r>
            <a:endParaRPr lang="en-US" sz="6400" dirty="0"/>
          </a:p>
          <a:p>
            <a:pPr marL="457200" lvl="1" indent="0">
              <a:buNone/>
            </a:pPr>
            <a:r>
              <a:rPr lang="en-GB" sz="6400" dirty="0"/>
              <a:t>		Critical and creative thinking</a:t>
            </a:r>
            <a:endParaRPr lang="en-US" sz="6400" dirty="0"/>
          </a:p>
          <a:p>
            <a:pPr marL="457200" lvl="1" indent="0">
              <a:buNone/>
            </a:pPr>
            <a:r>
              <a:rPr lang="en-GB" sz="6400" dirty="0"/>
              <a:t>		Observation</a:t>
            </a:r>
            <a:endParaRPr lang="en-US" sz="6400" dirty="0"/>
          </a:p>
          <a:p>
            <a:pPr marL="457200" lvl="1" indent="0">
              <a:buNone/>
            </a:pPr>
            <a:r>
              <a:rPr lang="en-GB" sz="6400" dirty="0"/>
              <a:t>		Prediction</a:t>
            </a:r>
          </a:p>
          <a:p>
            <a:pPr marL="457200" lvl="1" indent="0">
              <a:buNone/>
            </a:pPr>
            <a:r>
              <a:rPr lang="en-GB" sz="6400" dirty="0"/>
              <a:t>		Analysis</a:t>
            </a:r>
            <a:endParaRPr lang="en-US" sz="6400" dirty="0"/>
          </a:p>
          <a:p>
            <a:pPr marL="457200" lvl="1" indent="0">
              <a:buNone/>
            </a:pPr>
            <a:r>
              <a:rPr lang="en-GB" sz="6400" dirty="0"/>
              <a:t>		Conclusion</a:t>
            </a:r>
            <a:endParaRPr lang="en-US" sz="6400" dirty="0"/>
          </a:p>
          <a:p>
            <a:r>
              <a:rPr lang="en-GB" sz="6400" b="1" dirty="0"/>
              <a:t>Materials: </a:t>
            </a:r>
          </a:p>
          <a:p>
            <a:pPr marL="0" indent="0">
              <a:buNone/>
            </a:pPr>
            <a:r>
              <a:rPr lang="en-GB" sz="6400" dirty="0"/>
              <a:t>	Paper plate</a:t>
            </a:r>
            <a:endParaRPr lang="en-US" sz="6400" dirty="0"/>
          </a:p>
          <a:p>
            <a:pPr marL="0" indent="0">
              <a:buNone/>
            </a:pPr>
            <a:r>
              <a:rPr lang="en-GB" sz="6400" dirty="0"/>
              <a:t>	Milk</a:t>
            </a:r>
            <a:endParaRPr lang="en-US" sz="6400" dirty="0"/>
          </a:p>
          <a:p>
            <a:pPr marL="0" indent="0">
              <a:buNone/>
            </a:pPr>
            <a:r>
              <a:rPr lang="en-GB" sz="6400" dirty="0"/>
              <a:t>	Soap</a:t>
            </a:r>
            <a:endParaRPr lang="en-US" sz="6400" dirty="0"/>
          </a:p>
          <a:p>
            <a:pPr marL="0" indent="0">
              <a:buNone/>
            </a:pPr>
            <a:r>
              <a:rPr lang="en-GB" sz="6400" dirty="0"/>
              <a:t>	Water</a:t>
            </a:r>
            <a:endParaRPr lang="en-US" sz="6400" dirty="0"/>
          </a:p>
          <a:p>
            <a:pPr marL="0" indent="0">
              <a:buNone/>
            </a:pPr>
            <a:r>
              <a:rPr lang="en-GB" sz="6400" dirty="0"/>
              <a:t>	Q tip</a:t>
            </a:r>
            <a:endParaRPr lang="en-US" sz="6400" dirty="0"/>
          </a:p>
          <a:p>
            <a:pPr marL="0" indent="0">
              <a:buNone/>
            </a:pPr>
            <a:r>
              <a:rPr lang="en-GB" sz="6400" dirty="0"/>
              <a:t>	Food colours</a:t>
            </a:r>
            <a:endParaRPr lang="en-US" sz="6400" dirty="0"/>
          </a:p>
          <a:p>
            <a:endParaRPr lang="en-US" b="1" dirty="0"/>
          </a:p>
          <a:p>
            <a:r>
              <a:rPr lang="en-GB" dirty="0"/>
              <a:t> </a:t>
            </a:r>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510336" y="75019"/>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dirty="0">
                <a:ln w="22225">
                  <a:solidFill>
                    <a:schemeClr val="accent2"/>
                  </a:solidFill>
                  <a:prstDash val="solid"/>
                </a:ln>
                <a:solidFill>
                  <a:schemeClr val="accent2">
                    <a:lumMod val="40000"/>
                    <a:lumOff val="60000"/>
                  </a:schemeClr>
                </a:solidFill>
                <a:effectLst/>
              </a:rPr>
              <a:t>SCIENCE FRIDAY @ </a:t>
            </a:r>
            <a:r>
              <a:rPr lang="en-GB" sz="5400" b="1" dirty="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8009144" y="1669105"/>
            <a:ext cx="4052454" cy="590444"/>
          </a:xfrm>
          <a:prstGeom prst="rect">
            <a:avLst/>
          </a:prstGeom>
          <a:solidFill>
            <a:srgbClr val="FFC000"/>
          </a:solidFill>
        </p:spPr>
        <p:txBody>
          <a:bodyPr wrap="square" rtlCol="0">
            <a:spAutoFit/>
          </a:bodyPr>
          <a:lstStyle/>
          <a:p>
            <a:r>
              <a:rPr lang="en-US" sz="3200" dirty="0"/>
              <a:t>Magic Milk Experiment</a:t>
            </a:r>
          </a:p>
        </p:txBody>
      </p:sp>
    </p:spTree>
    <p:extLst>
      <p:ext uri="{BB962C8B-B14F-4D97-AF65-F5344CB8AC3E}">
        <p14:creationId xmlns:p14="http://schemas.microsoft.com/office/powerpoint/2010/main" val="3471766316"/>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57665" y="1085377"/>
            <a:ext cx="7479957" cy="5585588"/>
          </a:xfrm>
          <a:solidFill>
            <a:schemeClr val="accent6">
              <a:lumMod val="40000"/>
              <a:lumOff val="60000"/>
            </a:schemeClr>
          </a:solidFill>
        </p:spPr>
        <p:txBody>
          <a:bodyPr>
            <a:normAutofit/>
          </a:bodyPr>
          <a:lstStyle/>
          <a:p>
            <a:pPr marL="0" indent="0">
              <a:buNone/>
            </a:pPr>
            <a:endParaRPr lang="en-US" dirty="0"/>
          </a:p>
          <a:p>
            <a:r>
              <a:rPr lang="en-US" sz="1600" b="1" dirty="0"/>
              <a:t>Method</a:t>
            </a:r>
            <a:endParaRPr lang="en-US" sz="1600" dirty="0"/>
          </a:p>
          <a:p>
            <a:pPr marL="0" indent="0">
              <a:buNone/>
            </a:pPr>
            <a:r>
              <a:rPr lang="en-US" sz="1600" dirty="0"/>
              <a:t>Pour milk in a plastic plate to completely cover the bottom to the depth of about </a:t>
            </a:r>
            <a:r>
              <a:rPr lang="en-US" sz="1600" baseline="30000" dirty="0"/>
              <a:t>1</a:t>
            </a:r>
            <a:r>
              <a:rPr lang="en-US" sz="1600" dirty="0"/>
              <a:t>/</a:t>
            </a:r>
            <a:r>
              <a:rPr lang="en-US" sz="1600" baseline="-25000" dirty="0"/>
              <a:t>4</a:t>
            </a:r>
            <a:r>
              <a:rPr lang="en-US" sz="1600" dirty="0"/>
              <a:t> inch. </a:t>
            </a:r>
          </a:p>
          <a:p>
            <a:pPr marL="0" indent="0">
              <a:buNone/>
            </a:pPr>
            <a:r>
              <a:rPr lang="en-GB" sz="1600" dirty="0"/>
              <a:t>Add one drop of each of the four colours of food colouring—red, yellow, green, and blue—to the milk. Keep the drops close together in the centre of the plate of milk.</a:t>
            </a:r>
            <a:endParaRPr lang="en-US" sz="1600" dirty="0"/>
          </a:p>
          <a:p>
            <a:pPr marL="0" indent="0">
              <a:buNone/>
            </a:pPr>
            <a:r>
              <a:rPr lang="en-GB" sz="1600" dirty="0"/>
              <a:t>Put the tip of a cotton swab in dish washing soap.  </a:t>
            </a:r>
            <a:endParaRPr lang="en-US" sz="1600" dirty="0"/>
          </a:p>
          <a:p>
            <a:pPr marL="0" indent="0">
              <a:buNone/>
            </a:pPr>
            <a:r>
              <a:rPr lang="en-GB" sz="1600" dirty="0"/>
              <a:t>Place the soapy end of the cotton swab back in the middle of the milk and hold it there for 10 to 15 seconds. Look at that burst of colour!</a:t>
            </a:r>
            <a:endParaRPr lang="en-US" sz="1600" dirty="0"/>
          </a:p>
          <a:p>
            <a:pPr marL="0" indent="0">
              <a:buNone/>
            </a:pPr>
            <a:r>
              <a:rPr lang="en-GB" sz="1600" dirty="0"/>
              <a:t>Repeat the same experiment by replacing milk with water. </a:t>
            </a:r>
            <a:endParaRPr lang="en-US" sz="1600" dirty="0"/>
          </a:p>
          <a:p>
            <a:pPr marL="0" indent="0">
              <a:buNone/>
            </a:pPr>
            <a:r>
              <a:rPr lang="en-GB" sz="1600" b="1" dirty="0"/>
              <a:t>Question:</a:t>
            </a:r>
          </a:p>
          <a:p>
            <a:pPr marL="0" indent="0">
              <a:buNone/>
            </a:pPr>
            <a:r>
              <a:rPr lang="en-GB" sz="1600" dirty="0"/>
              <a:t>Why there is no movement of colours in water?</a:t>
            </a:r>
            <a:endParaRPr lang="en-US" sz="1600" dirty="0"/>
          </a:p>
          <a:p>
            <a:pPr marL="0" indent="0">
              <a:buNone/>
            </a:pPr>
            <a:endParaRPr lang="en-US" sz="1900"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7622" y="2761126"/>
            <a:ext cx="4472699" cy="18355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219391" y="104576"/>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dirty="0">
                <a:ln w="22225">
                  <a:solidFill>
                    <a:schemeClr val="accent2"/>
                  </a:solidFill>
                  <a:prstDash val="solid"/>
                </a:ln>
                <a:solidFill>
                  <a:schemeClr val="accent2">
                    <a:lumMod val="40000"/>
                    <a:lumOff val="60000"/>
                  </a:schemeClr>
                </a:solidFill>
                <a:effectLst/>
              </a:rPr>
              <a:t>SCIENCE FRIDAY @ </a:t>
            </a:r>
            <a:r>
              <a:rPr lang="en-GB" sz="5400" b="1" dirty="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62877459"/>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vert="horz" lIns="91440" tIns="45720" rIns="91440" bIns="45720" rtlCol="0" anchor="t">
            <a:noAutofit/>
          </a:bodyPr>
          <a:lstStyle/>
          <a:p>
            <a:r>
              <a:rPr lang="ja-JP" altLang="en-GB" sz="1200" b="1">
                <a:latin typeface="游ゴシック"/>
                <a:ea typeface="游ゴシック"/>
                <a:cs typeface="+mn-lt"/>
              </a:rPr>
              <a:t>学習の目標：洗剤の成分は何か？それはどのように脂をきれいにするか？</a:t>
            </a:r>
            <a:endParaRPr lang="en-US" altLang="ja-JP" sz="1200" b="1">
              <a:latin typeface="游ゴシック"/>
              <a:ea typeface="游ゴシック"/>
              <a:cs typeface="Calibri"/>
            </a:endParaRPr>
          </a:p>
          <a:p>
            <a:r>
              <a:rPr lang="en-GB" altLang="ja-JP" sz="1200" b="1">
                <a:latin typeface="游ゴシック"/>
                <a:ea typeface="+mn-lt"/>
                <a:cs typeface="+mn-lt"/>
              </a:rPr>
              <a:t>学習のねらい: </a:t>
            </a:r>
            <a:endParaRPr lang="en-US" sz="1200" b="1">
              <a:latin typeface="游ゴシック"/>
              <a:ea typeface="游ゴシック"/>
              <a:cs typeface="Calibri"/>
            </a:endParaRPr>
          </a:p>
          <a:p>
            <a:pPr marL="0" indent="0">
              <a:buNone/>
            </a:pPr>
            <a:r>
              <a:rPr lang="en-GB" sz="1200" dirty="0">
                <a:latin typeface="游ゴシック"/>
                <a:ea typeface="游ゴシック"/>
                <a:cs typeface="Calibri"/>
              </a:rPr>
              <a:t>	</a:t>
            </a:r>
            <a:r>
              <a:rPr lang="ja-JP" altLang="en-GB" sz="1200">
                <a:latin typeface="游ゴシック"/>
                <a:ea typeface="游ゴシック"/>
                <a:cs typeface="Calibri"/>
              </a:rPr>
              <a:t>好奇心を育む</a:t>
            </a:r>
          </a:p>
          <a:p>
            <a:pPr marL="0" indent="0">
              <a:buNone/>
            </a:pPr>
            <a:r>
              <a:rPr lang="en-GB" altLang="ja-JP" sz="1200">
                <a:latin typeface="游ゴシック"/>
                <a:ea typeface="+mn-lt"/>
                <a:cs typeface="+mn-lt"/>
              </a:rPr>
              <a:t>	発見の雰囲気をつくりだす</a:t>
            </a:r>
            <a:endParaRPr lang="en-US" sz="1200">
              <a:latin typeface="游ゴシック"/>
              <a:ea typeface="+mn-lt"/>
              <a:cs typeface="+mn-lt"/>
            </a:endParaRPr>
          </a:p>
          <a:p>
            <a:pPr marL="0" indent="0">
              <a:buNone/>
            </a:pPr>
            <a:r>
              <a:rPr lang="en-US" altLang="ja-JP" sz="1200" dirty="0">
                <a:latin typeface="游ゴシック"/>
                <a:ea typeface="+mn-lt"/>
                <a:cs typeface="+mn-lt"/>
              </a:rPr>
              <a:t>	</a:t>
            </a:r>
            <a:r>
              <a:rPr lang="ja" altLang="en-US" sz="1200">
                <a:latin typeface="游ゴシック"/>
                <a:ea typeface="游ゴシック"/>
                <a:cs typeface="+mn-lt"/>
              </a:rPr>
              <a:t>遊び心のある楽しいチャレンジでステム教育の精密さを維持する</a:t>
            </a:r>
            <a:endParaRPr lang="en-US" sz="1200">
              <a:latin typeface="游ゴシック"/>
              <a:ea typeface="游ゴシック"/>
              <a:cs typeface="+mn-lt"/>
            </a:endParaRPr>
          </a:p>
          <a:p>
            <a:pPr marL="0" indent="0">
              <a:buNone/>
            </a:pPr>
            <a:r>
              <a:rPr lang="en-GB" sz="1200" dirty="0">
                <a:latin typeface="游ゴシック"/>
                <a:ea typeface="游ゴシック"/>
                <a:cs typeface="Calibri"/>
              </a:rPr>
              <a:t>	</a:t>
            </a:r>
            <a:r>
              <a:rPr lang="ja-JP" altLang="en-GB" sz="1200">
                <a:latin typeface="游ゴシック"/>
                <a:ea typeface="游ゴシック"/>
                <a:cs typeface="Calibri"/>
              </a:rPr>
              <a:t>若い年齢で科学リテラシーを促進するための科学用語を</a:t>
            </a:r>
            <a:r>
              <a:rPr lang="ja-JP" altLang="en-GB" sz="1200">
                <a:latin typeface="游ゴシック"/>
                <a:ea typeface="游ゴシック"/>
                <a:cs typeface="+mn-lt"/>
              </a:rPr>
              <a:t>構築する</a:t>
            </a:r>
            <a:r>
              <a:rPr lang="en-GB" altLang="ja-JP" sz="1200" dirty="0">
                <a:latin typeface="游ゴシック"/>
                <a:ea typeface="+mn-lt"/>
                <a:cs typeface="+mn-lt"/>
              </a:rPr>
              <a:t>	</a:t>
            </a:r>
          </a:p>
          <a:p>
            <a:pPr marL="0" indent="0">
              <a:buNone/>
            </a:pPr>
            <a:r>
              <a:rPr lang="en-GB" altLang="ja-JP" sz="1200">
                <a:latin typeface="游ゴシック"/>
                <a:ea typeface="+mn-lt"/>
                <a:cs typeface="+mn-lt"/>
              </a:rPr>
              <a:t>　　　　　　次のスキルを育てる:</a:t>
            </a:r>
            <a:endParaRPr lang="en-US" sz="1200">
              <a:latin typeface="游ゴシック"/>
              <a:ea typeface="游ゴシック"/>
              <a:cs typeface="Calibri"/>
            </a:endParaRPr>
          </a:p>
          <a:p>
            <a:pPr marL="457200" lvl="1" indent="0">
              <a:buNone/>
            </a:pPr>
            <a:r>
              <a:rPr lang="en-GB" sz="1200" dirty="0">
                <a:latin typeface="游ゴシック"/>
                <a:ea typeface="游ゴシック"/>
                <a:cs typeface="Calibri"/>
              </a:rPr>
              <a:t>                       </a:t>
            </a:r>
            <a:r>
              <a:rPr lang="ja-JP" altLang="en-GB" sz="1200">
                <a:latin typeface="游ゴシック"/>
                <a:ea typeface="游ゴシック"/>
                <a:cs typeface="Calibri"/>
              </a:rPr>
              <a:t>問題解決</a:t>
            </a:r>
            <a:endParaRPr lang="en-US" sz="1200">
              <a:latin typeface="游ゴシック"/>
              <a:ea typeface="游ゴシック"/>
              <a:cs typeface="Calibri"/>
            </a:endParaRPr>
          </a:p>
          <a:p>
            <a:pPr lvl="1">
              <a:buNone/>
            </a:pPr>
            <a:r>
              <a:rPr lang="ja" altLang="en-US" sz="1200">
                <a:latin typeface="游ゴシック"/>
                <a:ea typeface="游ゴシック"/>
                <a:cs typeface="Calibri"/>
              </a:rPr>
              <a:t>　　　　　　  批判的かつ創造的な思考</a:t>
            </a:r>
            <a:endParaRPr lang="en-GB" sz="1200" dirty="0">
              <a:latin typeface="游ゴシック"/>
              <a:ea typeface="游ゴシック"/>
              <a:cs typeface="Calibri"/>
            </a:endParaRPr>
          </a:p>
          <a:p>
            <a:pPr marL="457200" lvl="1" indent="0">
              <a:buNone/>
            </a:pPr>
            <a:r>
              <a:rPr lang="en-GB" sz="1200" dirty="0">
                <a:latin typeface="游ゴシック"/>
                <a:ea typeface="游ゴシック"/>
                <a:cs typeface="Calibri"/>
              </a:rPr>
              <a:t>　　</a:t>
            </a:r>
            <a:r>
              <a:rPr lang="ja-JP" altLang="en-GB" sz="1200">
                <a:latin typeface="游ゴシック"/>
                <a:ea typeface="游ゴシック"/>
                <a:cs typeface="Calibri"/>
              </a:rPr>
              <a:t>　　　　  観察</a:t>
            </a:r>
            <a:endParaRPr lang="en-GB" sz="1200" dirty="0">
              <a:latin typeface="游ゴシック"/>
              <a:ea typeface="游ゴシック"/>
              <a:cs typeface="Calibri"/>
            </a:endParaRPr>
          </a:p>
          <a:p>
            <a:pPr marL="457200" lvl="1" indent="0">
              <a:buNone/>
            </a:pPr>
            <a:r>
              <a:rPr lang="en-GB" altLang="ja-JP" sz="1200">
                <a:latin typeface="游ゴシック"/>
                <a:ea typeface="+mn-lt"/>
                <a:cs typeface="+mn-lt"/>
              </a:rPr>
              <a:t>　　　　　　  予測</a:t>
            </a:r>
            <a:endParaRPr lang="en-GB" sz="1200" dirty="0">
              <a:latin typeface="游ゴシック"/>
              <a:ea typeface="游ゴシック"/>
              <a:cs typeface="Calibri"/>
            </a:endParaRPr>
          </a:p>
          <a:p>
            <a:pPr marL="457200" lvl="1" indent="0">
              <a:buNone/>
            </a:pPr>
            <a:r>
              <a:rPr lang="ja-JP" altLang="en-GB" sz="1200">
                <a:latin typeface="游ゴシック"/>
                <a:ea typeface="游ゴシック"/>
                <a:cs typeface="Calibri"/>
              </a:rPr>
              <a:t>　　　　　　  分析</a:t>
            </a:r>
            <a:endParaRPr lang="en-US" sz="1200">
              <a:latin typeface="游ゴシック"/>
              <a:ea typeface="游ゴシック"/>
              <a:cs typeface="Calibri"/>
            </a:endParaRPr>
          </a:p>
          <a:p>
            <a:pPr marL="457200" lvl="1" indent="0">
              <a:buNone/>
            </a:pPr>
            <a:r>
              <a:rPr lang="en-GB" altLang="ja-JP" sz="1200">
                <a:latin typeface="游ゴシック"/>
                <a:ea typeface="+mn-lt"/>
                <a:cs typeface="+mn-lt"/>
              </a:rPr>
              <a:t>　　　　　　  結論</a:t>
            </a:r>
            <a:endParaRPr lang="en-US" sz="1200">
              <a:latin typeface="游ゴシック"/>
              <a:ea typeface="游ゴシック"/>
              <a:cs typeface="Calibri"/>
            </a:endParaRPr>
          </a:p>
          <a:p>
            <a:r>
              <a:rPr lang="ja-JP" altLang="en-GB" sz="1200" b="1">
                <a:latin typeface="游ゴシック"/>
                <a:ea typeface="游ゴシック"/>
              </a:rPr>
              <a:t>材料</a:t>
            </a:r>
            <a:r>
              <a:rPr lang="en-GB" sz="1200" b="1">
                <a:latin typeface="游ゴシック"/>
                <a:ea typeface="游ゴシック"/>
              </a:rPr>
              <a:t>: </a:t>
            </a:r>
            <a:endParaRPr lang="en-GB" sz="1200" b="1">
              <a:latin typeface="游ゴシック"/>
              <a:ea typeface="游ゴシック"/>
              <a:cs typeface="Calibri"/>
            </a:endParaRPr>
          </a:p>
          <a:p>
            <a:pPr marL="0" indent="0">
              <a:buNone/>
            </a:pPr>
            <a:r>
              <a:rPr lang="en-GB" sz="1200" dirty="0">
                <a:latin typeface="游ゴシック"/>
                <a:ea typeface="游ゴシック"/>
              </a:rPr>
              <a:t>	</a:t>
            </a:r>
            <a:r>
              <a:rPr lang="ja-JP" altLang="en-GB" sz="1200">
                <a:latin typeface="游ゴシック"/>
                <a:ea typeface="游ゴシック"/>
              </a:rPr>
              <a:t>紙皿</a:t>
            </a:r>
            <a:endParaRPr lang="en-GB" altLang="ja-JP" sz="1200">
              <a:latin typeface="游ゴシック"/>
              <a:ea typeface="游ゴシック"/>
              <a:cs typeface="Calibri"/>
            </a:endParaRPr>
          </a:p>
          <a:p>
            <a:pPr marL="0" indent="0">
              <a:buNone/>
            </a:pPr>
            <a:r>
              <a:rPr lang="en-GB" sz="1200" dirty="0">
                <a:latin typeface="游ゴシック"/>
                <a:ea typeface="游ゴシック"/>
              </a:rPr>
              <a:t>	</a:t>
            </a:r>
            <a:r>
              <a:rPr lang="ja-JP" altLang="en-GB" sz="1200">
                <a:latin typeface="游ゴシック"/>
                <a:ea typeface="游ゴシック"/>
              </a:rPr>
              <a:t>牛乳</a:t>
            </a:r>
            <a:endParaRPr lang="en-GB" sz="1200" dirty="0">
              <a:latin typeface="游ゴシック"/>
              <a:ea typeface="游ゴシック"/>
              <a:cs typeface="Calibri"/>
            </a:endParaRPr>
          </a:p>
          <a:p>
            <a:pPr marL="0" indent="0">
              <a:buNone/>
            </a:pPr>
            <a:r>
              <a:rPr lang="en-GB" sz="1200" dirty="0">
                <a:latin typeface="游ゴシック"/>
                <a:ea typeface="游ゴシック"/>
              </a:rPr>
              <a:t>	</a:t>
            </a:r>
            <a:r>
              <a:rPr lang="ja-JP" altLang="en-GB" sz="1200">
                <a:latin typeface="游ゴシック"/>
                <a:ea typeface="游ゴシック"/>
              </a:rPr>
              <a:t>洗剤</a:t>
            </a:r>
            <a:endParaRPr lang="en-GB" sz="1200" dirty="0">
              <a:latin typeface="游ゴシック"/>
              <a:ea typeface="游ゴシック"/>
              <a:cs typeface="Calibri"/>
            </a:endParaRPr>
          </a:p>
          <a:p>
            <a:pPr marL="0" indent="0">
              <a:buNone/>
            </a:pPr>
            <a:r>
              <a:rPr lang="en-GB" sz="1200" dirty="0">
                <a:latin typeface="游ゴシック"/>
                <a:ea typeface="游ゴシック"/>
              </a:rPr>
              <a:t>	</a:t>
            </a:r>
            <a:r>
              <a:rPr lang="ja-JP" altLang="en-GB" sz="1200">
                <a:latin typeface="游ゴシック"/>
                <a:ea typeface="游ゴシック"/>
              </a:rPr>
              <a:t>水</a:t>
            </a:r>
            <a:endParaRPr lang="en-GB" sz="1200" dirty="0">
              <a:latin typeface="游ゴシック"/>
              <a:ea typeface="游ゴシック"/>
              <a:cs typeface="Calibri"/>
            </a:endParaRPr>
          </a:p>
          <a:p>
            <a:pPr marL="0" indent="0">
              <a:buNone/>
            </a:pPr>
            <a:r>
              <a:rPr lang="en-GB" sz="1200" dirty="0">
                <a:latin typeface="游ゴシック"/>
                <a:ea typeface="游ゴシック"/>
              </a:rPr>
              <a:t>	</a:t>
            </a:r>
            <a:r>
              <a:rPr lang="ja-JP" altLang="en-GB" sz="1200">
                <a:latin typeface="游ゴシック"/>
                <a:ea typeface="游ゴシック"/>
              </a:rPr>
              <a:t>綿棒</a:t>
            </a:r>
            <a:endParaRPr lang="en-GB" sz="1200" dirty="0">
              <a:latin typeface="游ゴシック"/>
              <a:ea typeface="游ゴシック"/>
              <a:cs typeface="Calibri"/>
            </a:endParaRPr>
          </a:p>
          <a:p>
            <a:pPr marL="0" indent="0">
              <a:buNone/>
            </a:pPr>
            <a:r>
              <a:rPr lang="en-GB" sz="1200" dirty="0">
                <a:latin typeface="游ゴシック"/>
                <a:ea typeface="游ゴシック"/>
              </a:rPr>
              <a:t>	</a:t>
            </a:r>
            <a:r>
              <a:rPr lang="ja-JP" altLang="en-GB" sz="1200">
                <a:latin typeface="游ゴシック"/>
                <a:ea typeface="游ゴシック"/>
              </a:rPr>
              <a:t>着色料</a:t>
            </a:r>
            <a:endParaRPr lang="en-GB" sz="1200" dirty="0">
              <a:latin typeface="游ゴシック"/>
              <a:ea typeface="游ゴシック"/>
              <a:cs typeface="Calibri"/>
            </a:endParaRPr>
          </a:p>
          <a:p>
            <a:endParaRPr lang="en-US" b="1" dirty="0"/>
          </a:p>
          <a:p>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1332641" y="75019"/>
            <a:ext cx="9153019" cy="923330"/>
          </a:xfrm>
          <a:prstGeom prst="rect">
            <a:avLst/>
          </a:prstGeom>
          <a:solidFill>
            <a:schemeClr val="accent6">
              <a:lumMod val="60000"/>
              <a:lumOff val="40000"/>
            </a:schemeClr>
          </a:solidFill>
        </p:spPr>
        <p:txBody>
          <a:bodyPr wrap="none" lIns="91440" tIns="45720" rIns="91440" bIns="45720" anchor="t">
            <a:spAutoFit/>
          </a:bodyPr>
          <a:lstStyle/>
          <a:p>
            <a:pPr algn="ctr"/>
            <a:r>
              <a:rPr lang="en-GB" sz="5400" b="1" dirty="0">
                <a:ln w="22225">
                  <a:solidFill>
                    <a:schemeClr val="accent2"/>
                  </a:solidFill>
                  <a:prstDash val="solid"/>
                </a:ln>
                <a:solidFill>
                  <a:schemeClr val="accent2">
                    <a:lumMod val="40000"/>
                    <a:lumOff val="60000"/>
                  </a:schemeClr>
                </a:solidFill>
              </a:rPr>
              <a:t> </a:t>
            </a:r>
            <a:r>
              <a:rPr lang="ja-JP" altLang="en-GB" sz="5400" b="1">
                <a:ln w="22225">
                  <a:solidFill>
                    <a:schemeClr val="accent2"/>
                  </a:solidFill>
                  <a:prstDash val="solid"/>
                </a:ln>
                <a:solidFill>
                  <a:schemeClr val="accent2">
                    <a:lumMod val="40000"/>
                    <a:lumOff val="60000"/>
                  </a:schemeClr>
                </a:solidFill>
                <a:ea typeface="游ゴシック"/>
              </a:rPr>
              <a:t>サイエンスフライデー</a:t>
            </a:r>
            <a:r>
              <a:rPr lang="en-GB" sz="5400" b="1" cap="none" spc="0">
                <a:ln w="22225">
                  <a:solidFill>
                    <a:schemeClr val="accent2"/>
                  </a:solidFill>
                  <a:prstDash val="solid"/>
                </a:ln>
                <a:solidFill>
                  <a:schemeClr val="accent2">
                    <a:lumMod val="40000"/>
                    <a:lumOff val="60000"/>
                  </a:schemeClr>
                </a:solidFill>
                <a:effectLst/>
              </a:rPr>
              <a:t>@ </a:t>
            </a:r>
            <a:r>
              <a:rPr lang="en-GB" sz="5400" b="1">
                <a:ln w="22225">
                  <a:solidFill>
                    <a:schemeClr val="accent2"/>
                  </a:solidFill>
                  <a:prstDash val="solid"/>
                </a:ln>
                <a:solidFill>
                  <a:schemeClr val="accent2">
                    <a:lumMod val="40000"/>
                    <a:lumOff val="60000"/>
                  </a:schemeClr>
                </a:solidFill>
              </a:rPr>
              <a:t>SAP</a:t>
            </a:r>
            <a:endParaRPr lang="en-GB" sz="5400" b="1">
              <a:ln w="22225">
                <a:solidFill>
                  <a:srgbClr val="ED7D31"/>
                </a:solidFill>
                <a:prstDash val="solid"/>
              </a:ln>
              <a:solidFill>
                <a:schemeClr val="accent2">
                  <a:lumMod val="40000"/>
                  <a:lumOff val="60000"/>
                </a:schemeClr>
              </a:solidFill>
              <a:cs typeface="Calibri"/>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8009144" y="1669105"/>
            <a:ext cx="4052454" cy="590444"/>
          </a:xfrm>
          <a:prstGeom prst="rect">
            <a:avLst/>
          </a:prstGeom>
          <a:solidFill>
            <a:srgbClr val="FFC000"/>
          </a:solidFill>
        </p:spPr>
        <p:txBody>
          <a:bodyPr wrap="square" rtlCol="0">
            <a:spAutoFit/>
          </a:bodyPr>
          <a:lstStyle/>
          <a:p>
            <a:r>
              <a:rPr lang="en-US" sz="3200" dirty="0"/>
              <a:t>Magic Milk Experiment</a:t>
            </a:r>
          </a:p>
        </p:txBody>
      </p:sp>
    </p:spTree>
    <p:extLst>
      <p:ext uri="{BB962C8B-B14F-4D97-AF65-F5344CB8AC3E}">
        <p14:creationId xmlns:p14="http://schemas.microsoft.com/office/powerpoint/2010/main" val="2307410510"/>
      </p:ext>
    </p:extLst>
  </p:cSld>
  <p:clrMapOvr>
    <a:masterClrMapping/>
  </p:clrMapOvr>
  <mc:AlternateContent xmlns:mc="http://schemas.openxmlformats.org/markup-compatibility/2006">
    <mc:Choice xmlns:p14="http://schemas.microsoft.com/office/powerpoint/2010/main" Requires="p14">
      <p:transition spd="slow" p14:dur="2000" advTm="422568"/>
    </mc:Choice>
    <mc:Fallback>
      <p:transition spd="slow" advTm="4225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57665" y="1085377"/>
            <a:ext cx="7479957" cy="5585588"/>
          </a:xfrm>
          <a:solidFill>
            <a:schemeClr val="accent6">
              <a:lumMod val="40000"/>
              <a:lumOff val="60000"/>
            </a:schemeClr>
          </a:solidFill>
        </p:spPr>
        <p:txBody>
          <a:bodyPr vert="horz" lIns="91440" tIns="45720" rIns="91440" bIns="45720" rtlCol="0" anchor="t">
            <a:normAutofit/>
          </a:bodyPr>
          <a:lstStyle/>
          <a:p>
            <a:pPr marL="0" indent="0">
              <a:buNone/>
            </a:pPr>
            <a:endParaRPr lang="en-US" dirty="0"/>
          </a:p>
          <a:p>
            <a:r>
              <a:rPr lang="ja-JP" altLang="en-US" sz="1600" b="1">
                <a:cs typeface="Calibri"/>
              </a:rPr>
              <a:t>方法</a:t>
            </a:r>
            <a:endParaRPr lang="en-US" sz="1600" b="1" dirty="0">
              <a:cs typeface="Calibri"/>
            </a:endParaRPr>
          </a:p>
          <a:p>
            <a:pPr>
              <a:buNone/>
            </a:pPr>
            <a:r>
              <a:rPr lang="ja-JP" altLang="en-US" sz="1600">
                <a:latin typeface="游ゴシック"/>
                <a:ea typeface="游ゴシック"/>
                <a:cs typeface="+mn-lt"/>
              </a:rPr>
              <a:t>プラスチック皿に牛乳を注ぎ、底を約</a:t>
            </a:r>
            <a:r>
              <a:rPr lang="en-US" sz="1600">
                <a:latin typeface="游ゴシック"/>
                <a:ea typeface="+mn-lt"/>
                <a:cs typeface="+mn-lt"/>
              </a:rPr>
              <a:t>1/4</a:t>
            </a:r>
            <a:r>
              <a:rPr lang="ja-JP" altLang="en-US" sz="1600">
                <a:latin typeface="游ゴシック"/>
                <a:ea typeface="游ゴシック"/>
                <a:cs typeface="+mn-lt"/>
              </a:rPr>
              <a:t>インチの深さまで完全に覆います</a:t>
            </a:r>
            <a:r>
              <a:rPr lang="en-US" sz="1600" dirty="0">
                <a:latin typeface="游ゴシック"/>
                <a:ea typeface="+mn-lt"/>
                <a:cs typeface="+mn-lt"/>
              </a:rPr>
              <a:t>。</a:t>
            </a:r>
            <a:endParaRPr lang="en-US" sz="1600" dirty="0">
              <a:latin typeface="游ゴシック"/>
              <a:ea typeface="游ゴシック"/>
            </a:endParaRPr>
          </a:p>
          <a:p>
            <a:pPr>
              <a:buNone/>
            </a:pPr>
            <a:r>
              <a:rPr lang="ja-JP" altLang="en-US" sz="1600">
                <a:latin typeface="游ゴシック"/>
                <a:ea typeface="游ゴシック"/>
                <a:cs typeface="+mn-lt"/>
              </a:rPr>
              <a:t>赤</a:t>
            </a:r>
            <a:r>
              <a:rPr lang="en-US" sz="1600">
                <a:latin typeface="游ゴシック"/>
                <a:ea typeface="+mn-lt"/>
                <a:cs typeface="+mn-lt"/>
              </a:rPr>
              <a:t>、</a:t>
            </a:r>
            <a:r>
              <a:rPr lang="ja-JP" altLang="en-US" sz="1600">
                <a:latin typeface="游ゴシック"/>
                <a:ea typeface="游ゴシック"/>
                <a:cs typeface="+mn-lt"/>
              </a:rPr>
              <a:t>黄</a:t>
            </a:r>
            <a:r>
              <a:rPr lang="en-US" sz="1600">
                <a:latin typeface="游ゴシック"/>
                <a:ea typeface="+mn-lt"/>
                <a:cs typeface="+mn-lt"/>
              </a:rPr>
              <a:t>、</a:t>
            </a:r>
            <a:r>
              <a:rPr lang="ja-JP" altLang="en-US" sz="1600">
                <a:latin typeface="游ゴシック"/>
                <a:ea typeface="游ゴシック"/>
                <a:cs typeface="+mn-lt"/>
              </a:rPr>
              <a:t>緑</a:t>
            </a:r>
            <a:r>
              <a:rPr lang="en-US" sz="1600">
                <a:latin typeface="游ゴシック"/>
                <a:ea typeface="+mn-lt"/>
                <a:cs typeface="+mn-lt"/>
              </a:rPr>
              <a:t>、</a:t>
            </a:r>
            <a:r>
              <a:rPr lang="ja-JP" altLang="en-US" sz="1600">
                <a:latin typeface="游ゴシック"/>
                <a:ea typeface="游ゴシック"/>
                <a:cs typeface="+mn-lt"/>
              </a:rPr>
              <a:t>青の</a:t>
            </a:r>
            <a:r>
              <a:rPr lang="en-US" sz="1600">
                <a:latin typeface="游ゴシック"/>
                <a:ea typeface="+mn-lt"/>
                <a:cs typeface="+mn-lt"/>
              </a:rPr>
              <a:t>4</a:t>
            </a:r>
            <a:r>
              <a:rPr lang="ja-JP" altLang="en-US" sz="1600">
                <a:latin typeface="游ゴシック"/>
                <a:ea typeface="游ゴシック"/>
                <a:cs typeface="+mn-lt"/>
              </a:rPr>
              <a:t>色の着色料をそれぞれ</a:t>
            </a:r>
            <a:r>
              <a:rPr lang="en-US" sz="1600">
                <a:latin typeface="游ゴシック"/>
                <a:ea typeface="+mn-lt"/>
                <a:cs typeface="+mn-lt"/>
              </a:rPr>
              <a:t>1</a:t>
            </a:r>
            <a:r>
              <a:rPr lang="ja-JP" altLang="en-US" sz="1600">
                <a:latin typeface="游ゴシック"/>
                <a:ea typeface="游ゴシック"/>
                <a:cs typeface="+mn-lt"/>
              </a:rPr>
              <a:t>滴ずつ牛乳に加えます</a:t>
            </a:r>
            <a:r>
              <a:rPr lang="en-US" sz="1600">
                <a:latin typeface="游ゴシック"/>
                <a:ea typeface="+mn-lt"/>
                <a:cs typeface="+mn-lt"/>
              </a:rPr>
              <a:t>。</a:t>
            </a:r>
            <a:endParaRPr lang="en-GB" altLang="ja-JP" sz="1600">
              <a:latin typeface="游ゴシック"/>
              <a:ea typeface="游ゴシック"/>
              <a:cs typeface="+mn-lt"/>
            </a:endParaRPr>
          </a:p>
          <a:p>
            <a:pPr>
              <a:buNone/>
            </a:pPr>
            <a:r>
              <a:rPr lang="ja-JP" sz="1600">
                <a:latin typeface="游ゴシック"/>
                <a:ea typeface="游ゴシック"/>
                <a:cs typeface="+mn-lt"/>
              </a:rPr>
              <a:t>着色料の滴は</a:t>
            </a:r>
            <a:r>
              <a:rPr lang="ja-JP" altLang="en-US" sz="1600">
                <a:latin typeface="游ゴシック"/>
                <a:ea typeface="游ゴシック"/>
                <a:cs typeface="+mn-lt"/>
              </a:rPr>
              <a:t>互い</a:t>
            </a:r>
            <a:r>
              <a:rPr lang="ja-JP" sz="1600">
                <a:latin typeface="游ゴシック"/>
                <a:ea typeface="游ゴシック"/>
                <a:cs typeface="+mn-lt"/>
              </a:rPr>
              <a:t>に近く、</a:t>
            </a:r>
            <a:r>
              <a:rPr lang="ja-JP" altLang="en-US" sz="1600">
                <a:latin typeface="游ゴシック"/>
                <a:ea typeface="游ゴシック"/>
                <a:cs typeface="+mn-lt"/>
              </a:rPr>
              <a:t>牛乳の皿の中央に垂らしてください</a:t>
            </a:r>
            <a:r>
              <a:rPr lang="en-US" sz="1600" dirty="0">
                <a:latin typeface="游ゴシック"/>
                <a:ea typeface="+mn-lt"/>
                <a:cs typeface="+mn-lt"/>
              </a:rPr>
              <a:t>。</a:t>
            </a:r>
            <a:endParaRPr lang="en-GB" sz="1600" dirty="0">
              <a:latin typeface="游ゴシック"/>
              <a:ea typeface="游ゴシック"/>
            </a:endParaRPr>
          </a:p>
          <a:p>
            <a:pPr>
              <a:buNone/>
            </a:pPr>
            <a:r>
              <a:rPr lang="ja-JP" altLang="en-US" sz="1600">
                <a:latin typeface="游ゴシック"/>
                <a:ea typeface="游ゴシック"/>
                <a:cs typeface="+mn-lt"/>
              </a:rPr>
              <a:t>綿棒の先を食器用洗剤に入れます</a:t>
            </a:r>
            <a:r>
              <a:rPr lang="en-US" sz="1600">
                <a:latin typeface="游ゴシック"/>
                <a:ea typeface="+mn-lt"/>
                <a:cs typeface="+mn-lt"/>
              </a:rPr>
              <a:t>。</a:t>
            </a:r>
            <a:endParaRPr lang="en-US" sz="1600">
              <a:latin typeface="游ゴシック"/>
              <a:ea typeface="游ゴシック"/>
            </a:endParaRPr>
          </a:p>
          <a:p>
            <a:pPr>
              <a:buNone/>
            </a:pPr>
            <a:r>
              <a:rPr lang="ja-JP" altLang="en-US" sz="1600">
                <a:latin typeface="游ゴシック"/>
                <a:ea typeface="游ゴシック"/>
                <a:cs typeface="+mn-lt"/>
              </a:rPr>
              <a:t>洗剤を含んだ綿棒の端を牛乳の真ん中に戻し</a:t>
            </a:r>
            <a:r>
              <a:rPr lang="en-US" sz="1600">
                <a:latin typeface="游ゴシック"/>
                <a:ea typeface="+mn-lt"/>
                <a:cs typeface="+mn-lt"/>
              </a:rPr>
              <a:t>、10〜15</a:t>
            </a:r>
            <a:r>
              <a:rPr lang="ja-JP" altLang="en-US" sz="1600">
                <a:latin typeface="游ゴシック"/>
                <a:ea typeface="游ゴシック"/>
                <a:cs typeface="+mn-lt"/>
              </a:rPr>
              <a:t>秒間そのままにします。</a:t>
            </a:r>
            <a:endParaRPr lang="en-US" altLang="ja-JP" sz="1600">
              <a:latin typeface="游ゴシック"/>
              <a:ea typeface="游ゴシック"/>
              <a:cs typeface="+mn-lt"/>
            </a:endParaRPr>
          </a:p>
          <a:p>
            <a:pPr>
              <a:buNone/>
            </a:pPr>
            <a:r>
              <a:rPr lang="ja-JP" altLang="en-US" sz="1600">
                <a:latin typeface="游ゴシック"/>
                <a:ea typeface="游ゴシック"/>
                <a:cs typeface="+mn-lt"/>
              </a:rPr>
              <a:t>色が一気に広がるのを見てください</a:t>
            </a:r>
            <a:r>
              <a:rPr lang="en-US" sz="1600">
                <a:latin typeface="游ゴシック"/>
                <a:ea typeface="+mn-lt"/>
                <a:cs typeface="+mn-lt"/>
              </a:rPr>
              <a:t>！</a:t>
            </a:r>
            <a:endParaRPr lang="en-US" sz="1600">
              <a:latin typeface="游ゴシック"/>
              <a:ea typeface="游ゴシック"/>
            </a:endParaRPr>
          </a:p>
          <a:p>
            <a:pPr>
              <a:buNone/>
            </a:pPr>
            <a:r>
              <a:rPr lang="ja-JP" altLang="en-US" sz="1600">
                <a:latin typeface="游ゴシック"/>
                <a:ea typeface="游ゴシック"/>
                <a:cs typeface="+mn-lt"/>
              </a:rPr>
              <a:t>牛乳を水に置き換えて、同じ実験を繰り返します</a:t>
            </a:r>
            <a:r>
              <a:rPr lang="en-US" sz="1600">
                <a:latin typeface="游ゴシック"/>
                <a:ea typeface="+mn-lt"/>
                <a:cs typeface="+mn-lt"/>
              </a:rPr>
              <a:t>。</a:t>
            </a:r>
            <a:endParaRPr lang="en-US" sz="1600">
              <a:latin typeface="游ゴシック"/>
              <a:cs typeface="Calibri" panose="020F0502020204030204"/>
            </a:endParaRPr>
          </a:p>
          <a:p>
            <a:pPr>
              <a:buNone/>
            </a:pPr>
            <a:endParaRPr lang="en-US" altLang="ja-JP" sz="1600" dirty="0"/>
          </a:p>
          <a:p>
            <a:pPr marL="0" indent="0">
              <a:buNone/>
            </a:pPr>
            <a:r>
              <a:rPr lang="ja-JP" altLang="en-GB" sz="1600" b="1">
                <a:ea typeface="游ゴシック"/>
              </a:rPr>
              <a:t>質問</a:t>
            </a:r>
            <a:r>
              <a:rPr lang="en-GB" sz="1600" b="1"/>
              <a:t>:</a:t>
            </a:r>
            <a:r>
              <a:rPr lang="ja" altLang="en-GB" sz="1600" b="1" dirty="0">
                <a:latin typeface="Calibri"/>
                <a:ea typeface="游ゴシック"/>
                <a:cs typeface="Calibri"/>
              </a:rPr>
              <a:t>　</a:t>
            </a:r>
            <a:r>
              <a:rPr lang="ja" altLang="en-US" sz="1600">
                <a:latin typeface="Consolas"/>
                <a:ea typeface="游ゴシック"/>
              </a:rPr>
              <a:t>なぜ水の中では色の動きがないのでしょう？</a:t>
            </a:r>
            <a:endParaRPr lang="en-GB" sz="1600" b="1">
              <a:ea typeface="游ゴシック"/>
            </a:endParaRPr>
          </a:p>
          <a:p>
            <a:pPr marL="0" indent="0">
              <a:buNone/>
            </a:pPr>
            <a:endParaRPr lang="en-GB" sz="1600" b="1" dirty="0">
              <a:cs typeface="Calibri"/>
            </a:endParaRPr>
          </a:p>
          <a:p>
            <a:pPr marL="0" indent="0">
              <a:buNone/>
            </a:pPr>
            <a:endParaRPr lang="en-GB" sz="1600" dirty="0">
              <a:cs typeface="Calibri"/>
            </a:endParaRPr>
          </a:p>
          <a:p>
            <a:pPr marL="0" indent="0">
              <a:buNone/>
            </a:pPr>
            <a:endParaRPr lang="en-US" sz="1900"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7622" y="2761126"/>
            <a:ext cx="4472699" cy="18355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1128290" y="69940"/>
            <a:ext cx="9153018" cy="923330"/>
          </a:xfrm>
          <a:prstGeom prst="rect">
            <a:avLst/>
          </a:prstGeom>
          <a:solidFill>
            <a:schemeClr val="accent6">
              <a:lumMod val="60000"/>
              <a:lumOff val="40000"/>
            </a:schemeClr>
          </a:solidFill>
        </p:spPr>
        <p:txBody>
          <a:bodyPr wrap="none" lIns="91440" tIns="45720" rIns="91440" bIns="45720" anchor="t">
            <a:spAutoFit/>
          </a:bodyPr>
          <a:lstStyle/>
          <a:p>
            <a:pPr algn="ctr"/>
            <a:r>
              <a:rPr lang="ja-JP" altLang="en-GB" sz="5400" b="1">
                <a:ln w="22225">
                  <a:solidFill>
                    <a:schemeClr val="accent2"/>
                  </a:solidFill>
                  <a:prstDash val="solid"/>
                </a:ln>
                <a:solidFill>
                  <a:schemeClr val="accent2">
                    <a:lumMod val="40000"/>
                    <a:lumOff val="60000"/>
                  </a:schemeClr>
                </a:solidFill>
                <a:ea typeface="游ゴシック"/>
              </a:rPr>
              <a:t>サイエンスフライデー </a:t>
            </a:r>
            <a:r>
              <a:rPr lang="ja-JP" altLang="en-GB" sz="5400" b="1" cap="none" spc="0">
                <a:ln w="22225">
                  <a:solidFill>
                    <a:schemeClr val="accent2"/>
                  </a:solidFill>
                  <a:prstDash val="solid"/>
                </a:ln>
                <a:solidFill>
                  <a:schemeClr val="accent2">
                    <a:lumMod val="40000"/>
                    <a:lumOff val="60000"/>
                  </a:schemeClr>
                </a:solidFill>
                <a:effectLst/>
                <a:ea typeface="游ゴシック"/>
              </a:rPr>
              <a:t>@ </a:t>
            </a:r>
            <a:r>
              <a:rPr lang="ja-JP" altLang="en-GB" sz="5400" b="1">
                <a:ln w="22225">
                  <a:solidFill>
                    <a:schemeClr val="accent2"/>
                  </a:solidFill>
                  <a:prstDash val="solid"/>
                </a:ln>
                <a:solidFill>
                  <a:schemeClr val="accent2">
                    <a:lumMod val="40000"/>
                    <a:lumOff val="60000"/>
                  </a:schemeClr>
                </a:solidFill>
                <a:ea typeface="游ゴシック"/>
              </a:rPr>
              <a:t>SAP</a:t>
            </a:r>
            <a:endParaRPr lang="ja-JP" altLang="en-GB" sz="5400" b="1">
              <a:ln w="22225">
                <a:solidFill>
                  <a:srgbClr val="ED7D31"/>
                </a:solidFill>
                <a:prstDash val="solid"/>
              </a:ln>
              <a:solidFill>
                <a:schemeClr val="accent2">
                  <a:lumMod val="40000"/>
                  <a:lumOff val="60000"/>
                </a:schemeClr>
              </a:solidFill>
              <a:ea typeface="游ゴシック"/>
              <a:cs typeface="Calibri"/>
            </a:endParaRPr>
          </a:p>
        </p:txBody>
      </p:sp>
    </p:spTree>
    <p:extLst>
      <p:ext uri="{BB962C8B-B14F-4D97-AF65-F5344CB8AC3E}">
        <p14:creationId xmlns:p14="http://schemas.microsoft.com/office/powerpoint/2010/main" val="1146771162"/>
      </p:ext>
    </p:extLst>
  </p:cSld>
  <p:clrMapOvr>
    <a:masterClrMapping/>
  </p:clrMapOvr>
  <mc:AlternateContent xmlns:mc="http://schemas.openxmlformats.org/markup-compatibility/2006">
    <mc:Choice xmlns:p14="http://schemas.microsoft.com/office/powerpoint/2010/main" Requires="p14">
      <p:transition spd="slow" p14:dur="2000" advTm="422568"/>
    </mc:Choice>
    <mc:Fallback>
      <p:transition spd="slow" advTm="422568"/>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950FE7005825840AD86DC10CCDD718C" ma:contentTypeVersion="6" ma:contentTypeDescription="Create a new document." ma:contentTypeScope="" ma:versionID="70a42e274854f08df1fb09140144d3f0">
  <xsd:schema xmlns:xsd="http://www.w3.org/2001/XMLSchema" xmlns:xs="http://www.w3.org/2001/XMLSchema" xmlns:p="http://schemas.microsoft.com/office/2006/metadata/properties" xmlns:ns2="218db34b-0cde-4c22-b8ff-5aab90f43b19" xmlns:ns3="4e30ad86-54c4-402d-9703-293272e68c63" targetNamespace="http://schemas.microsoft.com/office/2006/metadata/properties" ma:root="true" ma:fieldsID="36c4d2b3445a3ef0b753bbaa26e502b7" ns2:_="" ns3:_="">
    <xsd:import namespace="218db34b-0cde-4c22-b8ff-5aab90f43b19"/>
    <xsd:import namespace="4e30ad86-54c4-402d-9703-293272e68c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db34b-0cde-4c22-b8ff-5aab90f43b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0ad86-54c4-402d-9703-293272e68c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2A9C66-47FC-481B-A5A8-7727284AF44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0E9A2F5-3719-42BC-972D-B81EEDA5347B}">
  <ds:schemaRefs>
    <ds:schemaRef ds:uri="http://schemas.microsoft.com/sharepoint/v3/contenttype/forms"/>
  </ds:schemaRefs>
</ds:datastoreItem>
</file>

<file path=customXml/itemProps3.xml><?xml version="1.0" encoding="utf-8"?>
<ds:datastoreItem xmlns:ds="http://schemas.openxmlformats.org/officeDocument/2006/customXml" ds:itemID="{4AFEFC32-9363-415E-9BFD-920E2571ECFD}"/>
</file>

<file path=docProps/app.xml><?xml version="1.0" encoding="utf-8"?>
<Properties xmlns="http://schemas.openxmlformats.org/officeDocument/2006/extended-properties" xmlns:vt="http://schemas.openxmlformats.org/officeDocument/2006/docPropsVTypes">
  <TotalTime>185</TotalTime>
  <Words>246</Words>
  <Application>Microsoft Office PowerPoint</Application>
  <PresentationFormat>Widescreen</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 Purohit</dc:creator>
  <cp:lastModifiedBy>Anne Hendler</cp:lastModifiedBy>
  <cp:revision>255</cp:revision>
  <dcterms:created xsi:type="dcterms:W3CDTF">2020-10-09T07:44:58Z</dcterms:created>
  <dcterms:modified xsi:type="dcterms:W3CDTF">2020-11-06T05:42:33Z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0x010100E950FE7005825840AD86DC10CCDD718C</vt:lpwstr>
  </property>
</Properties>
</file>