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1" r:id="rId7"/>
    <p:sldId id="262" r:id="rId8"/>
    <p:sldId id="263" r:id="rId9"/>
    <p:sldId id="264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>
      <p:cViewPr varScale="1">
        <p:scale>
          <a:sx n="116" d="100"/>
          <a:sy n="11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97B8-3B66-4195-B348-6BEB7328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C39B7-57D3-4A53-A184-8EF5853CA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EF2A-E1E9-40C9-B9F1-9FA6BB6A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D39F-A473-4D9A-9564-6627AC21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5BFA-1982-4F39-8E53-53706289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2B8F-3081-48A2-B50D-63FBC9B2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0D7A9-B0B2-4A28-806A-303CAC7D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FEE82-EB58-40AA-B32D-A4479FE4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D2A1-332A-451C-910E-1381EA9F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977F2-7326-4A16-B149-EA4B5F1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09971-9AFD-4C3D-A4D8-761ABE44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9C886-D3B7-46AC-9D6C-B8A9DDBE2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F987-51AF-4116-8EE7-D72E427F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A0B77-9B47-4A35-8DBE-EEACB178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79EA5-C381-43BD-AA72-C68DF0A8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E82B-DC3B-443C-8159-249FDA4F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9A72-7641-4E02-B050-7360F390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889F3-96CF-47C1-9E16-3A5D13B0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5CA44-56AF-44F6-99A6-B7074705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9DCC6-4DC0-4330-B200-9512F0AB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1045-60BB-4BA5-B952-016A5336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21C21-6249-48B8-9D05-1316750A6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581FA-5526-44F6-89C9-945342E8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419AA-F3A7-47F2-900C-46090602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151EF-AA80-4EBC-B81B-24E61BE1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22BB-F21D-42F3-B15C-2EDEF011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C5BE-FF87-4A85-AB98-C4242076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73671-BF03-4C81-A564-C91B4F1E8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52075-0540-4CC8-956A-FCDB7815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4DEE9-C565-4A71-B446-EFA38451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86537-BCC6-421A-B6A6-D0DBEE0F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E57B-42F6-45DD-888D-61C4ABDA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0792C-9627-4E81-ACC3-DBABF0C33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66770-9A6D-4B4E-96AC-065D0F2F2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833BC-EA18-4874-A64A-21F11EF78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1ACAA-D6EF-4D59-A643-CBA9C8AFD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B758A-50F6-420C-8207-326D5C9F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D6E87-870D-4456-AA57-ED2DD07B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246FC-EF4D-4D5E-A186-9602B30F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A552-3CF6-42F6-ADF7-CB7387D0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6F38E-867C-4A7A-86A2-746401D9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77B17-529E-49A8-88D0-7614D298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FDAB3-5454-4F9B-A8BC-12752636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F38F4-8B12-4BA7-B054-2C978880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47E02-FD73-48C3-ABC6-42FC76D0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F3653-CD7C-455B-935C-4D88D7AF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1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7A8C-D384-41F1-9914-26D1F9DB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6085-7478-407F-BE28-229F1B46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F38D0-B44D-44FE-BD62-06058A8D2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25287-C505-4A2F-94A3-5025F79B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440A0-3D68-4EB3-AEFC-5488E23F4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8DE9C-C90E-4C27-90BF-2183F199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1EC3-96B8-4190-B0FF-B3CE16CB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3FAA1-324A-4BD8-9A6A-DB8025E63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1BE76-3B7D-4B6F-87F2-F1667E267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1758D-D4C3-4554-8049-E8FAAEDB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224BC-9B3B-4E3E-AEFC-BE279F2B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E39C7-6FCA-4F39-AC6D-E8C5A2D6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D9B10-D7AA-4ED1-AF77-B837F8F4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EDA9C-D05A-445C-ADDA-2F0CCCD3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0435-8BE7-4FDB-B5AB-45F431F4A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3419-483E-41F7-9D31-7AB63EE020AC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628A-44B1-42EF-B5A5-A5337C282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DE0D-29D3-4530-B9B7-729AFCFD8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" y="1090098"/>
            <a:ext cx="7673171" cy="56680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GB" sz="6400" b="1" dirty="0"/>
              <a:t>Learning Goal:  how does the digestive system work?</a:t>
            </a:r>
          </a:p>
          <a:p>
            <a:r>
              <a:rPr lang="en-GB" sz="6400" b="1" dirty="0"/>
              <a:t>Learning Objectives: </a:t>
            </a:r>
            <a:endParaRPr lang="en-US" sz="6400" b="1" dirty="0"/>
          </a:p>
          <a:p>
            <a:pPr marL="0" indent="0">
              <a:buNone/>
            </a:pPr>
            <a:r>
              <a:rPr lang="en-GB" sz="6400" dirty="0"/>
              <a:t>	To nurture curiosity.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To create a climate of discovery. 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	To maintain the rigor of the STEM lessons with playful and fun challenges.</a:t>
            </a:r>
          </a:p>
          <a:p>
            <a:pPr marL="0" indent="0">
              <a:buNone/>
            </a:pPr>
            <a:r>
              <a:rPr lang="en-GB" sz="6400" dirty="0"/>
              <a:t>	To build scientific vocabulary to promote scientific literacy at a young age.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To build the following inquiry skills: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Problem solving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Critical and creative thinking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Observation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Prediction</a:t>
            </a:r>
          </a:p>
          <a:p>
            <a:pPr marL="457200" lvl="1" indent="0">
              <a:buNone/>
            </a:pPr>
            <a:r>
              <a:rPr lang="en-GB" sz="6400" dirty="0"/>
              <a:t>		Analysis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Conclusion</a:t>
            </a:r>
            <a:endParaRPr lang="en-US" sz="6400" dirty="0"/>
          </a:p>
          <a:p>
            <a:r>
              <a:rPr lang="en-GB" sz="6400" b="1" dirty="0"/>
              <a:t>Materials: </a:t>
            </a:r>
          </a:p>
          <a:p>
            <a:pPr marL="0" indent="0">
              <a:buNone/>
            </a:pPr>
            <a:r>
              <a:rPr lang="en-GB" sz="6400" dirty="0"/>
              <a:t>	</a:t>
            </a:r>
            <a:r>
              <a:rPr lang="en-US" sz="6400" dirty="0"/>
              <a:t>cheese cloth	stocking </a:t>
            </a:r>
            <a:r>
              <a:rPr lang="en-GB" sz="6400" dirty="0"/>
              <a:t>		banana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bowl 		milk		oats 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vinegar </a:t>
            </a:r>
            <a:endParaRPr lang="en-US" sz="6400" dirty="0"/>
          </a:p>
          <a:p>
            <a:endParaRPr lang="en-US" b="1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3573" y="3429000"/>
            <a:ext cx="4191000" cy="171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2510336" y="75019"/>
            <a:ext cx="679763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SCIENCE FRIDAY @ </a:t>
            </a: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3B179-8EB0-4BD8-89B2-306A5EE674CD}"/>
              </a:ext>
            </a:extLst>
          </p:cNvPr>
          <p:cNvSpPr txBox="1"/>
          <p:nvPr/>
        </p:nvSpPr>
        <p:spPr>
          <a:xfrm>
            <a:off x="8009144" y="1669105"/>
            <a:ext cx="4052454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Digestive system module</a:t>
            </a:r>
          </a:p>
        </p:txBody>
      </p:sp>
    </p:spTree>
    <p:extLst>
      <p:ext uri="{BB962C8B-B14F-4D97-AF65-F5344CB8AC3E}">
        <p14:creationId xmlns:p14="http://schemas.microsoft.com/office/powerpoint/2010/main" val="34717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5" y="1085377"/>
            <a:ext cx="7479957" cy="55855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1600" b="1" dirty="0"/>
              <a:t>Method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Place the banana and oats into a bowl, add some water and smash with joy. This is the same process that happens in your mouth. </a:t>
            </a:r>
          </a:p>
          <a:p>
            <a:pPr marL="0" indent="0">
              <a:buNone/>
            </a:pPr>
            <a:r>
              <a:rPr lang="en-GB" sz="1600" dirty="0"/>
              <a:t>We move the mush into a new bowl and add some vinegar.</a:t>
            </a:r>
          </a:p>
          <a:p>
            <a:pPr marL="0" indent="0">
              <a:buNone/>
            </a:pPr>
            <a:r>
              <a:rPr lang="en-GB" sz="1600" dirty="0"/>
              <a:t>We transfer the mush into the cheese cloth and then into the stockings, squeezing away the liquids as we go.</a:t>
            </a:r>
          </a:p>
          <a:p>
            <a:pPr marL="0" indent="0">
              <a:buNone/>
            </a:pPr>
            <a:r>
              <a:rPr lang="en-GB" sz="1600" dirty="0"/>
              <a:t>Poop is ready.  </a:t>
            </a:r>
          </a:p>
          <a:p>
            <a:pPr marL="0" indent="0">
              <a:buNone/>
            </a:pPr>
            <a:r>
              <a:rPr lang="en-GB" sz="1600" b="1" dirty="0"/>
              <a:t>Question:</a:t>
            </a:r>
          </a:p>
          <a:p>
            <a:pPr marL="0" indent="0">
              <a:buNone/>
            </a:pPr>
            <a:r>
              <a:rPr lang="en-GB" sz="1600" dirty="0"/>
              <a:t>How does the digestive system work?</a:t>
            </a:r>
            <a:endParaRPr lang="en-US" sz="1600" dirty="0"/>
          </a:p>
          <a:p>
            <a:pPr marL="0" indent="0">
              <a:buNone/>
            </a:pPr>
            <a:endParaRPr lang="en-US" sz="1900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7622" y="2761126"/>
            <a:ext cx="4472699" cy="183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2219391" y="104576"/>
            <a:ext cx="679763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SCIENCE FRIDAY @ </a:t>
            </a: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2E7A7D0-55A3-415E-AE9F-B7C59E36E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B609C-4343-9C4D-ACEA-FB989076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3200" dirty="0"/>
              <a:t>F</a:t>
            </a:r>
            <a:r>
              <a:rPr lang="en-JP" sz="3200" dirty="0"/>
              <a:t>irst step</a:t>
            </a:r>
          </a:p>
        </p:txBody>
      </p:sp>
      <p:pic>
        <p:nvPicPr>
          <p:cNvPr id="5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DE35FE2B-3DBA-904E-B613-C14F727EDB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" r="-2" b="256"/>
          <a:stretch/>
        </p:blipFill>
        <p:spPr>
          <a:xfrm>
            <a:off x="457200" y="601133"/>
            <a:ext cx="4048125" cy="557582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DB97F88-1C29-4369-BB1B-3B098A3E0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2200" dirty="0"/>
              <a:t>The food is smashed by our teeth, and softened by the saliva.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333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76513E-2493-6B40-84CC-1E55AB46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en-JP" sz="3200" dirty="0"/>
              <a:t>Second step</a:t>
            </a:r>
          </a:p>
        </p:txBody>
      </p:sp>
      <p:pic>
        <p:nvPicPr>
          <p:cNvPr id="5" name="Content Placeholder 4" descr="Shape, arrow&#10;&#10;Description automatically generated">
            <a:extLst>
              <a:ext uri="{FF2B5EF4-FFF2-40B4-BE49-F238E27FC236}">
                <a16:creationId xmlns:a16="http://schemas.microsoft.com/office/drawing/2014/main" id="{2C753EB4-A5EE-7C42-A809-2AA16A5F34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508ACC-3DF3-4B88-812D-D22D58A1B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/>
          </a:bodyPr>
          <a:lstStyle/>
          <a:p>
            <a:r>
              <a:rPr lang="en-US" sz="2200" dirty="0"/>
              <a:t>The food goes down to the stomach, where the acid breaks it even more. </a:t>
            </a:r>
          </a:p>
        </p:txBody>
      </p:sp>
    </p:spTree>
    <p:extLst>
      <p:ext uri="{BB962C8B-B14F-4D97-AF65-F5344CB8AC3E}">
        <p14:creationId xmlns:p14="http://schemas.microsoft.com/office/powerpoint/2010/main" val="55093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79A21-6FC2-C74F-A3A6-C0F58F08B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en-US" sz="3200" dirty="0"/>
              <a:t>T</a:t>
            </a:r>
            <a:r>
              <a:rPr lang="en-JP" sz="3200" dirty="0"/>
              <a:t>hird and fourth step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5A929A5-CEDB-D445-9045-A80B43D11E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990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8D6C819-C5BC-405A-943C-3D59B1BA3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/>
          </a:bodyPr>
          <a:lstStyle/>
          <a:p>
            <a:r>
              <a:rPr lang="en-US" sz="2200" dirty="0"/>
              <a:t>The next stop is the small intestine, where all the good nutrients are absorbed.</a:t>
            </a:r>
          </a:p>
          <a:p>
            <a:r>
              <a:rPr lang="en-US" sz="2200" dirty="0"/>
              <a:t>The the food moves to the large intestine for water absorption.</a:t>
            </a:r>
          </a:p>
        </p:txBody>
      </p:sp>
    </p:spTree>
    <p:extLst>
      <p:ext uri="{BB962C8B-B14F-4D97-AF65-F5344CB8AC3E}">
        <p14:creationId xmlns:p14="http://schemas.microsoft.com/office/powerpoint/2010/main" val="393493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14C9-4433-884F-8790-347FBE18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P" dirty="0"/>
              <a:t>Final step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E6CA56-D342-B748-B75F-21B86B8B0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97" y="1825625"/>
            <a:ext cx="6559806" cy="4351338"/>
          </a:xfrm>
        </p:spPr>
      </p:pic>
    </p:spTree>
    <p:extLst>
      <p:ext uri="{BB962C8B-B14F-4D97-AF65-F5344CB8AC3E}">
        <p14:creationId xmlns:p14="http://schemas.microsoft.com/office/powerpoint/2010/main" val="193999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" y="1090098"/>
            <a:ext cx="7673171" cy="566804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GB" sz="1200" b="1">
                <a:latin typeface="游ゴシック"/>
                <a:ea typeface="游ゴシック"/>
                <a:cs typeface="+mn-lt"/>
              </a:rPr>
              <a:t>学習の目標：洗剤の成分は何か？それはどのように脂をきれいにするか？</a:t>
            </a:r>
            <a:endParaRPr lang="en-US" altLang="ja-JP" sz="1200" b="1" dirty="0">
              <a:latin typeface="游ゴシック"/>
              <a:ea typeface="游ゴシック"/>
              <a:cs typeface="Calibri"/>
            </a:endParaRPr>
          </a:p>
          <a:p>
            <a:r>
              <a:rPr lang="en-GB" altLang="ja-JP" sz="1200" b="1" dirty="0" err="1">
                <a:latin typeface="游ゴシック"/>
                <a:ea typeface="+mn-lt"/>
                <a:cs typeface="+mn-lt"/>
              </a:rPr>
              <a:t>学習のねらい</a:t>
            </a:r>
            <a:r>
              <a:rPr lang="en-GB" altLang="ja-JP" sz="1200" b="1" dirty="0">
                <a:latin typeface="游ゴシック"/>
                <a:ea typeface="+mn-lt"/>
                <a:cs typeface="+mn-lt"/>
              </a:rPr>
              <a:t>: </a:t>
            </a:r>
            <a:endParaRPr lang="en-US" sz="1200" b="1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好奇心を育む</a:t>
            </a:r>
          </a:p>
          <a:p>
            <a:pPr marL="0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	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発見の雰囲気をつくりだす</a:t>
            </a:r>
            <a:endParaRPr lang="en-US" sz="1200" dirty="0">
              <a:latin typeface="游ゴシック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altLang="ja-JP" sz="1200" dirty="0">
                <a:latin typeface="游ゴシック"/>
                <a:ea typeface="+mn-lt"/>
                <a:cs typeface="+mn-lt"/>
              </a:rPr>
              <a:t>	</a:t>
            </a:r>
            <a:r>
              <a:rPr lang="ja" altLang="en-US" sz="1200" dirty="0">
                <a:latin typeface="游ゴシック"/>
                <a:ea typeface="游ゴシック"/>
                <a:cs typeface="+mn-lt"/>
              </a:rPr>
              <a:t>遊び心のある楽しいチャレンジでステム教育の精密さを維持する</a:t>
            </a:r>
            <a:endParaRPr lang="en-US" sz="1200" dirty="0">
              <a:latin typeface="游ゴシック"/>
              <a:ea typeface="游ゴシック"/>
              <a:cs typeface="+mn-lt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若い年齢で科学リテラシーを促進するための科学用語を</a:t>
            </a:r>
            <a:r>
              <a:rPr lang="ja-JP" altLang="en-GB" sz="1200">
                <a:latin typeface="游ゴシック"/>
                <a:ea typeface="游ゴシック"/>
                <a:cs typeface="+mn-lt"/>
              </a:rPr>
              <a:t>構築する</a:t>
            </a:r>
            <a:r>
              <a:rPr lang="en-GB" altLang="ja-JP" sz="1200" dirty="0">
                <a:latin typeface="游ゴシック"/>
                <a:ea typeface="+mn-lt"/>
                <a:cs typeface="+mn-lt"/>
              </a:rPr>
              <a:t>	</a:t>
            </a:r>
          </a:p>
          <a:p>
            <a:pPr marL="0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次のスキルを育てる</a:t>
            </a:r>
            <a:r>
              <a:rPr lang="en-GB" altLang="ja-JP" sz="1200" dirty="0">
                <a:latin typeface="游ゴシック"/>
                <a:ea typeface="+mn-lt"/>
                <a:cs typeface="+mn-lt"/>
              </a:rPr>
              <a:t>: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                       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問題解決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lvl="1">
              <a:buNone/>
            </a:pPr>
            <a:r>
              <a:rPr lang="ja" altLang="en-US" sz="1200" dirty="0">
                <a:latin typeface="游ゴシック"/>
                <a:ea typeface="游ゴシック"/>
                <a:cs typeface="Calibri"/>
              </a:rPr>
              <a:t>　　　　　　  批判的かつ創造的な思考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　　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　　　　  観察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  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予測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ja-JP" altLang="en-GB" sz="1200">
                <a:latin typeface="游ゴシック"/>
                <a:ea typeface="游ゴシック"/>
                <a:cs typeface="Calibri"/>
              </a:rPr>
              <a:t>　　　　　　  分析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  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結論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r>
              <a:rPr lang="ja-JP" altLang="en-GB" sz="1200" b="1">
                <a:latin typeface="游ゴシック"/>
                <a:ea typeface="游ゴシック"/>
              </a:rPr>
              <a:t>材料</a:t>
            </a:r>
            <a:r>
              <a:rPr lang="en-GB" sz="1200" b="1" dirty="0">
                <a:latin typeface="游ゴシック"/>
                <a:ea typeface="游ゴシック"/>
              </a:rPr>
              <a:t>: </a:t>
            </a:r>
            <a:endParaRPr lang="en-GB" sz="1200" b="1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JP" sz="1200">
                <a:latin typeface="游ゴシック"/>
                <a:ea typeface="游ゴシック"/>
              </a:rPr>
              <a:t>パン</a:t>
            </a:r>
            <a:endParaRPr lang="en-GB" altLang="ja-JP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JP" sz="1200">
                <a:latin typeface="游ゴシック"/>
                <a:ea typeface="游ゴシック"/>
              </a:rPr>
              <a:t>バナナ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en-US" sz="1200" dirty="0" err="1">
                <a:latin typeface="游ゴシック"/>
                <a:ea typeface="游ゴシック"/>
              </a:rPr>
              <a:t>酢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GB" sz="1200">
                <a:latin typeface="游ゴシック"/>
                <a:ea typeface="游ゴシック"/>
              </a:rPr>
              <a:t>水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GB" sz="1200">
                <a:latin typeface="游ゴシック"/>
                <a:ea typeface="游ゴシック"/>
              </a:rPr>
              <a:t>綿棒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GB" sz="1200">
                <a:latin typeface="游ゴシック"/>
                <a:ea typeface="游ゴシック"/>
              </a:rPr>
              <a:t>着色料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3573" y="3429000"/>
            <a:ext cx="4191000" cy="171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1332641" y="75019"/>
            <a:ext cx="9153019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r>
              <a:rPr lang="ja-JP" alt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游ゴシック"/>
              </a:rPr>
              <a:t>サイエンスフライデー</a:t>
            </a:r>
            <a:r>
              <a:rPr lang="en-GB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@ </a:t>
            </a:r>
            <a:r>
              <a:rPr 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GB" sz="5400" b="1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3B179-8EB0-4BD8-89B2-306A5EE674CD}"/>
              </a:ext>
            </a:extLst>
          </p:cNvPr>
          <p:cNvSpPr txBox="1"/>
          <p:nvPr/>
        </p:nvSpPr>
        <p:spPr>
          <a:xfrm>
            <a:off x="7942119" y="1669105"/>
            <a:ext cx="4052454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Digestive system module</a:t>
            </a:r>
          </a:p>
        </p:txBody>
      </p:sp>
    </p:spTree>
    <p:extLst>
      <p:ext uri="{BB962C8B-B14F-4D97-AF65-F5344CB8AC3E}">
        <p14:creationId xmlns:p14="http://schemas.microsoft.com/office/powerpoint/2010/main" val="23074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5" y="1085377"/>
            <a:ext cx="7479957" cy="558558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ja-JP" altLang="en-US" sz="1600" b="1">
                <a:cs typeface="Calibri"/>
              </a:rPr>
              <a:t>方法</a:t>
            </a:r>
            <a:endParaRPr lang="en-US" sz="1600" b="1" dirty="0">
              <a:cs typeface="Calibri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プラスチック皿に牛乳を注ぎ、底を約</a:t>
            </a:r>
            <a:r>
              <a:rPr lang="en-US" sz="1600">
                <a:latin typeface="游ゴシック"/>
                <a:ea typeface="+mn-lt"/>
                <a:cs typeface="+mn-lt"/>
              </a:rPr>
              <a:t>1/4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インチの深さまで完全に覆います</a:t>
            </a:r>
            <a:r>
              <a:rPr lang="en-US" sz="1600" dirty="0">
                <a:latin typeface="游ゴシック"/>
                <a:ea typeface="+mn-lt"/>
                <a:cs typeface="+mn-lt"/>
              </a:rPr>
              <a:t>。</a:t>
            </a:r>
            <a:endParaRPr lang="en-US" sz="1600" dirty="0">
              <a:latin typeface="游ゴシック"/>
              <a:ea typeface="游ゴシック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赤</a:t>
            </a:r>
            <a:r>
              <a:rPr lang="en-US" sz="1600">
                <a:latin typeface="游ゴシック"/>
                <a:ea typeface="+mn-lt"/>
                <a:cs typeface="+mn-lt"/>
              </a:rPr>
              <a:t>、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黄</a:t>
            </a:r>
            <a:r>
              <a:rPr lang="en-US" sz="1600">
                <a:latin typeface="游ゴシック"/>
                <a:ea typeface="+mn-lt"/>
                <a:cs typeface="+mn-lt"/>
              </a:rPr>
              <a:t>、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緑</a:t>
            </a:r>
            <a:r>
              <a:rPr lang="en-US" sz="1600">
                <a:latin typeface="游ゴシック"/>
                <a:ea typeface="+mn-lt"/>
                <a:cs typeface="+mn-lt"/>
              </a:rPr>
              <a:t>、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青の</a:t>
            </a:r>
            <a:r>
              <a:rPr lang="en-US" sz="1600">
                <a:latin typeface="游ゴシック"/>
                <a:ea typeface="+mn-lt"/>
                <a:cs typeface="+mn-lt"/>
              </a:rPr>
              <a:t>4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色の着色料をそれぞれ</a:t>
            </a:r>
            <a:r>
              <a:rPr lang="en-US" sz="1600">
                <a:latin typeface="游ゴシック"/>
                <a:ea typeface="+mn-lt"/>
                <a:cs typeface="+mn-lt"/>
              </a:rPr>
              <a:t>1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滴ずつ牛乳に加えます</a:t>
            </a:r>
            <a:r>
              <a:rPr lang="en-US" sz="1600">
                <a:latin typeface="游ゴシック"/>
                <a:ea typeface="+mn-lt"/>
                <a:cs typeface="+mn-lt"/>
              </a:rPr>
              <a:t>。</a:t>
            </a:r>
            <a:endParaRPr lang="en-GB" altLang="ja-JP" sz="1600">
              <a:latin typeface="游ゴシック"/>
              <a:ea typeface="游ゴシック"/>
              <a:cs typeface="+mn-lt"/>
            </a:endParaRPr>
          </a:p>
          <a:p>
            <a:pPr>
              <a:buNone/>
            </a:pPr>
            <a:r>
              <a:rPr lang="ja-JP" sz="1600">
                <a:latin typeface="游ゴシック"/>
                <a:ea typeface="游ゴシック"/>
                <a:cs typeface="+mn-lt"/>
              </a:rPr>
              <a:t>着色料の滴は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互い</a:t>
            </a:r>
            <a:r>
              <a:rPr lang="ja-JP" sz="1600">
                <a:latin typeface="游ゴシック"/>
                <a:ea typeface="游ゴシック"/>
                <a:cs typeface="+mn-lt"/>
              </a:rPr>
              <a:t>に近く、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牛乳の皿の中央に垂らしてください</a:t>
            </a:r>
            <a:r>
              <a:rPr lang="en-US" sz="1600" dirty="0">
                <a:latin typeface="游ゴシック"/>
                <a:ea typeface="+mn-lt"/>
                <a:cs typeface="+mn-lt"/>
              </a:rPr>
              <a:t>。</a:t>
            </a:r>
            <a:endParaRPr lang="en-GB" sz="1600" dirty="0">
              <a:latin typeface="游ゴシック"/>
              <a:ea typeface="游ゴシック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綿棒の先を食器用洗剤に入れます</a:t>
            </a:r>
            <a:r>
              <a:rPr lang="en-US" sz="1600">
                <a:latin typeface="游ゴシック"/>
                <a:ea typeface="+mn-lt"/>
                <a:cs typeface="+mn-lt"/>
              </a:rPr>
              <a:t>。</a:t>
            </a:r>
            <a:endParaRPr lang="en-US" sz="1600">
              <a:latin typeface="游ゴシック"/>
              <a:ea typeface="游ゴシック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洗剤を含んだ綿棒の端を牛乳の真ん中に戻し</a:t>
            </a:r>
            <a:r>
              <a:rPr lang="en-US" sz="1600">
                <a:latin typeface="游ゴシック"/>
                <a:ea typeface="+mn-lt"/>
                <a:cs typeface="+mn-lt"/>
              </a:rPr>
              <a:t>、10〜15</a:t>
            </a:r>
            <a:r>
              <a:rPr lang="ja-JP" altLang="en-US" sz="1600">
                <a:latin typeface="游ゴシック"/>
                <a:ea typeface="游ゴシック"/>
                <a:cs typeface="+mn-lt"/>
              </a:rPr>
              <a:t>秒間そのままにします。</a:t>
            </a:r>
            <a:endParaRPr lang="en-US" altLang="ja-JP" sz="1600">
              <a:latin typeface="游ゴシック"/>
              <a:ea typeface="游ゴシック"/>
              <a:cs typeface="+mn-lt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色が一気に広がるのを見てください</a:t>
            </a:r>
            <a:r>
              <a:rPr lang="en-US" sz="1600">
                <a:latin typeface="游ゴシック"/>
                <a:ea typeface="+mn-lt"/>
                <a:cs typeface="+mn-lt"/>
              </a:rPr>
              <a:t>！</a:t>
            </a:r>
            <a:endParaRPr lang="en-US" sz="1600">
              <a:latin typeface="游ゴシック"/>
              <a:ea typeface="游ゴシック"/>
            </a:endParaRPr>
          </a:p>
          <a:p>
            <a:pPr>
              <a:buNone/>
            </a:pPr>
            <a:r>
              <a:rPr lang="ja-JP" altLang="en-US" sz="1600">
                <a:latin typeface="游ゴシック"/>
                <a:ea typeface="游ゴシック"/>
                <a:cs typeface="+mn-lt"/>
              </a:rPr>
              <a:t>牛乳を水に置き換えて、同じ実験を繰り返します</a:t>
            </a:r>
            <a:r>
              <a:rPr lang="en-US" sz="1600">
                <a:latin typeface="游ゴシック"/>
                <a:ea typeface="+mn-lt"/>
                <a:cs typeface="+mn-lt"/>
              </a:rPr>
              <a:t>。</a:t>
            </a:r>
            <a:endParaRPr lang="en-US" sz="1600">
              <a:latin typeface="游ゴシック"/>
              <a:cs typeface="Calibri" panose="020F0502020204030204"/>
            </a:endParaRPr>
          </a:p>
          <a:p>
            <a:pPr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GB" sz="1600" b="1">
                <a:ea typeface="游ゴシック"/>
              </a:rPr>
              <a:t>質問</a:t>
            </a:r>
            <a:r>
              <a:rPr lang="en-GB" sz="1600" b="1"/>
              <a:t>:</a:t>
            </a:r>
            <a:r>
              <a:rPr lang="ja" altLang="en-GB" sz="1600" b="1" dirty="0">
                <a:latin typeface="Calibri"/>
                <a:ea typeface="游ゴシック"/>
                <a:cs typeface="Calibri"/>
              </a:rPr>
              <a:t>　</a:t>
            </a:r>
            <a:r>
              <a:rPr lang="ja" altLang="en-US" sz="1600">
                <a:latin typeface="Consolas"/>
                <a:ea typeface="游ゴシック"/>
              </a:rPr>
              <a:t>なぜ水の中では色の動きがないのでしょう？</a:t>
            </a:r>
            <a:endParaRPr lang="en-GB" sz="1600" b="1">
              <a:ea typeface="游ゴシック"/>
            </a:endParaRPr>
          </a:p>
          <a:p>
            <a:pPr marL="0" indent="0">
              <a:buNone/>
            </a:pPr>
            <a:endParaRPr lang="en-GB" sz="1600" b="1" dirty="0">
              <a:cs typeface="Calibri"/>
            </a:endParaRPr>
          </a:p>
          <a:p>
            <a:pPr marL="0" indent="0">
              <a:buNone/>
            </a:pPr>
            <a:endParaRPr lang="en-GB" sz="1600" dirty="0">
              <a:cs typeface="Calibri"/>
            </a:endParaRPr>
          </a:p>
          <a:p>
            <a:pPr marL="0" indent="0">
              <a:buNone/>
            </a:pPr>
            <a:endParaRPr lang="en-US" sz="1900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7622" y="2761126"/>
            <a:ext cx="4472699" cy="183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1128290" y="69940"/>
            <a:ext cx="915301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ja-JP" alt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游ゴシック"/>
              </a:rPr>
              <a:t>サイエンスフライデー </a:t>
            </a:r>
            <a:r>
              <a:rPr lang="ja-JP" altLang="en-GB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ea typeface="游ゴシック"/>
              </a:rPr>
              <a:t>@ </a:t>
            </a:r>
            <a:r>
              <a:rPr lang="ja-JP" alt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游ゴシック"/>
              </a:rPr>
              <a:t>SAP</a:t>
            </a:r>
            <a:endParaRPr lang="ja-JP" altLang="en-GB" sz="5400" b="1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7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0FE7005825840AD86DC10CCDD718C" ma:contentTypeVersion="6" ma:contentTypeDescription="Create a new document." ma:contentTypeScope="" ma:versionID="70a42e274854f08df1fb09140144d3f0">
  <xsd:schema xmlns:xsd="http://www.w3.org/2001/XMLSchema" xmlns:xs="http://www.w3.org/2001/XMLSchema" xmlns:p="http://schemas.microsoft.com/office/2006/metadata/properties" xmlns:ns2="218db34b-0cde-4c22-b8ff-5aab90f43b19" xmlns:ns3="4e30ad86-54c4-402d-9703-293272e68c63" targetNamespace="http://schemas.microsoft.com/office/2006/metadata/properties" ma:root="true" ma:fieldsID="36c4d2b3445a3ef0b753bbaa26e502b7" ns2:_="" ns3:_="">
    <xsd:import namespace="218db34b-0cde-4c22-b8ff-5aab90f43b19"/>
    <xsd:import namespace="4e30ad86-54c4-402d-9703-293272e68c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db34b-0cde-4c22-b8ff-5aab90f43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0ad86-54c4-402d-9703-293272e68c6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2A9C66-47FC-481B-A5A8-7727284AF4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FEFC32-9363-415E-9BFD-920E2571E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8db34b-0cde-4c22-b8ff-5aab90f43b19"/>
    <ds:schemaRef ds:uri="4e30ad86-54c4-402d-9703-293272e68c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E9A2F5-3719-42BC-972D-B81EEDA53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17496</TotalTime>
  <Words>553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游ゴシック</vt:lpstr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First step</vt:lpstr>
      <vt:lpstr>Second step</vt:lpstr>
      <vt:lpstr>Third and fourth step</vt:lpstr>
      <vt:lpstr>Final step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 Purohit</dc:creator>
  <cp:lastModifiedBy>Uma Purohit</cp:lastModifiedBy>
  <cp:revision>262</cp:revision>
  <dcterms:created xsi:type="dcterms:W3CDTF">2020-10-09T07:44:58Z</dcterms:created>
  <dcterms:modified xsi:type="dcterms:W3CDTF">2021-03-03T02:12:01Z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0x010100E950FE7005825840AD86DC10CCDD718C</vt:lpwstr>
  </property>
</Properties>
</file>