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6" r:id="rId1"/>
  </p:sldMasterIdLst>
  <p:notesMasterIdLst>
    <p:notesMasterId r:id="rId129"/>
  </p:notesMasterIdLst>
  <p:handoutMasterIdLst>
    <p:handoutMasterId r:id="rId130"/>
  </p:handoutMasterIdLst>
  <p:sldIdLst>
    <p:sldId id="757" r:id="rId2"/>
    <p:sldId id="816" r:id="rId3"/>
    <p:sldId id="802" r:id="rId4"/>
    <p:sldId id="804" r:id="rId5"/>
    <p:sldId id="817" r:id="rId6"/>
    <p:sldId id="860" r:id="rId7"/>
    <p:sldId id="861" r:id="rId8"/>
    <p:sldId id="846" r:id="rId9"/>
    <p:sldId id="797" r:id="rId10"/>
    <p:sldId id="870" r:id="rId11"/>
    <p:sldId id="801" r:id="rId12"/>
    <p:sldId id="867" r:id="rId13"/>
    <p:sldId id="863" r:id="rId14"/>
    <p:sldId id="859" r:id="rId15"/>
    <p:sldId id="862" r:id="rId16"/>
    <p:sldId id="813" r:id="rId17"/>
    <p:sldId id="814" r:id="rId18"/>
    <p:sldId id="815" r:id="rId19"/>
    <p:sldId id="775" r:id="rId20"/>
    <p:sldId id="772" r:id="rId21"/>
    <p:sldId id="805" r:id="rId22"/>
    <p:sldId id="806" r:id="rId23"/>
    <p:sldId id="798" r:id="rId24"/>
    <p:sldId id="799" r:id="rId25"/>
    <p:sldId id="847" r:id="rId26"/>
    <p:sldId id="795" r:id="rId27"/>
    <p:sldId id="796" r:id="rId28"/>
    <p:sldId id="762" r:id="rId29"/>
    <p:sldId id="763" r:id="rId30"/>
    <p:sldId id="760" r:id="rId31"/>
    <p:sldId id="758" r:id="rId32"/>
    <p:sldId id="761" r:id="rId33"/>
    <p:sldId id="764" r:id="rId34"/>
    <p:sldId id="765" r:id="rId35"/>
    <p:sldId id="759" r:id="rId36"/>
    <p:sldId id="848" r:id="rId37"/>
    <p:sldId id="873" r:id="rId38"/>
    <p:sldId id="850" r:id="rId39"/>
    <p:sldId id="849" r:id="rId40"/>
    <p:sldId id="851" r:id="rId41"/>
    <p:sldId id="852" r:id="rId42"/>
    <p:sldId id="853" r:id="rId43"/>
    <p:sldId id="854" r:id="rId44"/>
    <p:sldId id="855" r:id="rId45"/>
    <p:sldId id="856" r:id="rId46"/>
    <p:sldId id="899" r:id="rId47"/>
    <p:sldId id="900" r:id="rId48"/>
    <p:sldId id="875" r:id="rId49"/>
    <p:sldId id="876" r:id="rId50"/>
    <p:sldId id="877" r:id="rId51"/>
    <p:sldId id="777" r:id="rId52"/>
    <p:sldId id="904" r:id="rId53"/>
    <p:sldId id="864" r:id="rId54"/>
    <p:sldId id="866" r:id="rId55"/>
    <p:sldId id="865" r:id="rId56"/>
    <p:sldId id="751" r:id="rId57"/>
    <p:sldId id="778" r:id="rId58"/>
    <p:sldId id="779" r:id="rId59"/>
    <p:sldId id="781" r:id="rId60"/>
    <p:sldId id="780" r:id="rId61"/>
    <p:sldId id="782" r:id="rId62"/>
    <p:sldId id="664" r:id="rId63"/>
    <p:sldId id="750" r:id="rId64"/>
    <p:sldId id="663" r:id="rId65"/>
    <p:sldId id="669" r:id="rId66"/>
    <p:sldId id="672" r:id="rId67"/>
    <p:sldId id="719" r:id="rId68"/>
    <p:sldId id="756" r:id="rId69"/>
    <p:sldId id="753" r:id="rId70"/>
    <p:sldId id="673" r:id="rId71"/>
    <p:sldId id="674" r:id="rId72"/>
    <p:sldId id="675" r:id="rId73"/>
    <p:sldId id="678" r:id="rId74"/>
    <p:sldId id="874" r:id="rId75"/>
    <p:sldId id="784" r:id="rId76"/>
    <p:sldId id="879" r:id="rId77"/>
    <p:sldId id="880" r:id="rId78"/>
    <p:sldId id="818" r:id="rId79"/>
    <p:sldId id="822" r:id="rId80"/>
    <p:sldId id="823" r:id="rId81"/>
    <p:sldId id="891" r:id="rId82"/>
    <p:sldId id="884" r:id="rId83"/>
    <p:sldId id="819" r:id="rId84"/>
    <p:sldId id="888" r:id="rId85"/>
    <p:sldId id="889" r:id="rId86"/>
    <p:sldId id="824" r:id="rId87"/>
    <p:sldId id="886" r:id="rId88"/>
    <p:sldId id="834" r:id="rId89"/>
    <p:sldId id="820" r:id="rId90"/>
    <p:sldId id="838" r:id="rId91"/>
    <p:sldId id="821" r:id="rId92"/>
    <p:sldId id="825" r:id="rId93"/>
    <p:sldId id="826" r:id="rId94"/>
    <p:sldId id="827" r:id="rId95"/>
    <p:sldId id="828" r:id="rId96"/>
    <p:sldId id="829" r:id="rId97"/>
    <p:sldId id="830" r:id="rId98"/>
    <p:sldId id="831" r:id="rId99"/>
    <p:sldId id="832" r:id="rId100"/>
    <p:sldId id="833" r:id="rId101"/>
    <p:sldId id="835" r:id="rId102"/>
    <p:sldId id="836" r:id="rId103"/>
    <p:sldId id="837" r:id="rId104"/>
    <p:sldId id="905" r:id="rId105"/>
    <p:sldId id="871" r:id="rId106"/>
    <p:sldId id="793" r:id="rId107"/>
    <p:sldId id="768" r:id="rId108"/>
    <p:sldId id="773" r:id="rId109"/>
    <p:sldId id="769" r:id="rId110"/>
    <p:sldId id="770" r:id="rId111"/>
    <p:sldId id="771" r:id="rId112"/>
    <p:sldId id="872" r:id="rId113"/>
    <p:sldId id="787" r:id="rId114"/>
    <p:sldId id="790" r:id="rId115"/>
    <p:sldId id="788" r:id="rId116"/>
    <p:sldId id="878" r:id="rId117"/>
    <p:sldId id="881" r:id="rId118"/>
    <p:sldId id="882" r:id="rId119"/>
    <p:sldId id="883" r:id="rId120"/>
    <p:sldId id="885" r:id="rId121"/>
    <p:sldId id="887" r:id="rId122"/>
    <p:sldId id="893" r:id="rId123"/>
    <p:sldId id="894" r:id="rId124"/>
    <p:sldId id="895" r:id="rId125"/>
    <p:sldId id="896" r:id="rId126"/>
    <p:sldId id="897" r:id="rId127"/>
    <p:sldId id="898" r:id="rId12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8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94660"/>
  </p:normalViewPr>
  <p:slideViewPr>
    <p:cSldViewPr snapToGrid="0">
      <p:cViewPr varScale="1">
        <p:scale>
          <a:sx n="86" d="100"/>
          <a:sy n="86" d="100"/>
        </p:scale>
        <p:origin x="132" y="36"/>
      </p:cViewPr>
      <p:guideLst/>
    </p:cSldViewPr>
  </p:slideViewPr>
  <p:notesTextViewPr>
    <p:cViewPr>
      <p:scale>
        <a:sx n="1" d="1"/>
        <a:sy n="1" d="1"/>
      </p:scale>
      <p:origin x="0" y="0"/>
    </p:cViewPr>
  </p:notesTextViewPr>
  <p:sorterViewPr>
    <p:cViewPr varScale="1">
      <p:scale>
        <a:sx n="100" d="100"/>
        <a:sy n="100" d="100"/>
      </p:scale>
      <p:origin x="0" y="-129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sz="quarter" idx="1"/>
          </p:nvPr>
        </p:nvSpPr>
        <p:spPr>
          <a:xfrm>
            <a:off x="4143587" y="1"/>
            <a:ext cx="3169920" cy="481727"/>
          </a:xfrm>
          <a:prstGeom prst="rect">
            <a:avLst/>
          </a:prstGeom>
        </p:spPr>
        <p:txBody>
          <a:bodyPr vert="horz" lIns="96639" tIns="48320" rIns="96639" bIns="48320" rtlCol="0"/>
          <a:lstStyle>
            <a:lvl1pPr algn="r">
              <a:defRPr sz="1200"/>
            </a:lvl1pPr>
          </a:lstStyle>
          <a:p>
            <a:fld id="{B8E9EFB1-1445-44BD-B345-859015644A30}" type="datetimeFigureOut">
              <a:rPr lang="en-US" smtClean="0"/>
              <a:t>2/2/2020</a:t>
            </a:fld>
            <a:endParaRPr lang="en-US"/>
          </a:p>
        </p:txBody>
      </p:sp>
      <p:sp>
        <p:nvSpPr>
          <p:cNvPr id="4" name="Footer Placeholder 3"/>
          <p:cNvSpPr>
            <a:spLocks noGrp="1"/>
          </p:cNvSpPr>
          <p:nvPr>
            <p:ph type="ftr" sz="quarter" idx="2"/>
          </p:nvPr>
        </p:nvSpPr>
        <p:spPr>
          <a:xfrm>
            <a:off x="0" y="9119476"/>
            <a:ext cx="3169920" cy="481726"/>
          </a:xfrm>
          <a:prstGeom prst="rect">
            <a:avLst/>
          </a:prstGeom>
        </p:spPr>
        <p:txBody>
          <a:bodyPr vert="horz" lIns="96639" tIns="48320" rIns="96639" bIns="48320"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6639" tIns="48320" rIns="96639" bIns="48320" rtlCol="0" anchor="b"/>
          <a:lstStyle>
            <a:lvl1pPr algn="r">
              <a:defRPr sz="1200"/>
            </a:lvl1pPr>
          </a:lstStyle>
          <a:p>
            <a:fld id="{99657171-A113-45B0-9F39-80E5A6AF70DD}" type="slidenum">
              <a:rPr lang="en-US" smtClean="0"/>
              <a:t>‹#›</a:t>
            </a:fld>
            <a:endParaRPr lang="en-US"/>
          </a:p>
        </p:txBody>
      </p:sp>
    </p:spTree>
    <p:extLst>
      <p:ext uri="{BB962C8B-B14F-4D97-AF65-F5344CB8AC3E}">
        <p14:creationId xmlns:p14="http://schemas.microsoft.com/office/powerpoint/2010/main" val="32890854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9T00:13:00.868"/>
    </inkml:context>
    <inkml:brush xml:id="br0">
      <inkml:brushProperty name="width" value="0.13333" units="cm"/>
      <inkml:brushProperty name="height" value="0.13333" units="cm"/>
    </inkml:brush>
  </inkml:definitions>
  <inkml:trace contextRef="#ctx0" brushRef="#br0">3153 3906 1152,'0'0'512,"0"0"640,0 0-512,0 0-512,0 0 128,0 0 0,0 0 128,18 0-512,-18 0 0,0 0 256,0 0 128,0 0-128,0-17 0,17 17-512,-17 0 0,0 0-256,0 0 128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39" tIns="48320" rIns="96639" bIns="48320" rtlCol="0"/>
          <a:lstStyle>
            <a:lvl1pPr algn="r">
              <a:defRPr sz="1200"/>
            </a:lvl1pPr>
          </a:lstStyle>
          <a:p>
            <a:fld id="{ADE6CAA9-FBD6-487B-B6F0-8AF1866072D6}" type="datetimeFigureOut">
              <a:rPr lang="en-US" smtClean="0"/>
              <a:t>2/2/2020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9" tIns="48320" rIns="96639" bIns="483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9" tIns="48320" rIns="96639" bIns="48320" rtlCol="0" anchor="b"/>
          <a:lstStyle>
            <a:lvl1pPr algn="r">
              <a:defRPr sz="1200"/>
            </a:lvl1pPr>
          </a:lstStyle>
          <a:p>
            <a:fld id="{36B1B8F6-22C2-4032-9312-055ADEFED63B}" type="slidenum">
              <a:rPr lang="en-US" smtClean="0"/>
              <a:t>‹#›</a:t>
            </a:fld>
            <a:endParaRPr lang="en-US"/>
          </a:p>
        </p:txBody>
      </p:sp>
    </p:spTree>
    <p:extLst>
      <p:ext uri="{BB962C8B-B14F-4D97-AF65-F5344CB8AC3E}">
        <p14:creationId xmlns:p14="http://schemas.microsoft.com/office/powerpoint/2010/main" val="78329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15617" y="4485807"/>
            <a:ext cx="5724939" cy="4249711"/>
          </a:xfrm>
          <a:prstGeom prst="rect">
            <a:avLst/>
          </a:prstGeom>
        </p:spPr>
        <p:txBody>
          <a:bodyPr wrap="square" lIns="94835" tIns="94835" rIns="94835" bIns="94835" anchor="t" anchorCtr="0">
            <a:noAutofit/>
          </a:bodyPr>
          <a:lstStyle/>
          <a:p>
            <a:r>
              <a:rPr lang="en-US" dirty="0"/>
              <a:t>Upspeak – rising intonation at end of sentence – like asking a question</a:t>
            </a:r>
            <a:endParaRPr dirty="0"/>
          </a:p>
        </p:txBody>
      </p:sp>
      <p:sp>
        <p:nvSpPr>
          <p:cNvPr id="124" name="Shape 124"/>
          <p:cNvSpPr>
            <a:spLocks noGrp="1" noRot="1" noChangeAspect="1"/>
          </p:cNvSpPr>
          <p:nvPr>
            <p:ph type="sldImg" idx="2"/>
          </p:nvPr>
        </p:nvSpPr>
        <p:spPr>
          <a:xfrm>
            <a:off x="428625" y="708025"/>
            <a:ext cx="6297613" cy="35417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014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a:solidFill>
                  <a:schemeClr val="tx1"/>
                </a:solidFill>
                <a:effectLst/>
                <a:latin typeface="+mj-lt"/>
                <a:ea typeface="+mn-ea"/>
                <a:cs typeface="+mn-cs"/>
              </a:rPr>
              <a:t>Great leaders come in all shapes and sizes. Some are reserved and analytical, while others shout their messages from the mountaintops.</a:t>
            </a:r>
          </a:p>
          <a:p>
            <a:pPr lvl="0"/>
            <a:r>
              <a:rPr lang="en-US" sz="1000" kern="1200" dirty="0">
                <a:solidFill>
                  <a:schemeClr val="tx1"/>
                </a:solidFill>
                <a:effectLst/>
                <a:latin typeface="+mj-lt"/>
                <a:ea typeface="+mn-ea"/>
                <a:cs typeface="+mn-cs"/>
              </a:rPr>
              <a:t>Different situations call for different styles.</a:t>
            </a:r>
          </a:p>
          <a:p>
            <a:pPr lvl="0"/>
            <a:r>
              <a:rPr lang="en-US" sz="1000" b="1" kern="1200" dirty="0">
                <a:solidFill>
                  <a:schemeClr val="tx1"/>
                </a:solidFill>
                <a:effectLst/>
                <a:latin typeface="+mj-lt"/>
                <a:ea typeface="+mn-ea"/>
                <a:cs typeface="+mn-cs"/>
              </a:rPr>
              <a:t>But the best leaders all have a high degree of emotional intelligence.</a:t>
            </a:r>
            <a:endParaRPr lang="en-US" sz="1000" kern="1200" dirty="0">
              <a:solidFill>
                <a:schemeClr val="tx1"/>
              </a:solidFill>
              <a:effectLst/>
              <a:latin typeface="+mj-lt"/>
              <a:ea typeface="+mn-ea"/>
              <a:cs typeface="+mn-cs"/>
            </a:endParaRPr>
          </a:p>
          <a:p>
            <a:pPr lvl="0"/>
            <a:r>
              <a:rPr lang="en-US" sz="1000" kern="1200" dirty="0">
                <a:solidFill>
                  <a:schemeClr val="tx1"/>
                </a:solidFill>
                <a:effectLst/>
                <a:latin typeface="+mj-lt"/>
                <a:ea typeface="+mn-ea"/>
                <a:cs typeface="+mn-cs"/>
              </a:rPr>
              <a:t>This is the ability to monitor your feelings and those of others and to use that information to guide your thinking and behavior.</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What Makes a Leader?</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Based on the article by Daniel Goleman</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Harvard Business Review</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9303DE-3E45-4DD3-9505-92EF4803EF97}"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6079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a:solidFill>
                  <a:schemeClr val="tx1"/>
                </a:solidFill>
                <a:effectLst/>
                <a:latin typeface="+mj-lt"/>
                <a:ea typeface="+mn-ea"/>
                <a:cs typeface="+mn-cs"/>
              </a:rPr>
              <a:t>Technical skills and smarts matter, of course, but they’re essentially table stakes for leadership positions: Although you need them to get into the game, they don’t guarantee that you’ll win. </a:t>
            </a:r>
          </a:p>
          <a:p>
            <a:pPr lvl="1"/>
            <a:r>
              <a:rPr lang="en-US" sz="1000" b="1" kern="1200" dirty="0">
                <a:solidFill>
                  <a:schemeClr val="tx1"/>
                </a:solidFill>
                <a:effectLst/>
                <a:latin typeface="+mj-lt"/>
                <a:ea typeface="+mn-ea"/>
                <a:cs typeface="+mn-cs"/>
              </a:rPr>
              <a:t>Emotional intelligence is twice as important for jobs at all levels.</a:t>
            </a:r>
            <a:endParaRPr lang="en-US" sz="1000" kern="1200" dirty="0">
              <a:solidFill>
                <a:schemeClr val="tx1"/>
              </a:solidFill>
              <a:effectLst/>
              <a:latin typeface="+mj-lt"/>
              <a:ea typeface="+mn-ea"/>
              <a:cs typeface="+mn-cs"/>
            </a:endParaRPr>
          </a:p>
          <a:p>
            <a:pPr lvl="1"/>
            <a:r>
              <a:rPr lang="en-US" sz="1000" kern="1200" dirty="0">
                <a:solidFill>
                  <a:schemeClr val="tx1"/>
                </a:solidFill>
                <a:effectLst/>
                <a:latin typeface="+mj-lt"/>
                <a:ea typeface="+mn-ea"/>
                <a:cs typeface="+mn-cs"/>
              </a:rPr>
              <a:t>And in the top tier, it accounts for nearly 90% of the difference between average and star performers.</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What Makes a Leader?</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Based on the article by Daniel Goleman</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Harvard Business Review</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9303DE-3E45-4DD3-9505-92EF4803EF97}"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9722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 – Royal Navy – military tradition</a:t>
            </a:r>
          </a:p>
        </p:txBody>
      </p:sp>
      <p:sp>
        <p:nvSpPr>
          <p:cNvPr id="4" name="Slide Number Placeholder 3"/>
          <p:cNvSpPr>
            <a:spLocks noGrp="1"/>
          </p:cNvSpPr>
          <p:nvPr>
            <p:ph type="sldNum" sz="quarter" idx="10"/>
          </p:nvPr>
        </p:nvSpPr>
        <p:spPr/>
        <p:txBody>
          <a:bodyPr/>
          <a:lstStyle/>
          <a:p>
            <a:fld id="{36B1B8F6-22C2-4032-9312-055ADEFED63B}" type="slidenum">
              <a:rPr lang="en-US" smtClean="0"/>
              <a:t>29</a:t>
            </a:fld>
            <a:endParaRPr lang="en-US"/>
          </a:p>
        </p:txBody>
      </p:sp>
    </p:spTree>
    <p:extLst>
      <p:ext uri="{BB962C8B-B14F-4D97-AF65-F5344CB8AC3E}">
        <p14:creationId xmlns:p14="http://schemas.microsoft.com/office/powerpoint/2010/main" val="26613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is not the first to reach the pole – Amundsen is…..in 1912</a:t>
            </a:r>
          </a:p>
        </p:txBody>
      </p:sp>
      <p:sp>
        <p:nvSpPr>
          <p:cNvPr id="4" name="Slide Number Placeholder 3"/>
          <p:cNvSpPr>
            <a:spLocks noGrp="1"/>
          </p:cNvSpPr>
          <p:nvPr>
            <p:ph type="sldNum" sz="quarter" idx="10"/>
          </p:nvPr>
        </p:nvSpPr>
        <p:spPr/>
        <p:txBody>
          <a:bodyPr/>
          <a:lstStyle/>
          <a:p>
            <a:fld id="{36B1B8F6-22C2-4032-9312-055ADEFED63B}" type="slidenum">
              <a:rPr lang="en-US" smtClean="0"/>
              <a:t>32</a:t>
            </a:fld>
            <a:endParaRPr lang="en-US"/>
          </a:p>
        </p:txBody>
      </p:sp>
    </p:spTree>
    <p:extLst>
      <p:ext uri="{BB962C8B-B14F-4D97-AF65-F5344CB8AC3E}">
        <p14:creationId xmlns:p14="http://schemas.microsoft.com/office/powerpoint/2010/main" val="138011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not so different from Scott in appeal……get = understand</a:t>
            </a:r>
          </a:p>
        </p:txBody>
      </p:sp>
      <p:sp>
        <p:nvSpPr>
          <p:cNvPr id="4" name="Slide Number Placeholder 3"/>
          <p:cNvSpPr>
            <a:spLocks noGrp="1"/>
          </p:cNvSpPr>
          <p:nvPr>
            <p:ph type="sldNum" sz="quarter" idx="10"/>
          </p:nvPr>
        </p:nvSpPr>
        <p:spPr/>
        <p:txBody>
          <a:bodyPr/>
          <a:lstStyle/>
          <a:p>
            <a:fld id="{36B1B8F6-22C2-4032-9312-055ADEFED63B}" type="slidenum">
              <a:rPr lang="en-US" smtClean="0"/>
              <a:t>36</a:t>
            </a:fld>
            <a:endParaRPr lang="en-US"/>
          </a:p>
        </p:txBody>
      </p:sp>
    </p:spTree>
    <p:extLst>
      <p:ext uri="{BB962C8B-B14F-4D97-AF65-F5344CB8AC3E}">
        <p14:creationId xmlns:p14="http://schemas.microsoft.com/office/powerpoint/2010/main" val="142378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 strong preference for optimism</a:t>
            </a:r>
          </a:p>
        </p:txBody>
      </p:sp>
      <p:sp>
        <p:nvSpPr>
          <p:cNvPr id="4" name="Slide Number Placeholder 3"/>
          <p:cNvSpPr>
            <a:spLocks noGrp="1"/>
          </p:cNvSpPr>
          <p:nvPr>
            <p:ph type="sldNum" sz="quarter" idx="10"/>
          </p:nvPr>
        </p:nvSpPr>
        <p:spPr/>
        <p:txBody>
          <a:bodyPr/>
          <a:lstStyle/>
          <a:p>
            <a:fld id="{36B1B8F6-22C2-4032-9312-055ADEFED63B}" type="slidenum">
              <a:rPr lang="en-US" smtClean="0"/>
              <a:t>41</a:t>
            </a:fld>
            <a:endParaRPr lang="en-US"/>
          </a:p>
        </p:txBody>
      </p:sp>
    </p:spTree>
    <p:extLst>
      <p:ext uri="{BB962C8B-B14F-4D97-AF65-F5344CB8AC3E}">
        <p14:creationId xmlns:p14="http://schemas.microsoft.com/office/powerpoint/2010/main" val="379247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15617" y="4485807"/>
            <a:ext cx="5724939" cy="4249711"/>
          </a:xfrm>
          <a:prstGeom prst="rect">
            <a:avLst/>
          </a:prstGeom>
        </p:spPr>
        <p:txBody>
          <a:bodyPr wrap="square" lIns="94835" tIns="94835" rIns="94835" bIns="94835" anchor="t" anchorCtr="0">
            <a:noAutofit/>
          </a:bodyPr>
          <a:lstStyle/>
          <a:p>
            <a:endParaRPr/>
          </a:p>
        </p:txBody>
      </p:sp>
      <p:sp>
        <p:nvSpPr>
          <p:cNvPr id="118" name="Shape 118"/>
          <p:cNvSpPr>
            <a:spLocks noGrp="1" noRot="1" noChangeAspect="1"/>
          </p:cNvSpPr>
          <p:nvPr>
            <p:ph type="sldImg" idx="2"/>
          </p:nvPr>
        </p:nvSpPr>
        <p:spPr>
          <a:xfrm>
            <a:off x="428625" y="708025"/>
            <a:ext cx="6297613" cy="35417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650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be low assertive because just don’t care….</a:t>
            </a:r>
          </a:p>
        </p:txBody>
      </p:sp>
      <p:sp>
        <p:nvSpPr>
          <p:cNvPr id="4" name="Slide Number Placeholder 3"/>
          <p:cNvSpPr>
            <a:spLocks noGrp="1"/>
          </p:cNvSpPr>
          <p:nvPr>
            <p:ph type="sldNum" sz="quarter" idx="10"/>
          </p:nvPr>
        </p:nvSpPr>
        <p:spPr/>
        <p:txBody>
          <a:bodyPr/>
          <a:lstStyle/>
          <a:p>
            <a:fld id="{36B1B8F6-22C2-4032-9312-055ADEFED63B}" type="slidenum">
              <a:rPr lang="en-US" smtClean="0"/>
              <a:t>93</a:t>
            </a:fld>
            <a:endParaRPr lang="en-US"/>
          </a:p>
        </p:txBody>
      </p:sp>
    </p:spTree>
    <p:extLst>
      <p:ext uri="{BB962C8B-B14F-4D97-AF65-F5344CB8AC3E}">
        <p14:creationId xmlns:p14="http://schemas.microsoft.com/office/powerpoint/2010/main" val="101747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9609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428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695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139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3279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0938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6483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92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ody No Slu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914400"/>
            <a:fld id="{DD3FF57B-5F25-B54A-A918-FB50C2689073}" type="slidenum">
              <a:rPr lang="en-US" smtClean="0">
                <a:solidFill>
                  <a:prstClr val="black">
                    <a:tint val="75000"/>
                  </a:prstClr>
                </a:solidFill>
              </a:rPr>
              <a:pPr defTabSz="914400"/>
              <a:t>‹#›</a:t>
            </a:fld>
            <a:endParaRPr lang="en-US" dirty="0">
              <a:solidFill>
                <a:prstClr val="black">
                  <a:tint val="75000"/>
                </a:prstClr>
              </a:solidFill>
            </a:endParaRPr>
          </a:p>
        </p:txBody>
      </p:sp>
      <p:sp>
        <p:nvSpPr>
          <p:cNvPr id="4" name="Content Placeholder 2"/>
          <p:cNvSpPr>
            <a:spLocks noGrp="1"/>
          </p:cNvSpPr>
          <p:nvPr>
            <p:ph idx="1"/>
          </p:nvPr>
        </p:nvSpPr>
        <p:spPr>
          <a:xfrm>
            <a:off x="609600" y="1625348"/>
            <a:ext cx="10972801" cy="4031840"/>
          </a:xfrm>
          <a:prstGeom prst="rect">
            <a:avLst/>
          </a:prstGeom>
        </p:spPr>
        <p:txBody>
          <a:bodyPr/>
          <a:lstStyle>
            <a:lvl1pPr>
              <a:lnSpc>
                <a:spcPct val="100000"/>
              </a:lnSpc>
              <a:defRPr sz="32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47925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152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622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891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346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9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036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915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2/2/2020</a:t>
            </a:fld>
            <a:endParaRPr lang="en-US" dirty="0"/>
          </a:p>
        </p:txBody>
      </p:sp>
    </p:spTree>
    <p:extLst>
      <p:ext uri="{BB962C8B-B14F-4D97-AF65-F5344CB8AC3E}">
        <p14:creationId xmlns:p14="http://schemas.microsoft.com/office/powerpoint/2010/main" val="85741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794495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nlightenmenteconomics.com/blog/index.php/2017/08/how-diversity-pays-of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e0wKmUUsnC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schwartzassociates.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betterhumans.coach.me/cognitive-bias-cheat-sheet-55a472476b18"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thinkxic.co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E5AC-2C6E-4621-8913-75A7BCACFBEE}"/>
              </a:ext>
            </a:extLst>
          </p:cNvPr>
          <p:cNvSpPr>
            <a:spLocks noGrp="1"/>
          </p:cNvSpPr>
          <p:nvPr>
            <p:ph type="ctrTitle"/>
          </p:nvPr>
        </p:nvSpPr>
        <p:spPr/>
        <p:txBody>
          <a:bodyPr/>
          <a:lstStyle/>
          <a:p>
            <a:r>
              <a:rPr lang="en-US" dirty="0"/>
              <a:t>How to Lead Better</a:t>
            </a:r>
          </a:p>
        </p:txBody>
      </p:sp>
      <p:sp>
        <p:nvSpPr>
          <p:cNvPr id="3" name="Subtitle 2">
            <a:extLst>
              <a:ext uri="{FF2B5EF4-FFF2-40B4-BE49-F238E27FC236}">
                <a16:creationId xmlns:a16="http://schemas.microsoft.com/office/drawing/2014/main" id="{5A00E475-C5DC-42C8-B1D8-AE5E45985056}"/>
              </a:ext>
            </a:extLst>
          </p:cNvPr>
          <p:cNvSpPr>
            <a:spLocks noGrp="1"/>
          </p:cNvSpPr>
          <p:nvPr>
            <p:ph type="subTitle" idx="1"/>
          </p:nvPr>
        </p:nvSpPr>
        <p:spPr/>
        <p:txBody>
          <a:bodyPr>
            <a:noAutofit/>
          </a:bodyPr>
          <a:lstStyle/>
          <a:p>
            <a:r>
              <a:rPr lang="en-US" dirty="0"/>
              <a:t>Patricia Rankin, Professor of Physics, University of Colorado, Boulder</a:t>
            </a:r>
          </a:p>
          <a:p>
            <a:r>
              <a:rPr lang="en-US" dirty="0" err="1"/>
              <a:t>Patricia.Rankin@Colorado.Edu</a:t>
            </a:r>
            <a:endParaRPr lang="en-US" dirty="0"/>
          </a:p>
        </p:txBody>
      </p:sp>
    </p:spTree>
    <p:extLst>
      <p:ext uri="{BB962C8B-B14F-4D97-AF65-F5344CB8AC3E}">
        <p14:creationId xmlns:p14="http://schemas.microsoft.com/office/powerpoint/2010/main" val="313644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51D4-40CD-430D-AA17-2C6E43D99026}"/>
              </a:ext>
            </a:extLst>
          </p:cNvPr>
          <p:cNvSpPr>
            <a:spLocks noGrp="1"/>
          </p:cNvSpPr>
          <p:nvPr>
            <p:ph type="title"/>
          </p:nvPr>
        </p:nvSpPr>
        <p:spPr/>
        <p:txBody>
          <a:bodyPr/>
          <a:lstStyle/>
          <a:p>
            <a:r>
              <a:rPr lang="en-US" dirty="0"/>
              <a:t>What makes a team?</a:t>
            </a:r>
          </a:p>
        </p:txBody>
      </p:sp>
      <p:sp>
        <p:nvSpPr>
          <p:cNvPr id="3" name="Content Placeholder 2">
            <a:extLst>
              <a:ext uri="{FF2B5EF4-FFF2-40B4-BE49-F238E27FC236}">
                <a16:creationId xmlns:a16="http://schemas.microsoft.com/office/drawing/2014/main" id="{F9A27D63-368B-45A1-9753-4CABBF3D2BC6}"/>
              </a:ext>
            </a:extLst>
          </p:cNvPr>
          <p:cNvSpPr>
            <a:spLocks noGrp="1"/>
          </p:cNvSpPr>
          <p:nvPr>
            <p:ph idx="1"/>
          </p:nvPr>
        </p:nvSpPr>
        <p:spPr>
          <a:xfrm>
            <a:off x="677334" y="1826053"/>
            <a:ext cx="8596668" cy="3880773"/>
          </a:xfrm>
        </p:spPr>
        <p:txBody>
          <a:bodyPr>
            <a:noAutofit/>
          </a:bodyPr>
          <a:lstStyle/>
          <a:p>
            <a:r>
              <a:rPr lang="en-US" sz="2400" dirty="0"/>
              <a:t>At is most basic – a team is greater than the sum of its parts (HBR, The Discipline of Teams, Katzenbach and Smith)</a:t>
            </a:r>
          </a:p>
          <a:p>
            <a:pPr lvl="1"/>
            <a:r>
              <a:rPr lang="en-US" sz="2400" dirty="0"/>
              <a:t>Common commitment/purpose</a:t>
            </a:r>
          </a:p>
          <a:p>
            <a:pPr lvl="1"/>
            <a:r>
              <a:rPr lang="en-US" sz="2400" dirty="0"/>
              <a:t>Share shaping/response – set specific goals</a:t>
            </a:r>
          </a:p>
          <a:p>
            <a:pPr lvl="2"/>
            <a:r>
              <a:rPr lang="en-US" sz="2400" dirty="0"/>
              <a:t>Attainable, measurable</a:t>
            </a:r>
          </a:p>
          <a:p>
            <a:pPr lvl="1"/>
            <a:r>
              <a:rPr lang="en-US" sz="2400" dirty="0"/>
              <a:t>Individual and mutual accountability</a:t>
            </a:r>
          </a:p>
          <a:p>
            <a:pPr lvl="1"/>
            <a:r>
              <a:rPr lang="en-US" sz="2400" dirty="0"/>
              <a:t>Constructive conflict</a:t>
            </a:r>
          </a:p>
          <a:p>
            <a:pPr lvl="1"/>
            <a:r>
              <a:rPr lang="en-US" sz="2400" dirty="0"/>
              <a:t>Share information and best practices</a:t>
            </a:r>
          </a:p>
        </p:txBody>
      </p:sp>
    </p:spTree>
    <p:extLst>
      <p:ext uri="{BB962C8B-B14F-4D97-AF65-F5344CB8AC3E}">
        <p14:creationId xmlns:p14="http://schemas.microsoft.com/office/powerpoint/2010/main" val="36387984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altLang="en-US"/>
              <a:t>Integrative</a:t>
            </a:r>
          </a:p>
        </p:txBody>
      </p:sp>
      <p:sp>
        <p:nvSpPr>
          <p:cNvPr id="71683" name="Rectangle 3"/>
          <p:cNvSpPr>
            <a:spLocks noGrp="1"/>
          </p:cNvSpPr>
          <p:nvPr>
            <p:ph idx="1"/>
          </p:nvPr>
        </p:nvSpPr>
        <p:spPr/>
        <p:txBody>
          <a:bodyPr>
            <a:normAutofit fontScale="92500" lnSpcReduction="10000"/>
          </a:bodyPr>
          <a:lstStyle/>
          <a:p>
            <a:pPr>
              <a:lnSpc>
                <a:spcPct val="90000"/>
              </a:lnSpc>
            </a:pPr>
            <a:r>
              <a:rPr lang="en-US" altLang="en-US" sz="2800"/>
              <a:t>The purpose of exploring needs not positions is to open up the possibility of a more integrative approach (win-win)</a:t>
            </a:r>
          </a:p>
          <a:p>
            <a:pPr>
              <a:lnSpc>
                <a:spcPct val="90000"/>
              </a:lnSpc>
            </a:pPr>
            <a:r>
              <a:rPr lang="en-US" altLang="en-US" sz="2800"/>
              <a:t>If increase the options on the table</a:t>
            </a:r>
          </a:p>
          <a:p>
            <a:pPr lvl="1">
              <a:lnSpc>
                <a:spcPct val="90000"/>
              </a:lnSpc>
            </a:pPr>
            <a:r>
              <a:rPr lang="en-US" altLang="en-US" sz="2400"/>
              <a:t>Provide some funds for decorating house</a:t>
            </a:r>
          </a:p>
          <a:p>
            <a:pPr lvl="1">
              <a:lnSpc>
                <a:spcPct val="90000"/>
              </a:lnSpc>
            </a:pPr>
            <a:r>
              <a:rPr lang="en-US" altLang="en-US" sz="2400"/>
              <a:t>Leave some furniture behind</a:t>
            </a:r>
          </a:p>
          <a:p>
            <a:pPr lvl="1">
              <a:lnSpc>
                <a:spcPct val="90000"/>
              </a:lnSpc>
            </a:pPr>
            <a:r>
              <a:rPr lang="en-US" altLang="en-US" sz="2400"/>
              <a:t>Rent to own</a:t>
            </a:r>
          </a:p>
          <a:p>
            <a:pPr lvl="1">
              <a:lnSpc>
                <a:spcPct val="90000"/>
              </a:lnSpc>
            </a:pPr>
            <a:r>
              <a:rPr lang="en-US" altLang="en-US" sz="2400"/>
              <a:t>Help Seller move…</a:t>
            </a:r>
          </a:p>
          <a:p>
            <a:pPr>
              <a:lnSpc>
                <a:spcPct val="90000"/>
              </a:lnSpc>
            </a:pPr>
            <a:r>
              <a:rPr lang="en-US" altLang="en-US" sz="2800"/>
              <a:t>Then may convert to a situation everyone happy with end result</a:t>
            </a:r>
          </a:p>
        </p:txBody>
      </p:sp>
    </p:spTree>
    <p:extLst>
      <p:ext uri="{BB962C8B-B14F-4D97-AF65-F5344CB8AC3E}">
        <p14:creationId xmlns:p14="http://schemas.microsoft.com/office/powerpoint/2010/main" val="1342066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Avoid</a:t>
            </a:r>
          </a:p>
        </p:txBody>
      </p:sp>
      <p:sp>
        <p:nvSpPr>
          <p:cNvPr id="18435" name="Rectangle 3"/>
          <p:cNvSpPr>
            <a:spLocks noGrp="1" noChangeArrowheads="1"/>
          </p:cNvSpPr>
          <p:nvPr>
            <p:ph idx="1"/>
          </p:nvPr>
        </p:nvSpPr>
        <p:spPr>
          <a:xfrm>
            <a:off x="677334" y="1983592"/>
            <a:ext cx="10554574" cy="3636511"/>
          </a:xfrm>
        </p:spPr>
        <p:txBody>
          <a:bodyPr>
            <a:normAutofit fontScale="92500" lnSpcReduction="20000"/>
          </a:bodyPr>
          <a:lstStyle/>
          <a:p>
            <a:r>
              <a:rPr lang="en-US" altLang="en-US" sz="2600" dirty="0"/>
              <a:t>Assuming in advance how someone will act – people are rarely always wrong</a:t>
            </a:r>
          </a:p>
          <a:p>
            <a:r>
              <a:rPr lang="en-US" altLang="en-US" sz="2600" dirty="0"/>
              <a:t>Appeasement</a:t>
            </a:r>
          </a:p>
          <a:p>
            <a:pPr lvl="1"/>
            <a:r>
              <a:rPr lang="en-US" altLang="en-US" sz="2600" dirty="0"/>
              <a:t>Cannot please everyone, every time</a:t>
            </a:r>
          </a:p>
          <a:p>
            <a:r>
              <a:rPr lang="en-US" altLang="en-US" sz="2600" dirty="0"/>
              <a:t>Trading votes</a:t>
            </a:r>
          </a:p>
          <a:p>
            <a:pPr lvl="1"/>
            <a:r>
              <a:rPr lang="en-US" altLang="en-US" sz="2600" dirty="0"/>
              <a:t>Focus on specifics of the issue</a:t>
            </a:r>
          </a:p>
          <a:p>
            <a:r>
              <a:rPr lang="en-US" altLang="en-US" sz="2600" dirty="0"/>
              <a:t>Making things personal</a:t>
            </a:r>
          </a:p>
          <a:p>
            <a:r>
              <a:rPr lang="en-US" altLang="en-US" sz="2600" dirty="0"/>
              <a:t>Single options</a:t>
            </a:r>
          </a:p>
          <a:p>
            <a:pPr lvl="1"/>
            <a:r>
              <a:rPr lang="en-US" altLang="en-US" sz="2600" dirty="0"/>
              <a:t>If there is no time for a choice or no freedom do not pretend</a:t>
            </a:r>
          </a:p>
          <a:p>
            <a:pPr>
              <a:buFont typeface="Wingdings" panose="05000000000000000000" pitchFamily="2" charset="2"/>
              <a:buNone/>
            </a:pPr>
            <a:endParaRPr lang="en-US" altLang="en-US" sz="2500" dirty="0"/>
          </a:p>
        </p:txBody>
      </p:sp>
    </p:spTree>
    <p:extLst>
      <p:ext uri="{BB962C8B-B14F-4D97-AF65-F5344CB8AC3E}">
        <p14:creationId xmlns:p14="http://schemas.microsoft.com/office/powerpoint/2010/main" val="29388854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Success Strategies</a:t>
            </a:r>
          </a:p>
        </p:txBody>
      </p:sp>
      <p:sp>
        <p:nvSpPr>
          <p:cNvPr id="10243" name="Rectangle 3"/>
          <p:cNvSpPr>
            <a:spLocks noGrp="1" noChangeArrowheads="1"/>
          </p:cNvSpPr>
          <p:nvPr>
            <p:ph idx="1"/>
          </p:nvPr>
        </p:nvSpPr>
        <p:spPr>
          <a:xfrm>
            <a:off x="609222" y="2087406"/>
            <a:ext cx="8534400" cy="4770594"/>
          </a:xfrm>
        </p:spPr>
        <p:txBody>
          <a:bodyPr>
            <a:normAutofit/>
          </a:bodyPr>
          <a:lstStyle/>
          <a:p>
            <a:r>
              <a:rPr lang="en-US" altLang="en-US" sz="2000" dirty="0"/>
              <a:t>Practice conversation/role play</a:t>
            </a:r>
          </a:p>
          <a:p>
            <a:pPr lvl="1"/>
            <a:r>
              <a:rPr lang="en-US" altLang="en-US" sz="2000" dirty="0"/>
              <a:t>Helps to try out arguments in advance on someone who will be a constructive critic</a:t>
            </a:r>
          </a:p>
          <a:p>
            <a:r>
              <a:rPr lang="en-US" altLang="en-US" sz="2000" dirty="0"/>
              <a:t>Think about other person’s interests</a:t>
            </a:r>
          </a:p>
          <a:p>
            <a:pPr lvl="1"/>
            <a:r>
              <a:rPr lang="en-US" altLang="en-US" sz="2000" dirty="0"/>
              <a:t>How will what you propose help them?</a:t>
            </a:r>
          </a:p>
          <a:p>
            <a:pPr lvl="2"/>
            <a:r>
              <a:rPr lang="en-US" altLang="en-US" sz="2000" dirty="0"/>
              <a:t>Easier to recruit future graduate students/better graduate students?</a:t>
            </a:r>
          </a:p>
          <a:p>
            <a:pPr lvl="2"/>
            <a:r>
              <a:rPr lang="en-US" altLang="en-US" sz="2000" dirty="0"/>
              <a:t>Establishing a fair policy?</a:t>
            </a:r>
          </a:p>
          <a:p>
            <a:pPr lvl="2"/>
            <a:r>
              <a:rPr lang="en-US" altLang="en-US" sz="2000" dirty="0"/>
              <a:t>Helping you be more effective in helping them get their research done or publicized?</a:t>
            </a:r>
          </a:p>
          <a:p>
            <a:pPr lvl="1"/>
            <a:endParaRPr lang="en-US" altLang="en-US" dirty="0"/>
          </a:p>
        </p:txBody>
      </p:sp>
    </p:spTree>
    <p:extLst>
      <p:ext uri="{BB962C8B-B14F-4D97-AF65-F5344CB8AC3E}">
        <p14:creationId xmlns:p14="http://schemas.microsoft.com/office/powerpoint/2010/main" val="36286623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ltLang="en-US" sz="4800"/>
              <a:t>Keep the tone polite and positive</a:t>
            </a:r>
          </a:p>
        </p:txBody>
      </p:sp>
      <p:sp>
        <p:nvSpPr>
          <p:cNvPr id="13315" name="Rectangle 3"/>
          <p:cNvSpPr>
            <a:spLocks noGrp="1" noChangeArrowheads="1"/>
          </p:cNvSpPr>
          <p:nvPr>
            <p:ph idx="1"/>
          </p:nvPr>
        </p:nvSpPr>
        <p:spPr>
          <a:xfrm>
            <a:off x="677334" y="1877232"/>
            <a:ext cx="8229600" cy="3886200"/>
          </a:xfrm>
          <a:solidFill>
            <a:schemeClr val="bg1"/>
          </a:solidFill>
          <a:ln>
            <a:solidFill>
              <a:schemeClr val="bg1"/>
            </a:solidFill>
          </a:ln>
        </p:spPr>
        <p:txBody>
          <a:bodyPr>
            <a:normAutofit fontScale="92500" lnSpcReduction="10000"/>
          </a:bodyPr>
          <a:lstStyle/>
          <a:p>
            <a:pPr>
              <a:lnSpc>
                <a:spcPct val="90000"/>
              </a:lnSpc>
              <a:buFont typeface="Arial" charset="0"/>
              <a:buChar char="•"/>
              <a:defRPr/>
            </a:pPr>
            <a:r>
              <a:rPr lang="en-US" sz="2500" dirty="0"/>
              <a:t>Try to frame statements as “I” not “you”</a:t>
            </a:r>
          </a:p>
          <a:p>
            <a:pPr lvl="1">
              <a:lnSpc>
                <a:spcPct val="90000"/>
              </a:lnSpc>
              <a:buFont typeface="Arial" charset="0"/>
              <a:buChar char="–"/>
              <a:defRPr/>
            </a:pPr>
            <a:r>
              <a:rPr lang="en-US" sz="2100" dirty="0"/>
              <a:t>“I believe I deserve “x” because I have achieved “y””  not “You are being unfair if you don’t give me “x”</a:t>
            </a:r>
          </a:p>
          <a:p>
            <a:pPr>
              <a:lnSpc>
                <a:spcPct val="90000"/>
              </a:lnSpc>
              <a:buFont typeface="Arial" charset="0"/>
              <a:buChar char="•"/>
              <a:defRPr/>
            </a:pPr>
            <a:r>
              <a:rPr lang="en-US" sz="2500" dirty="0"/>
              <a:t>Be as factual as possible</a:t>
            </a:r>
          </a:p>
          <a:p>
            <a:pPr>
              <a:lnSpc>
                <a:spcPct val="90000"/>
              </a:lnSpc>
              <a:buFont typeface="Arial" charset="0"/>
              <a:buChar char="•"/>
              <a:defRPr/>
            </a:pPr>
            <a:r>
              <a:rPr lang="en-US" sz="2500" dirty="0"/>
              <a:t>Avoid exaggeration</a:t>
            </a:r>
          </a:p>
          <a:p>
            <a:pPr>
              <a:lnSpc>
                <a:spcPct val="90000"/>
              </a:lnSpc>
              <a:buFont typeface="Arial" charset="0"/>
              <a:buChar char="•"/>
              <a:defRPr/>
            </a:pPr>
            <a:r>
              <a:rPr lang="en-US" sz="2500" dirty="0"/>
              <a:t>Be as clear as possible</a:t>
            </a:r>
          </a:p>
          <a:p>
            <a:pPr lvl="1">
              <a:lnSpc>
                <a:spcPct val="90000"/>
              </a:lnSpc>
              <a:buFont typeface="Arial" charset="0"/>
              <a:buChar char="–"/>
              <a:defRPr/>
            </a:pPr>
            <a:r>
              <a:rPr lang="en-US" sz="2100" dirty="0"/>
              <a:t>Context and Interpretation are key in communication.</a:t>
            </a:r>
          </a:p>
          <a:p>
            <a:pPr lvl="2">
              <a:lnSpc>
                <a:spcPct val="90000"/>
              </a:lnSpc>
              <a:buFont typeface="Arial" charset="0"/>
              <a:buChar char="•"/>
              <a:defRPr/>
            </a:pPr>
            <a:r>
              <a:rPr lang="en-US" sz="2000" dirty="0"/>
              <a:t>Are you listening to responses you are being given?</a:t>
            </a:r>
          </a:p>
          <a:p>
            <a:pPr lvl="2">
              <a:lnSpc>
                <a:spcPct val="90000"/>
              </a:lnSpc>
              <a:buFont typeface="Arial" charset="0"/>
              <a:buChar char="•"/>
              <a:defRPr/>
            </a:pPr>
            <a:r>
              <a:rPr lang="en-US" sz="2000" dirty="0"/>
              <a:t>Can help if you repeat back to people what you think they said “I think what you are telling me is….. did I understand you correctly? And then respond </a:t>
            </a:r>
          </a:p>
          <a:p>
            <a:pPr lvl="1">
              <a:lnSpc>
                <a:spcPct val="90000"/>
              </a:lnSpc>
              <a:buFont typeface="Arial" charset="0"/>
              <a:buChar char="–"/>
              <a:defRPr/>
            </a:pPr>
            <a:endParaRPr lang="en-US" sz="2100" dirty="0"/>
          </a:p>
        </p:txBody>
      </p:sp>
    </p:spTree>
    <p:extLst>
      <p:ext uri="{BB962C8B-B14F-4D97-AF65-F5344CB8AC3E}">
        <p14:creationId xmlns:p14="http://schemas.microsoft.com/office/powerpoint/2010/main" val="29389909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8731-9E98-4A1B-8E0F-757307B67051}"/>
              </a:ext>
            </a:extLst>
          </p:cNvPr>
          <p:cNvSpPr>
            <a:spLocks noGrp="1"/>
          </p:cNvSpPr>
          <p:nvPr>
            <p:ph type="title"/>
          </p:nvPr>
        </p:nvSpPr>
        <p:spPr/>
        <p:txBody>
          <a:bodyPr/>
          <a:lstStyle/>
          <a:p>
            <a:r>
              <a:rPr lang="en-US" dirty="0"/>
              <a:t>What next?</a:t>
            </a:r>
          </a:p>
        </p:txBody>
      </p:sp>
      <p:sp>
        <p:nvSpPr>
          <p:cNvPr id="3" name="Content Placeholder 2">
            <a:extLst>
              <a:ext uri="{FF2B5EF4-FFF2-40B4-BE49-F238E27FC236}">
                <a16:creationId xmlns:a16="http://schemas.microsoft.com/office/drawing/2014/main" id="{6F6219C0-651B-4263-9064-90CF1882850E}"/>
              </a:ext>
            </a:extLst>
          </p:cNvPr>
          <p:cNvSpPr>
            <a:spLocks noGrp="1"/>
          </p:cNvSpPr>
          <p:nvPr>
            <p:ph idx="1"/>
          </p:nvPr>
        </p:nvSpPr>
        <p:spPr/>
        <p:txBody>
          <a:bodyPr/>
          <a:lstStyle/>
          <a:p>
            <a:r>
              <a:rPr lang="en-US" dirty="0"/>
              <a:t>Thank you for your attention !</a:t>
            </a:r>
          </a:p>
          <a:p>
            <a:r>
              <a:rPr lang="en-US" dirty="0"/>
              <a:t>Happy to follow up on these conversations </a:t>
            </a:r>
          </a:p>
          <a:p>
            <a:r>
              <a:rPr lang="en-US" dirty="0"/>
              <a:t>What will you try?</a:t>
            </a:r>
          </a:p>
        </p:txBody>
      </p:sp>
    </p:spTree>
    <p:extLst>
      <p:ext uri="{BB962C8B-B14F-4D97-AF65-F5344CB8AC3E}">
        <p14:creationId xmlns:p14="http://schemas.microsoft.com/office/powerpoint/2010/main" val="34161476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Slides – teams and types of team members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218399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4DA626-C889-4F1E-801D-517207B15442}"/>
              </a:ext>
            </a:extLst>
          </p:cNvPr>
          <p:cNvPicPr>
            <a:picLocks noChangeAspect="1"/>
          </p:cNvPicPr>
          <p:nvPr/>
        </p:nvPicPr>
        <p:blipFill>
          <a:blip r:embed="rId2"/>
          <a:stretch>
            <a:fillRect/>
          </a:stretch>
        </p:blipFill>
        <p:spPr>
          <a:xfrm>
            <a:off x="2791326" y="211291"/>
            <a:ext cx="6505074" cy="6333888"/>
          </a:xfrm>
          <a:prstGeom prst="rect">
            <a:avLst/>
          </a:prstGeom>
        </p:spPr>
      </p:pic>
    </p:spTree>
    <p:extLst>
      <p:ext uri="{BB962C8B-B14F-4D97-AF65-F5344CB8AC3E}">
        <p14:creationId xmlns:p14="http://schemas.microsoft.com/office/powerpoint/2010/main" val="12721355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ue colors personality | Color Personality Test Blue Gold Green Orange Effective styles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4" y="310323"/>
            <a:ext cx="7946009" cy="596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646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5850" y="312476"/>
            <a:ext cx="8064870" cy="6277459"/>
          </a:xfrm>
          <a:prstGeom prst="rect">
            <a:avLst/>
          </a:prstGeom>
        </p:spPr>
      </p:pic>
    </p:spTree>
    <p:extLst>
      <p:ext uri="{BB962C8B-B14F-4D97-AF65-F5344CB8AC3E}">
        <p14:creationId xmlns:p14="http://schemas.microsoft.com/office/powerpoint/2010/main" val="22019153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are</a:t>
            </a:r>
          </a:p>
        </p:txBody>
      </p:sp>
      <p:sp>
        <p:nvSpPr>
          <p:cNvPr id="3" name="Content Placeholder 2"/>
          <p:cNvSpPr>
            <a:spLocks noGrp="1"/>
          </p:cNvSpPr>
          <p:nvPr>
            <p:ph idx="1"/>
          </p:nvPr>
        </p:nvSpPr>
        <p:spPr>
          <a:xfrm>
            <a:off x="677334" y="1930400"/>
            <a:ext cx="10554574" cy="3636511"/>
          </a:xfrm>
        </p:spPr>
        <p:txBody>
          <a:bodyPr>
            <a:normAutofit lnSpcReduction="10000"/>
          </a:bodyPr>
          <a:lstStyle/>
          <a:p>
            <a:r>
              <a:rPr lang="en-US" sz="2000" dirty="0">
                <a:solidFill>
                  <a:schemeClr val="accent3">
                    <a:lumMod val="75000"/>
                  </a:schemeClr>
                </a:solidFill>
              </a:rPr>
              <a:t>Green</a:t>
            </a:r>
          </a:p>
          <a:p>
            <a:pPr lvl="1"/>
            <a:r>
              <a:rPr lang="en-US" sz="2000" dirty="0">
                <a:solidFill>
                  <a:schemeClr val="accent3">
                    <a:lumMod val="75000"/>
                  </a:schemeClr>
                </a:solidFill>
              </a:rPr>
              <a:t>Look for challenges, chance to innovate</a:t>
            </a:r>
          </a:p>
          <a:p>
            <a:pPr lvl="1"/>
            <a:r>
              <a:rPr lang="en-US" sz="2000" dirty="0">
                <a:solidFill>
                  <a:schemeClr val="accent3">
                    <a:lumMod val="75000"/>
                  </a:schemeClr>
                </a:solidFill>
              </a:rPr>
              <a:t>Expect intelligence and competence</a:t>
            </a:r>
          </a:p>
          <a:p>
            <a:pPr lvl="1"/>
            <a:r>
              <a:rPr lang="en-US" sz="2000" dirty="0">
                <a:solidFill>
                  <a:schemeClr val="accent3">
                    <a:lumMod val="75000"/>
                  </a:schemeClr>
                </a:solidFill>
              </a:rPr>
              <a:t>Be careful - Can sulk, be highly critical</a:t>
            </a:r>
          </a:p>
          <a:p>
            <a:r>
              <a:rPr lang="en-US" sz="2000" dirty="0">
                <a:solidFill>
                  <a:srgbClr val="C38D3D"/>
                </a:solidFill>
              </a:rPr>
              <a:t>Orange</a:t>
            </a:r>
          </a:p>
          <a:p>
            <a:pPr lvl="1"/>
            <a:r>
              <a:rPr lang="en-US" sz="2000" dirty="0">
                <a:solidFill>
                  <a:srgbClr val="C38D3D"/>
                </a:solidFill>
              </a:rPr>
              <a:t>Want independence, lack of structure, good with tasks requiring physical co-ordination</a:t>
            </a:r>
          </a:p>
          <a:p>
            <a:pPr lvl="1"/>
            <a:r>
              <a:rPr lang="en-US" sz="2000" dirty="0">
                <a:solidFill>
                  <a:srgbClr val="C38D3D"/>
                </a:solidFill>
              </a:rPr>
              <a:t>Assumes flexibility, works in here and now</a:t>
            </a:r>
          </a:p>
          <a:p>
            <a:pPr lvl="1"/>
            <a:r>
              <a:rPr lang="en-US" sz="2000" dirty="0">
                <a:solidFill>
                  <a:srgbClr val="C38D3D"/>
                </a:solidFill>
              </a:rPr>
              <a:t>Be careful - Can become aggressive, rude, intentionally break rules</a:t>
            </a:r>
          </a:p>
          <a:p>
            <a:pPr marL="0" indent="0">
              <a:buNone/>
            </a:pPr>
            <a:endParaRPr lang="en-US" dirty="0">
              <a:solidFill>
                <a:srgbClr val="FFFF00"/>
              </a:solidFill>
            </a:endParaRPr>
          </a:p>
        </p:txBody>
      </p:sp>
    </p:spTree>
    <p:extLst>
      <p:ext uri="{BB962C8B-B14F-4D97-AF65-F5344CB8AC3E}">
        <p14:creationId xmlns:p14="http://schemas.microsoft.com/office/powerpoint/2010/main" val="192919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919F-EB37-43EC-9914-8A2FE0D5AED7}"/>
              </a:ext>
            </a:extLst>
          </p:cNvPr>
          <p:cNvSpPr>
            <a:spLocks noGrp="1"/>
          </p:cNvSpPr>
          <p:nvPr>
            <p:ph type="title"/>
          </p:nvPr>
        </p:nvSpPr>
        <p:spPr/>
        <p:txBody>
          <a:bodyPr/>
          <a:lstStyle/>
          <a:p>
            <a:r>
              <a:rPr lang="en-US" dirty="0"/>
              <a:t>Collegiality/Conflict</a:t>
            </a:r>
          </a:p>
        </p:txBody>
      </p:sp>
      <p:sp>
        <p:nvSpPr>
          <p:cNvPr id="3" name="Content Placeholder 2">
            <a:extLst>
              <a:ext uri="{FF2B5EF4-FFF2-40B4-BE49-F238E27FC236}">
                <a16:creationId xmlns:a16="http://schemas.microsoft.com/office/drawing/2014/main" id="{19E6BBB8-F0B5-4767-967E-44DD173F9384}"/>
              </a:ext>
            </a:extLst>
          </p:cNvPr>
          <p:cNvSpPr>
            <a:spLocks noGrp="1"/>
          </p:cNvSpPr>
          <p:nvPr>
            <p:ph idx="1"/>
          </p:nvPr>
        </p:nvSpPr>
        <p:spPr>
          <a:xfrm>
            <a:off x="752835" y="1488613"/>
            <a:ext cx="8596668" cy="4970910"/>
          </a:xfrm>
        </p:spPr>
        <p:txBody>
          <a:bodyPr>
            <a:noAutofit/>
          </a:bodyPr>
          <a:lstStyle/>
          <a:p>
            <a:r>
              <a:rPr lang="en-US" sz="2400" dirty="0"/>
              <a:t>At core, STEM is set of techniques to approach better understanding of our world</a:t>
            </a:r>
          </a:p>
          <a:p>
            <a:r>
              <a:rPr lang="en-US" sz="2400" dirty="0"/>
              <a:t> Collegiality is not an absence of conflict but defines how we handle conflict</a:t>
            </a:r>
          </a:p>
          <a:p>
            <a:pPr lvl="1"/>
            <a:r>
              <a:rPr lang="en-US" sz="2400" dirty="0"/>
              <a:t>Have a standard of professional behavior</a:t>
            </a:r>
          </a:p>
          <a:p>
            <a:pPr lvl="2"/>
            <a:r>
              <a:rPr lang="en-US" sz="2400" dirty="0"/>
              <a:t>Ethics</a:t>
            </a:r>
          </a:p>
          <a:p>
            <a:pPr lvl="2"/>
            <a:r>
              <a:rPr lang="en-US" sz="2400" dirty="0"/>
              <a:t>Treatment of others</a:t>
            </a:r>
          </a:p>
          <a:p>
            <a:pPr lvl="2"/>
            <a:r>
              <a:rPr lang="en-US" sz="2400" dirty="0"/>
              <a:t>Responsibilities to our students</a:t>
            </a:r>
          </a:p>
          <a:p>
            <a:pPr lvl="2"/>
            <a:r>
              <a:rPr lang="en-US" sz="2400" dirty="0"/>
              <a:t>Disagree on substance not personal attacks</a:t>
            </a:r>
          </a:p>
          <a:p>
            <a:pPr lvl="3"/>
            <a:r>
              <a:rPr lang="en-US" sz="2200" dirty="0"/>
              <a:t>“First Responder” – if you see a problem - act</a:t>
            </a:r>
          </a:p>
        </p:txBody>
      </p:sp>
    </p:spTree>
    <p:extLst>
      <p:ext uri="{BB962C8B-B14F-4D97-AF65-F5344CB8AC3E}">
        <p14:creationId xmlns:p14="http://schemas.microsoft.com/office/powerpoint/2010/main" val="25545365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are</a:t>
            </a:r>
          </a:p>
        </p:txBody>
      </p:sp>
      <p:sp>
        <p:nvSpPr>
          <p:cNvPr id="3" name="Content Placeholder 2"/>
          <p:cNvSpPr>
            <a:spLocks noGrp="1"/>
          </p:cNvSpPr>
          <p:nvPr>
            <p:ph idx="1"/>
          </p:nvPr>
        </p:nvSpPr>
        <p:spPr>
          <a:xfrm>
            <a:off x="818712" y="2533183"/>
            <a:ext cx="10554574" cy="3636511"/>
          </a:xfrm>
        </p:spPr>
        <p:txBody>
          <a:bodyPr/>
          <a:lstStyle/>
          <a:p>
            <a:r>
              <a:rPr lang="en-US" sz="2000" dirty="0">
                <a:solidFill>
                  <a:srgbClr val="00B0F0"/>
                </a:solidFill>
              </a:rPr>
              <a:t>Blue</a:t>
            </a:r>
          </a:p>
          <a:p>
            <a:pPr lvl="1"/>
            <a:r>
              <a:rPr lang="en-US" sz="2000" dirty="0">
                <a:solidFill>
                  <a:srgbClr val="00B0F0"/>
                </a:solidFill>
              </a:rPr>
              <a:t>Look for ways to influence, chance to help</a:t>
            </a:r>
          </a:p>
          <a:p>
            <a:pPr lvl="1"/>
            <a:r>
              <a:rPr lang="en-US" sz="2000" dirty="0">
                <a:solidFill>
                  <a:srgbClr val="00B0F0"/>
                </a:solidFill>
              </a:rPr>
              <a:t>Expects “team spirit”, democratic approach, wants opinions</a:t>
            </a:r>
          </a:p>
          <a:p>
            <a:pPr lvl="1"/>
            <a:r>
              <a:rPr lang="en-US" sz="2000" dirty="0">
                <a:solidFill>
                  <a:srgbClr val="00B0F0"/>
                </a:solidFill>
              </a:rPr>
              <a:t>Be Careful -Can withdraw, lie to save face, passively resist</a:t>
            </a:r>
          </a:p>
          <a:p>
            <a:r>
              <a:rPr lang="en-US" sz="2000" dirty="0">
                <a:solidFill>
                  <a:srgbClr val="FFC000"/>
                </a:solidFill>
              </a:rPr>
              <a:t>Gold</a:t>
            </a:r>
          </a:p>
          <a:p>
            <a:pPr lvl="1"/>
            <a:r>
              <a:rPr lang="en-US" sz="2000" dirty="0">
                <a:solidFill>
                  <a:srgbClr val="FFC000"/>
                </a:solidFill>
              </a:rPr>
              <a:t>Great at details, organization, provide stability </a:t>
            </a:r>
          </a:p>
          <a:p>
            <a:pPr lvl="1"/>
            <a:r>
              <a:rPr lang="en-US" sz="2000" dirty="0">
                <a:solidFill>
                  <a:srgbClr val="FFC000"/>
                </a:solidFill>
              </a:rPr>
              <a:t>Detailed and thorough approach, loyal</a:t>
            </a:r>
          </a:p>
          <a:p>
            <a:pPr lvl="1"/>
            <a:r>
              <a:rPr lang="en-US" sz="2000" dirty="0">
                <a:solidFill>
                  <a:srgbClr val="FFC000"/>
                </a:solidFill>
              </a:rPr>
              <a:t>Be careful - Complain, prone to self pity, herd mentality</a:t>
            </a:r>
          </a:p>
          <a:p>
            <a:endParaRPr lang="en-US" dirty="0"/>
          </a:p>
        </p:txBody>
      </p:sp>
    </p:spTree>
    <p:extLst>
      <p:ext uri="{BB962C8B-B14F-4D97-AF65-F5344CB8AC3E}">
        <p14:creationId xmlns:p14="http://schemas.microsoft.com/office/powerpoint/2010/main" val="26584387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2433" y="95274"/>
            <a:ext cx="5751094" cy="6648908"/>
          </a:xfrm>
          <a:prstGeom prst="rect">
            <a:avLst/>
          </a:prstGeom>
        </p:spPr>
      </p:pic>
    </p:spTree>
    <p:extLst>
      <p:ext uri="{BB962C8B-B14F-4D97-AF65-F5344CB8AC3E}">
        <p14:creationId xmlns:p14="http://schemas.microsoft.com/office/powerpoint/2010/main" val="185834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Slides – levels of understanding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306210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62461F-92C3-42B6-896D-19FA20BE8577}"/>
              </a:ext>
            </a:extLst>
          </p:cNvPr>
          <p:cNvPicPr>
            <a:picLocks noChangeAspect="1"/>
          </p:cNvPicPr>
          <p:nvPr/>
        </p:nvPicPr>
        <p:blipFill>
          <a:blip r:embed="rId2"/>
          <a:stretch>
            <a:fillRect/>
          </a:stretch>
        </p:blipFill>
        <p:spPr>
          <a:xfrm>
            <a:off x="2755232" y="621570"/>
            <a:ext cx="6547835" cy="5502504"/>
          </a:xfrm>
          <a:prstGeom prst="rect">
            <a:avLst/>
          </a:prstGeom>
        </p:spPr>
      </p:pic>
    </p:spTree>
    <p:extLst>
      <p:ext uri="{BB962C8B-B14F-4D97-AF65-F5344CB8AC3E}">
        <p14:creationId xmlns:p14="http://schemas.microsoft.com/office/powerpoint/2010/main" val="10816119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E42799-9333-4E1D-8E50-7159A0F3E590}"/>
              </a:ext>
            </a:extLst>
          </p:cNvPr>
          <p:cNvPicPr>
            <a:picLocks noChangeAspect="1"/>
          </p:cNvPicPr>
          <p:nvPr/>
        </p:nvPicPr>
        <p:blipFill>
          <a:blip r:embed="rId2"/>
          <a:stretch>
            <a:fillRect/>
          </a:stretch>
        </p:blipFill>
        <p:spPr>
          <a:xfrm>
            <a:off x="1969608" y="523247"/>
            <a:ext cx="6747160" cy="5960681"/>
          </a:xfrm>
          <a:prstGeom prst="rect">
            <a:avLst/>
          </a:prstGeom>
        </p:spPr>
      </p:pic>
    </p:spTree>
    <p:extLst>
      <p:ext uri="{BB962C8B-B14F-4D97-AF65-F5344CB8AC3E}">
        <p14:creationId xmlns:p14="http://schemas.microsoft.com/office/powerpoint/2010/main" val="35788406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2559D6-DEDF-4100-8B23-2E2FB87D7FE7}"/>
              </a:ext>
            </a:extLst>
          </p:cNvPr>
          <p:cNvPicPr>
            <a:picLocks noChangeAspect="1"/>
          </p:cNvPicPr>
          <p:nvPr/>
        </p:nvPicPr>
        <p:blipFill>
          <a:blip r:embed="rId2"/>
          <a:stretch>
            <a:fillRect/>
          </a:stretch>
        </p:blipFill>
        <p:spPr>
          <a:xfrm rot="180243">
            <a:off x="2583541" y="895813"/>
            <a:ext cx="6970549" cy="5022691"/>
          </a:xfrm>
          <a:prstGeom prst="rect">
            <a:avLst/>
          </a:prstGeom>
        </p:spPr>
      </p:pic>
      <p:sp>
        <p:nvSpPr>
          <p:cNvPr id="3" name="TextBox 2">
            <a:extLst>
              <a:ext uri="{FF2B5EF4-FFF2-40B4-BE49-F238E27FC236}">
                <a16:creationId xmlns:a16="http://schemas.microsoft.com/office/drawing/2014/main" id="{91079F11-CDCB-4F7C-9EC5-7009EAA8C063}"/>
              </a:ext>
            </a:extLst>
          </p:cNvPr>
          <p:cNvSpPr txBox="1"/>
          <p:nvPr/>
        </p:nvSpPr>
        <p:spPr>
          <a:xfrm>
            <a:off x="1064029" y="6262255"/>
            <a:ext cx="5751896" cy="369332"/>
          </a:xfrm>
          <a:prstGeom prst="rect">
            <a:avLst/>
          </a:prstGeom>
          <a:noFill/>
        </p:spPr>
        <p:txBody>
          <a:bodyPr wrap="none" rtlCol="0">
            <a:spAutoFit/>
          </a:bodyPr>
          <a:lstStyle/>
          <a:p>
            <a:r>
              <a:rPr lang="en-US" dirty="0"/>
              <a:t>How do we learn these skills? How do we teach them?</a:t>
            </a:r>
          </a:p>
        </p:txBody>
      </p:sp>
    </p:spTree>
    <p:extLst>
      <p:ext uri="{BB962C8B-B14F-4D97-AF65-F5344CB8AC3E}">
        <p14:creationId xmlns:p14="http://schemas.microsoft.com/office/powerpoint/2010/main" val="5661290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Slides – Decision Making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94528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600"/>
              <a:t>AHA experience / Unexpected Connections</a:t>
            </a:r>
          </a:p>
        </p:txBody>
      </p:sp>
      <p:sp>
        <p:nvSpPr>
          <p:cNvPr id="18435" name="Content Placeholder 2"/>
          <p:cNvSpPr>
            <a:spLocks noGrp="1"/>
          </p:cNvSpPr>
          <p:nvPr>
            <p:ph idx="1"/>
          </p:nvPr>
        </p:nvSpPr>
        <p:spPr>
          <a:xfrm>
            <a:off x="714209" y="2522733"/>
            <a:ext cx="10554574" cy="3636511"/>
          </a:xfrm>
        </p:spPr>
        <p:txBody>
          <a:bodyPr>
            <a:noAutofit/>
          </a:bodyPr>
          <a:lstStyle/>
          <a:p>
            <a:r>
              <a:rPr lang="en-US" altLang="en-US" sz="2000" dirty="0" err="1"/>
              <a:t>Heracletus</a:t>
            </a:r>
            <a:r>
              <a:rPr lang="en-US" altLang="en-US" sz="2000" dirty="0"/>
              <a:t> 6th century BCE “ The unexpected connection is more powerful than one which is obvious”</a:t>
            </a:r>
          </a:p>
          <a:p>
            <a:r>
              <a:rPr lang="en-US" altLang="en-US" sz="2000" dirty="0"/>
              <a:t>Also know as Eureka Moments after Archimedes</a:t>
            </a:r>
          </a:p>
          <a:p>
            <a:r>
              <a:rPr lang="en-US" altLang="en-US" sz="2000" dirty="0"/>
              <a:t>Many examples in Science</a:t>
            </a:r>
          </a:p>
          <a:p>
            <a:pPr lvl="1"/>
            <a:r>
              <a:rPr lang="en-US" altLang="en-US" sz="2000" dirty="0"/>
              <a:t>John Snow – London Cholera outbreak in 1854 – connected many victims to a water pump that was contaminated</a:t>
            </a:r>
          </a:p>
          <a:p>
            <a:pPr lvl="1"/>
            <a:r>
              <a:rPr lang="en-US" altLang="en-US" sz="2000" dirty="0"/>
              <a:t>Farnsworth – developed TV after wondering when looked at straight lines of plowed field if could build up picture line by line </a:t>
            </a:r>
          </a:p>
          <a:p>
            <a:pPr lvl="1"/>
            <a:r>
              <a:rPr lang="en-US" altLang="en-US" sz="2000" dirty="0"/>
              <a:t>Fleming – Penicillin</a:t>
            </a:r>
          </a:p>
          <a:p>
            <a:pPr lvl="1"/>
            <a:r>
              <a:rPr lang="en-US" altLang="en-US" sz="2000" dirty="0"/>
              <a:t>Dean </a:t>
            </a:r>
            <a:r>
              <a:rPr lang="en-US" altLang="en-US" sz="2000" dirty="0" err="1"/>
              <a:t>Langler</a:t>
            </a:r>
            <a:r>
              <a:rPr lang="en-US" altLang="en-US" sz="2000" dirty="0"/>
              <a:t> at Oberlin College – if could move pianos – could improve access for people with disabilities – first US campus to have a policy of access</a:t>
            </a:r>
          </a:p>
        </p:txBody>
      </p:sp>
    </p:spTree>
    <p:extLst>
      <p:ext uri="{BB962C8B-B14F-4D97-AF65-F5344CB8AC3E}">
        <p14:creationId xmlns:p14="http://schemas.microsoft.com/office/powerpoint/2010/main" val="12424118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Problem solving 101</a:t>
            </a:r>
          </a:p>
        </p:txBody>
      </p:sp>
      <p:sp>
        <p:nvSpPr>
          <p:cNvPr id="34819" name="Content Placeholder 2"/>
          <p:cNvSpPr>
            <a:spLocks noGrp="1"/>
          </p:cNvSpPr>
          <p:nvPr>
            <p:ph idx="1"/>
          </p:nvPr>
        </p:nvSpPr>
        <p:spPr/>
        <p:txBody>
          <a:bodyPr>
            <a:normAutofit/>
          </a:bodyPr>
          <a:lstStyle/>
          <a:p>
            <a:r>
              <a:rPr lang="en-US" altLang="en-US" sz="2400" dirty="0"/>
              <a:t>Perceive a problem</a:t>
            </a:r>
          </a:p>
          <a:p>
            <a:r>
              <a:rPr lang="en-US" altLang="en-US" sz="2400" dirty="0"/>
              <a:t>Pick a solution</a:t>
            </a:r>
          </a:p>
          <a:p>
            <a:r>
              <a:rPr lang="en-US" altLang="en-US" sz="2400" dirty="0"/>
              <a:t>Do something/anything</a:t>
            </a:r>
          </a:p>
        </p:txBody>
      </p:sp>
      <p:pic>
        <p:nvPicPr>
          <p:cNvPr id="1026" name="Picture 2" descr="Image result for problem solving carto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4" y="2044109"/>
            <a:ext cx="3766456" cy="467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996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448988" y="382980"/>
            <a:ext cx="8458200" cy="1143000"/>
          </a:xfrm>
        </p:spPr>
        <p:txBody>
          <a:bodyPr/>
          <a:lstStyle/>
          <a:p>
            <a:r>
              <a:rPr lang="en-US" altLang="en-US" dirty="0"/>
              <a:t>Creative and Critical Thinking</a:t>
            </a:r>
          </a:p>
        </p:txBody>
      </p:sp>
      <p:sp>
        <p:nvSpPr>
          <p:cNvPr id="29699" name="Content Placeholder 2"/>
          <p:cNvSpPr>
            <a:spLocks noGrp="1"/>
          </p:cNvSpPr>
          <p:nvPr>
            <p:ph idx="1"/>
          </p:nvPr>
        </p:nvSpPr>
        <p:spPr>
          <a:xfrm>
            <a:off x="1448988" y="1525980"/>
            <a:ext cx="8229600" cy="4572000"/>
          </a:xfrm>
        </p:spPr>
        <p:txBody>
          <a:bodyPr>
            <a:noAutofit/>
          </a:bodyPr>
          <a:lstStyle/>
          <a:p>
            <a:r>
              <a:rPr lang="en-US" altLang="en-US" sz="2400" dirty="0"/>
              <a:t>Critical Thinking</a:t>
            </a:r>
          </a:p>
          <a:p>
            <a:pPr lvl="2"/>
            <a:r>
              <a:rPr lang="en-US" altLang="en-US" sz="2400" dirty="0"/>
              <a:t>Analytic, Judgmental, Selective</a:t>
            </a:r>
          </a:p>
          <a:p>
            <a:r>
              <a:rPr lang="en-US" altLang="en-US" sz="2400" dirty="0"/>
              <a:t>Productive thinking is most likely when these are separate steps</a:t>
            </a:r>
          </a:p>
          <a:p>
            <a:pPr lvl="1"/>
            <a:r>
              <a:rPr lang="en-US" altLang="en-US" sz="2400" dirty="0"/>
              <a:t>Creative Thinking</a:t>
            </a:r>
          </a:p>
          <a:p>
            <a:pPr lvl="2"/>
            <a:r>
              <a:rPr lang="en-US" altLang="en-US" sz="2400" dirty="0"/>
              <a:t>Generative – blue-</a:t>
            </a:r>
            <a:r>
              <a:rPr lang="en-US" altLang="en-US" sz="2400" dirty="0" err="1"/>
              <a:t>skying</a:t>
            </a:r>
            <a:r>
              <a:rPr lang="en-US" altLang="en-US" sz="2400" dirty="0"/>
              <a:t>, what-</a:t>
            </a:r>
            <a:r>
              <a:rPr lang="en-US" altLang="en-US" sz="2400" dirty="0" err="1"/>
              <a:t>iffing</a:t>
            </a:r>
            <a:r>
              <a:rPr lang="en-US" altLang="en-US" sz="2400" dirty="0"/>
              <a:t>, ephemeral</a:t>
            </a:r>
          </a:p>
          <a:p>
            <a:pPr lvl="3"/>
            <a:r>
              <a:rPr lang="en-US" altLang="en-US" sz="2400" dirty="0"/>
              <a:t>Non-</a:t>
            </a:r>
            <a:r>
              <a:rPr lang="en-US" altLang="en-US" sz="2400" dirty="0" err="1"/>
              <a:t>judgemental</a:t>
            </a:r>
            <a:endParaRPr lang="en-US" altLang="en-US" sz="2400" dirty="0"/>
          </a:p>
          <a:p>
            <a:pPr lvl="2"/>
            <a:r>
              <a:rPr lang="en-US" altLang="en-US" sz="2400" dirty="0"/>
              <a:t>Expansive</a:t>
            </a:r>
          </a:p>
          <a:p>
            <a:pPr lvl="3"/>
            <a:r>
              <a:rPr lang="en-US" altLang="en-US" sz="2400" dirty="0"/>
              <a:t>If let ideas live by deferring judgment tend to get more ideas…</a:t>
            </a:r>
          </a:p>
        </p:txBody>
      </p:sp>
    </p:spTree>
    <p:extLst>
      <p:ext uri="{BB962C8B-B14F-4D97-AF65-F5344CB8AC3E}">
        <p14:creationId xmlns:p14="http://schemas.microsoft.com/office/powerpoint/2010/main" val="274530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6631-E738-4E12-8486-1C601BA5E92B}"/>
              </a:ext>
            </a:extLst>
          </p:cNvPr>
          <p:cNvSpPr>
            <a:spLocks noGrp="1"/>
          </p:cNvSpPr>
          <p:nvPr>
            <p:ph type="title"/>
          </p:nvPr>
        </p:nvSpPr>
        <p:spPr/>
        <p:txBody>
          <a:bodyPr/>
          <a:lstStyle/>
          <a:p>
            <a:r>
              <a:rPr lang="en-US" dirty="0"/>
              <a:t>S.M.A.R.T</a:t>
            </a:r>
          </a:p>
        </p:txBody>
      </p:sp>
      <p:pic>
        <p:nvPicPr>
          <p:cNvPr id="4" name="Content Placeholder 3">
            <a:extLst>
              <a:ext uri="{FF2B5EF4-FFF2-40B4-BE49-F238E27FC236}">
                <a16:creationId xmlns:a16="http://schemas.microsoft.com/office/drawing/2014/main" id="{0C6ADB5B-2C97-4F95-AF0F-09F669AFD01F}"/>
              </a:ext>
            </a:extLst>
          </p:cNvPr>
          <p:cNvPicPr>
            <a:picLocks noGrp="1" noChangeAspect="1"/>
          </p:cNvPicPr>
          <p:nvPr>
            <p:ph idx="1"/>
          </p:nvPr>
        </p:nvPicPr>
        <p:blipFill>
          <a:blip r:embed="rId2"/>
          <a:stretch>
            <a:fillRect/>
          </a:stretch>
        </p:blipFill>
        <p:spPr>
          <a:xfrm>
            <a:off x="1237786" y="1297631"/>
            <a:ext cx="6967774" cy="5225831"/>
          </a:xfrm>
          <a:prstGeom prst="rect">
            <a:avLst/>
          </a:prstGeom>
        </p:spPr>
      </p:pic>
    </p:spTree>
    <p:extLst>
      <p:ext uri="{BB962C8B-B14F-4D97-AF65-F5344CB8AC3E}">
        <p14:creationId xmlns:p14="http://schemas.microsoft.com/office/powerpoint/2010/main" val="18111957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So…</a:t>
            </a:r>
          </a:p>
        </p:txBody>
      </p:sp>
      <p:sp>
        <p:nvSpPr>
          <p:cNvPr id="36867" name="Content Placeholder 2"/>
          <p:cNvSpPr>
            <a:spLocks noGrp="1"/>
          </p:cNvSpPr>
          <p:nvPr>
            <p:ph idx="1"/>
          </p:nvPr>
        </p:nvSpPr>
        <p:spPr>
          <a:xfrm>
            <a:off x="743498" y="1666504"/>
            <a:ext cx="8229600" cy="4495800"/>
          </a:xfrm>
        </p:spPr>
        <p:txBody>
          <a:bodyPr>
            <a:normAutofit lnSpcReduction="10000"/>
          </a:bodyPr>
          <a:lstStyle/>
          <a:p>
            <a:r>
              <a:rPr lang="en-US" altLang="en-US" sz="2400" dirty="0"/>
              <a:t>What is the Question?</a:t>
            </a:r>
          </a:p>
          <a:p>
            <a:pPr lvl="1"/>
            <a:r>
              <a:rPr lang="en-US" altLang="en-US" sz="2400" dirty="0"/>
              <a:t>Change problems into questions </a:t>
            </a:r>
          </a:p>
          <a:p>
            <a:pPr lvl="2"/>
            <a:r>
              <a:rPr lang="en-US" altLang="en-US" dirty="0"/>
              <a:t>We cannot do this because…. What would we have to </a:t>
            </a:r>
            <a:r>
              <a:rPr lang="en-US" altLang="en-US" dirty="0" err="1"/>
              <a:t>to</a:t>
            </a:r>
            <a:r>
              <a:rPr lang="en-US" altLang="en-US" dirty="0"/>
              <a:t> </a:t>
            </a:r>
            <a:r>
              <a:rPr lang="en-US" altLang="en-US" dirty="0" err="1"/>
              <a:t>to</a:t>
            </a:r>
            <a:r>
              <a:rPr lang="en-US" altLang="en-US" dirty="0"/>
              <a:t> be able to….</a:t>
            </a:r>
          </a:p>
          <a:p>
            <a:pPr lvl="1"/>
            <a:r>
              <a:rPr lang="en-US" altLang="en-US" sz="2400" dirty="0"/>
              <a:t>What is most compelling question? </a:t>
            </a:r>
          </a:p>
          <a:p>
            <a:pPr lvl="1"/>
            <a:r>
              <a:rPr lang="en-US" altLang="en-US" sz="2400" dirty="0"/>
              <a:t>What question could drive a brainstorming session?</a:t>
            </a:r>
          </a:p>
          <a:p>
            <a:r>
              <a:rPr lang="en-US" altLang="en-US" sz="2400" dirty="0"/>
              <a:t>Generate Answers</a:t>
            </a:r>
          </a:p>
          <a:p>
            <a:r>
              <a:rPr lang="en-US" altLang="en-US" sz="2400" dirty="0"/>
              <a:t>Forge Solution</a:t>
            </a:r>
          </a:p>
          <a:p>
            <a:pPr lvl="1"/>
            <a:r>
              <a:rPr lang="en-US" altLang="en-US" sz="2400" dirty="0"/>
              <a:t>Evaluate most promising ideas, compare to success criteria, make robust</a:t>
            </a:r>
          </a:p>
          <a:p>
            <a:r>
              <a:rPr lang="en-US" altLang="en-US" sz="2400" dirty="0"/>
              <a:t>Align Resources</a:t>
            </a:r>
          </a:p>
        </p:txBody>
      </p:sp>
    </p:spTree>
    <p:extLst>
      <p:ext uri="{BB962C8B-B14F-4D97-AF65-F5344CB8AC3E}">
        <p14:creationId xmlns:p14="http://schemas.microsoft.com/office/powerpoint/2010/main" val="12253270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a:t>
            </a:r>
          </a:p>
        </p:txBody>
      </p:sp>
      <p:sp>
        <p:nvSpPr>
          <p:cNvPr id="3" name="Content Placeholder 2"/>
          <p:cNvSpPr>
            <a:spLocks noGrp="1"/>
          </p:cNvSpPr>
          <p:nvPr>
            <p:ph idx="1"/>
          </p:nvPr>
        </p:nvSpPr>
        <p:spPr>
          <a:xfrm>
            <a:off x="675021" y="1417638"/>
            <a:ext cx="10554574" cy="3636511"/>
          </a:xfrm>
        </p:spPr>
        <p:txBody>
          <a:bodyPr/>
          <a:lstStyle/>
          <a:p>
            <a:pPr lvl="0">
              <a:buClr>
                <a:srgbClr val="00C6BB"/>
              </a:buClr>
            </a:pPr>
            <a:r>
              <a:rPr lang="en-US" sz="2400" dirty="0">
                <a:solidFill>
                  <a:srgbClr val="FF0000"/>
                </a:solidFill>
              </a:rPr>
              <a:t>Eisenhower – “Plans are useless but planning is indispensable”</a:t>
            </a:r>
          </a:p>
          <a:p>
            <a:pPr lvl="0">
              <a:buClr>
                <a:srgbClr val="00C6BB"/>
              </a:buClr>
            </a:pPr>
            <a:r>
              <a:rPr lang="en-US" sz="2400" dirty="0" err="1">
                <a:solidFill>
                  <a:srgbClr val="FF0000"/>
                </a:solidFill>
              </a:rPr>
              <a:t>Moltke</a:t>
            </a:r>
            <a:r>
              <a:rPr lang="en-US" sz="2400" dirty="0">
                <a:solidFill>
                  <a:srgbClr val="FF0000"/>
                </a:solidFill>
              </a:rPr>
              <a:t> - “No battle plan survives contact with the enemy</a:t>
            </a:r>
            <a:endParaRPr lang="en-US" dirty="0">
              <a:solidFill>
                <a:srgbClr val="FF0000"/>
              </a:solidFill>
            </a:endParaRPr>
          </a:p>
        </p:txBody>
      </p:sp>
      <p:pic>
        <p:nvPicPr>
          <p:cNvPr id="1026" name="Picture 2" descr="https://cdn-images-1.medium.com/max/1200/1*D7wQkvc2vuxfBm1RQ4Xwt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103" y="4694126"/>
            <a:ext cx="3263446" cy="1969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wight D. Eisenhower, official photo portrait, May 29, 19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040" y="4034547"/>
            <a:ext cx="2095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0178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US" altLang="en-US" dirty="0"/>
              <a:t>Class Discussion - Tunnel Vision</a:t>
            </a:r>
          </a:p>
        </p:txBody>
      </p:sp>
      <p:sp>
        <p:nvSpPr>
          <p:cNvPr id="75779" name="Rectangle 3"/>
          <p:cNvSpPr>
            <a:spLocks noGrp="1"/>
          </p:cNvSpPr>
          <p:nvPr>
            <p:ph type="body" idx="1"/>
          </p:nvPr>
        </p:nvSpPr>
        <p:spPr>
          <a:xfrm>
            <a:off x="818712" y="2222287"/>
            <a:ext cx="10554574" cy="4269953"/>
          </a:xfrm>
        </p:spPr>
        <p:txBody>
          <a:bodyPr>
            <a:normAutofit/>
          </a:bodyPr>
          <a:lstStyle/>
          <a:p>
            <a:pPr>
              <a:lnSpc>
                <a:spcPct val="90000"/>
              </a:lnSpc>
            </a:pPr>
            <a:r>
              <a:rPr lang="en-US" altLang="en-US" sz="2400" dirty="0"/>
              <a:t>Why can it be hard to make sure you spend enough time/effort on considering alternatives?</a:t>
            </a:r>
          </a:p>
          <a:p>
            <a:pPr>
              <a:lnSpc>
                <a:spcPct val="90000"/>
              </a:lnSpc>
            </a:pPr>
            <a:r>
              <a:rPr lang="en-US" altLang="en-US" sz="2400" dirty="0"/>
              <a:t>Why do we tend to rapidly narrow focus?</a:t>
            </a:r>
          </a:p>
          <a:p>
            <a:pPr>
              <a:lnSpc>
                <a:spcPct val="90000"/>
              </a:lnSpc>
            </a:pPr>
            <a:r>
              <a:rPr lang="en-US" altLang="en-US" sz="2400" dirty="0"/>
              <a:t>Phillip Johnson-Laird model</a:t>
            </a:r>
          </a:p>
          <a:p>
            <a:pPr lvl="1">
              <a:lnSpc>
                <a:spcPct val="90000"/>
              </a:lnSpc>
            </a:pPr>
            <a:r>
              <a:rPr lang="en-US" altLang="en-US" sz="2400" dirty="0"/>
              <a:t>People reason from a set of premises and only look for compatible possibilities</a:t>
            </a:r>
          </a:p>
          <a:p>
            <a:pPr lvl="1">
              <a:lnSpc>
                <a:spcPct val="90000"/>
              </a:lnSpc>
            </a:pPr>
            <a:r>
              <a:rPr lang="en-US" altLang="en-US" sz="2400" dirty="0"/>
              <a:t>Influenced by how problem is presented</a:t>
            </a:r>
          </a:p>
          <a:p>
            <a:pPr lvl="1">
              <a:lnSpc>
                <a:spcPct val="90000"/>
              </a:lnSpc>
            </a:pPr>
            <a:r>
              <a:rPr lang="en-US" altLang="en-US" sz="2400" dirty="0"/>
              <a:t>Use mental models that are incomplete</a:t>
            </a:r>
          </a:p>
          <a:p>
            <a:pPr lvl="2">
              <a:lnSpc>
                <a:spcPct val="90000"/>
              </a:lnSpc>
            </a:pPr>
            <a:r>
              <a:rPr lang="en-US" altLang="en-US" sz="2400" dirty="0"/>
              <a:t>Survival depended on fast/efficient techniques</a:t>
            </a:r>
          </a:p>
        </p:txBody>
      </p:sp>
    </p:spTree>
    <p:extLst>
      <p:ext uri="{BB962C8B-B14F-4D97-AF65-F5344CB8AC3E}">
        <p14:creationId xmlns:p14="http://schemas.microsoft.com/office/powerpoint/2010/main" val="5308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7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Dissonance/Confirmation Bias</a:t>
            </a:r>
          </a:p>
        </p:txBody>
      </p:sp>
      <p:sp>
        <p:nvSpPr>
          <p:cNvPr id="3" name="Content Placeholder 2"/>
          <p:cNvSpPr>
            <a:spLocks noGrp="1"/>
          </p:cNvSpPr>
          <p:nvPr>
            <p:ph idx="1"/>
          </p:nvPr>
        </p:nvSpPr>
        <p:spPr>
          <a:xfrm>
            <a:off x="0" y="2248412"/>
            <a:ext cx="10554574" cy="3636511"/>
          </a:xfrm>
        </p:spPr>
        <p:txBody>
          <a:bodyPr/>
          <a:lstStyle/>
          <a:p>
            <a:pPr marL="609600" indent="-609600"/>
            <a:r>
              <a:rPr lang="en-US" altLang="en-US" dirty="0"/>
              <a:t>Cognitive dissonance wants internal consistency</a:t>
            </a:r>
          </a:p>
          <a:p>
            <a:pPr marL="609600" indent="-609600"/>
            <a:r>
              <a:rPr lang="en-US" altLang="en-US" dirty="0"/>
              <a:t>Confirmation Bias wants external consistency</a:t>
            </a:r>
          </a:p>
          <a:p>
            <a:pPr marL="990600" lvl="1" indent="-533400"/>
            <a:r>
              <a:rPr lang="en-US" altLang="en-US" dirty="0"/>
              <a:t>Robert </a:t>
            </a:r>
            <a:r>
              <a:rPr lang="en-US" altLang="en-US" dirty="0" err="1"/>
              <a:t>Cialdini</a:t>
            </a:r>
            <a:r>
              <a:rPr lang="en-US" altLang="en-US" dirty="0"/>
              <a:t> – consistency offers two benefits</a:t>
            </a:r>
          </a:p>
          <a:p>
            <a:pPr marL="1371600" lvl="2" indent="-457200"/>
            <a:r>
              <a:rPr lang="en-US" altLang="en-US" dirty="0"/>
              <a:t>Permits us to stop thinking about something – allows a mental break</a:t>
            </a:r>
          </a:p>
          <a:p>
            <a:pPr marL="1371600" lvl="2" indent="-457200"/>
            <a:r>
              <a:rPr lang="en-US" altLang="en-US" dirty="0"/>
              <a:t>Allows us to avoid changing our behavior – no need to act</a:t>
            </a:r>
          </a:p>
        </p:txBody>
      </p:sp>
      <p:pic>
        <p:nvPicPr>
          <p:cNvPr id="4" name="Picture 3"/>
          <p:cNvPicPr>
            <a:picLocks noChangeAspect="1"/>
          </p:cNvPicPr>
          <p:nvPr/>
        </p:nvPicPr>
        <p:blipFill>
          <a:blip r:embed="rId2"/>
          <a:stretch>
            <a:fillRect/>
          </a:stretch>
        </p:blipFill>
        <p:spPr>
          <a:xfrm>
            <a:off x="7326652" y="2670135"/>
            <a:ext cx="4852284" cy="3809043"/>
          </a:xfrm>
          <a:prstGeom prst="rect">
            <a:avLst/>
          </a:prstGeom>
        </p:spPr>
      </p:pic>
    </p:spTree>
    <p:extLst>
      <p:ext uri="{BB962C8B-B14F-4D97-AF65-F5344CB8AC3E}">
        <p14:creationId xmlns:p14="http://schemas.microsoft.com/office/powerpoint/2010/main" val="32619211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“Biases” Address</a:t>
            </a:r>
          </a:p>
        </p:txBody>
      </p:sp>
      <p:sp>
        <p:nvSpPr>
          <p:cNvPr id="3" name="Content Placeholder 2"/>
          <p:cNvSpPr>
            <a:spLocks noGrp="1"/>
          </p:cNvSpPr>
          <p:nvPr>
            <p:ph idx="1"/>
          </p:nvPr>
        </p:nvSpPr>
        <p:spPr/>
        <p:txBody>
          <a:bodyPr>
            <a:normAutofit/>
          </a:bodyPr>
          <a:lstStyle/>
          <a:p>
            <a:r>
              <a:rPr lang="en-US" sz="2800" dirty="0"/>
              <a:t>Too much information coming in</a:t>
            </a:r>
          </a:p>
          <a:p>
            <a:r>
              <a:rPr lang="en-US" sz="2800" dirty="0"/>
              <a:t>Don’t  get all the information we need</a:t>
            </a:r>
          </a:p>
          <a:p>
            <a:r>
              <a:rPr lang="en-US" sz="2800" dirty="0"/>
              <a:t>Need to do something (cannot be paralyzed)</a:t>
            </a:r>
          </a:p>
          <a:p>
            <a:r>
              <a:rPr lang="en-US" sz="2800" dirty="0"/>
              <a:t>Cannot remember everything</a:t>
            </a:r>
          </a:p>
        </p:txBody>
      </p:sp>
    </p:spTree>
    <p:extLst>
      <p:ext uri="{BB962C8B-B14F-4D97-AF65-F5344CB8AC3E}">
        <p14:creationId xmlns:p14="http://schemas.microsoft.com/office/powerpoint/2010/main" val="18964764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en-US" altLang="en-US"/>
              <a:t>“Think Better” - Maubousin </a:t>
            </a:r>
          </a:p>
        </p:txBody>
      </p:sp>
      <p:sp>
        <p:nvSpPr>
          <p:cNvPr id="58371" name="Rectangle 3"/>
          <p:cNvSpPr>
            <a:spLocks noGrp="1"/>
          </p:cNvSpPr>
          <p:nvPr>
            <p:ph type="body" idx="1"/>
          </p:nvPr>
        </p:nvSpPr>
        <p:spPr>
          <a:xfrm>
            <a:off x="707572" y="2248989"/>
            <a:ext cx="8229600" cy="4495800"/>
          </a:xfrm>
        </p:spPr>
        <p:txBody>
          <a:bodyPr>
            <a:normAutofit fontScale="92500" lnSpcReduction="10000"/>
          </a:bodyPr>
          <a:lstStyle/>
          <a:p>
            <a:pPr>
              <a:lnSpc>
                <a:spcPct val="90000"/>
              </a:lnSpc>
            </a:pPr>
            <a:r>
              <a:rPr lang="en-US" altLang="en-US" sz="2800" dirty="0"/>
              <a:t>Avoid tunnel vision by</a:t>
            </a:r>
          </a:p>
          <a:p>
            <a:pPr lvl="1">
              <a:lnSpc>
                <a:spcPct val="90000"/>
              </a:lnSpc>
            </a:pPr>
            <a:r>
              <a:rPr lang="en-US" altLang="en-US" sz="2400" dirty="0"/>
              <a:t>Explicitly considering alternatives</a:t>
            </a:r>
          </a:p>
          <a:p>
            <a:pPr lvl="2">
              <a:lnSpc>
                <a:spcPct val="90000"/>
              </a:lnSpc>
            </a:pPr>
            <a:r>
              <a:rPr lang="en-US" altLang="en-US" sz="2000" dirty="0"/>
              <a:t>Negotiation – know best alternatives to a negotiated settlement for both sides</a:t>
            </a:r>
          </a:p>
          <a:p>
            <a:pPr lvl="1">
              <a:lnSpc>
                <a:spcPct val="90000"/>
              </a:lnSpc>
            </a:pPr>
            <a:r>
              <a:rPr lang="en-US" altLang="en-US" sz="2400" dirty="0"/>
              <a:t>Seek Dissent</a:t>
            </a:r>
          </a:p>
          <a:p>
            <a:pPr lvl="2">
              <a:lnSpc>
                <a:spcPct val="90000"/>
              </a:lnSpc>
            </a:pPr>
            <a:r>
              <a:rPr lang="en-US" altLang="en-US" sz="2000" dirty="0"/>
              <a:t>Lincoln Cabinet</a:t>
            </a:r>
          </a:p>
          <a:p>
            <a:pPr lvl="1">
              <a:lnSpc>
                <a:spcPct val="90000"/>
              </a:lnSpc>
            </a:pPr>
            <a:r>
              <a:rPr lang="en-US" altLang="en-US" sz="2400" dirty="0"/>
              <a:t>Keep track of previous decisions</a:t>
            </a:r>
          </a:p>
          <a:p>
            <a:pPr lvl="2">
              <a:lnSpc>
                <a:spcPct val="90000"/>
              </a:lnSpc>
            </a:pPr>
            <a:r>
              <a:rPr lang="en-US" altLang="en-US" sz="2000" dirty="0"/>
              <a:t>Kierkegaard “Life must be understood backwards… But it must be lived forwards”</a:t>
            </a:r>
          </a:p>
          <a:p>
            <a:pPr lvl="2">
              <a:lnSpc>
                <a:spcPct val="90000"/>
              </a:lnSpc>
            </a:pPr>
            <a:r>
              <a:rPr lang="en-US" altLang="en-US" sz="2000" dirty="0"/>
              <a:t>Tendency for us to believe we knew more about an outcome beforehand than we actually did</a:t>
            </a:r>
          </a:p>
          <a:p>
            <a:pPr lvl="2">
              <a:lnSpc>
                <a:spcPct val="90000"/>
              </a:lnSpc>
            </a:pPr>
            <a:r>
              <a:rPr lang="en-US" altLang="en-US" sz="2000" dirty="0"/>
              <a:t>Hindsight bias – people unreliable in saying how uncertain they were before seeing results</a:t>
            </a:r>
          </a:p>
          <a:p>
            <a:pPr lvl="2">
              <a:lnSpc>
                <a:spcPct val="90000"/>
              </a:lnSpc>
            </a:pPr>
            <a:endParaRPr lang="en-US" altLang="en-US" sz="2000" dirty="0"/>
          </a:p>
        </p:txBody>
      </p:sp>
    </p:spTree>
    <p:extLst>
      <p:ext uri="{BB962C8B-B14F-4D97-AF65-F5344CB8AC3E}">
        <p14:creationId xmlns:p14="http://schemas.microsoft.com/office/powerpoint/2010/main" val="22718588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r>
              <a:rPr lang="en-US" altLang="en-US" sz="4800"/>
              <a:t>.. “Think Twice” - Mauboussin</a:t>
            </a:r>
          </a:p>
        </p:txBody>
      </p:sp>
      <p:sp>
        <p:nvSpPr>
          <p:cNvPr id="59395" name="Rectangle 3"/>
          <p:cNvSpPr>
            <a:spLocks noGrp="1"/>
          </p:cNvSpPr>
          <p:nvPr>
            <p:ph type="body" idx="1"/>
          </p:nvPr>
        </p:nvSpPr>
        <p:spPr>
          <a:xfrm>
            <a:off x="968828" y="2486297"/>
            <a:ext cx="8229600" cy="4495800"/>
          </a:xfrm>
        </p:spPr>
        <p:txBody>
          <a:bodyPr/>
          <a:lstStyle/>
          <a:p>
            <a:pPr lvl="1"/>
            <a:r>
              <a:rPr lang="en-US" altLang="en-US" sz="2000" dirty="0"/>
              <a:t>Avoid making decisions at emotional extremes</a:t>
            </a:r>
          </a:p>
          <a:p>
            <a:pPr lvl="2"/>
            <a:r>
              <a:rPr lang="en-US" altLang="en-US" sz="2000" dirty="0"/>
              <a:t>Stress, anger, fear, anxiety, greed, euphoria </a:t>
            </a:r>
          </a:p>
          <a:p>
            <a:pPr lvl="1"/>
            <a:r>
              <a:rPr lang="en-US" altLang="en-US" sz="2000" dirty="0"/>
              <a:t>Understand what incentives may be operating</a:t>
            </a:r>
          </a:p>
          <a:p>
            <a:pPr lvl="2"/>
            <a:r>
              <a:rPr lang="en-US" altLang="en-US" sz="2000" dirty="0"/>
              <a:t>Financial</a:t>
            </a:r>
          </a:p>
          <a:p>
            <a:pPr lvl="2"/>
            <a:r>
              <a:rPr lang="en-US" altLang="en-US" sz="2000" dirty="0"/>
              <a:t>Reputation</a:t>
            </a:r>
          </a:p>
          <a:p>
            <a:pPr lvl="2"/>
            <a:r>
              <a:rPr lang="en-US" altLang="en-US" sz="2000" dirty="0"/>
              <a:t>Benefits to individual rather than group</a:t>
            </a:r>
          </a:p>
          <a:p>
            <a:r>
              <a:rPr lang="en-US" altLang="en-US" sz="2000" dirty="0"/>
              <a:t>How much work put in should depend on importance/impact of decision</a:t>
            </a:r>
          </a:p>
          <a:p>
            <a:pPr lvl="2"/>
            <a:r>
              <a:rPr lang="en-US" altLang="en-US" sz="2000" dirty="0"/>
              <a:t>Car insurance ad – time choosing car v insurance</a:t>
            </a:r>
          </a:p>
          <a:p>
            <a:endParaRPr lang="en-US" altLang="en-US" dirty="0"/>
          </a:p>
          <a:p>
            <a:endParaRPr lang="en-US" altLang="en-US" dirty="0"/>
          </a:p>
          <a:p>
            <a:pPr lvl="1"/>
            <a:endParaRPr lang="en-US" altLang="en-US" dirty="0"/>
          </a:p>
        </p:txBody>
      </p:sp>
    </p:spTree>
    <p:extLst>
      <p:ext uri="{BB962C8B-B14F-4D97-AF65-F5344CB8AC3E}">
        <p14:creationId xmlns:p14="http://schemas.microsoft.com/office/powerpoint/2010/main" val="35204409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US" altLang="en-US" sz="3600"/>
              <a:t>“Think Twice” – general recommendations</a:t>
            </a:r>
          </a:p>
        </p:txBody>
      </p:sp>
      <p:sp>
        <p:nvSpPr>
          <p:cNvPr id="60419" name="Rectangle 3"/>
          <p:cNvSpPr>
            <a:spLocks noGrp="1"/>
          </p:cNvSpPr>
          <p:nvPr>
            <p:ph type="body" idx="1"/>
          </p:nvPr>
        </p:nvSpPr>
        <p:spPr>
          <a:xfrm>
            <a:off x="810000" y="2574984"/>
            <a:ext cx="10554574" cy="3636511"/>
          </a:xfrm>
        </p:spPr>
        <p:txBody>
          <a:bodyPr>
            <a:normAutofit/>
          </a:bodyPr>
          <a:lstStyle/>
          <a:p>
            <a:r>
              <a:rPr lang="en-US" altLang="en-US" sz="2400" dirty="0"/>
              <a:t>Raise your awareness</a:t>
            </a:r>
          </a:p>
          <a:p>
            <a:pPr lvl="1"/>
            <a:r>
              <a:rPr lang="en-US" altLang="en-US" sz="2400" dirty="0"/>
              <a:t>Study other peoples poor decisions – easier then to catch your own</a:t>
            </a:r>
          </a:p>
          <a:p>
            <a:r>
              <a:rPr lang="en-US" altLang="en-US" sz="2400" dirty="0"/>
              <a:t>Put Yourself in the shoes of others</a:t>
            </a:r>
          </a:p>
          <a:p>
            <a:pPr lvl="1"/>
            <a:r>
              <a:rPr lang="en-US" altLang="en-US" sz="2400" dirty="0"/>
              <a:t>Consider other perspectives, have empathy</a:t>
            </a:r>
          </a:p>
          <a:p>
            <a:r>
              <a:rPr lang="en-US" altLang="en-US" sz="2400" dirty="0"/>
              <a:t>Recognize role of skill and luck</a:t>
            </a:r>
          </a:p>
          <a:p>
            <a:pPr lvl="1"/>
            <a:r>
              <a:rPr lang="en-US" altLang="en-US" sz="2400" dirty="0"/>
              <a:t>If commenting on someone's performance – look only at what skill could impact</a:t>
            </a:r>
          </a:p>
          <a:p>
            <a:endParaRPr lang="en-US" altLang="en-US" dirty="0"/>
          </a:p>
          <a:p>
            <a:pPr lvl="1">
              <a:buFont typeface="Arial" panose="020B0604020202020204" pitchFamily="34" charset="0"/>
              <a:buNone/>
            </a:pPr>
            <a:endParaRPr lang="en-US" altLang="en-US" dirty="0"/>
          </a:p>
        </p:txBody>
      </p:sp>
    </p:spTree>
    <p:extLst>
      <p:ext uri="{BB962C8B-B14F-4D97-AF65-F5344CB8AC3E}">
        <p14:creationId xmlns:p14="http://schemas.microsoft.com/office/powerpoint/2010/main" val="412844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Goals/New Habits</a:t>
            </a:r>
          </a:p>
        </p:txBody>
      </p:sp>
      <p:sp>
        <p:nvSpPr>
          <p:cNvPr id="3" name="Content Placeholder 2"/>
          <p:cNvSpPr>
            <a:spLocks noGrp="1"/>
          </p:cNvSpPr>
          <p:nvPr>
            <p:ph idx="1"/>
          </p:nvPr>
        </p:nvSpPr>
        <p:spPr/>
        <p:txBody>
          <a:bodyPr>
            <a:normAutofit/>
          </a:bodyPr>
          <a:lstStyle/>
          <a:p>
            <a:r>
              <a:rPr lang="en-US" sz="2400" dirty="0"/>
              <a:t>Specific</a:t>
            </a:r>
          </a:p>
          <a:p>
            <a:r>
              <a:rPr lang="en-US" sz="2400" dirty="0"/>
              <a:t>Measurable</a:t>
            </a:r>
          </a:p>
          <a:p>
            <a:r>
              <a:rPr lang="en-US" sz="2400" dirty="0"/>
              <a:t>Achievable</a:t>
            </a:r>
          </a:p>
          <a:p>
            <a:r>
              <a:rPr lang="en-US" sz="2400" dirty="0"/>
              <a:t>Relevant</a:t>
            </a:r>
          </a:p>
          <a:p>
            <a:r>
              <a:rPr lang="en-US" sz="2400" dirty="0"/>
              <a:t>Timely</a:t>
            </a:r>
          </a:p>
          <a:p>
            <a:endParaRPr lang="en-US" sz="2400" dirty="0"/>
          </a:p>
          <a:p>
            <a:r>
              <a:rPr lang="en-US" sz="2400" dirty="0"/>
              <a:t>Can make SMARTER – add Evaluate/Exciting, Re-assess/Redo</a:t>
            </a:r>
          </a:p>
        </p:txBody>
      </p:sp>
    </p:spTree>
    <p:extLst>
      <p:ext uri="{BB962C8B-B14F-4D97-AF65-F5344CB8AC3E}">
        <p14:creationId xmlns:p14="http://schemas.microsoft.com/office/powerpoint/2010/main" val="194773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891C-C411-4580-B829-6077B289586B}"/>
              </a:ext>
            </a:extLst>
          </p:cNvPr>
          <p:cNvSpPr>
            <a:spLocks noGrp="1"/>
          </p:cNvSpPr>
          <p:nvPr>
            <p:ph type="title"/>
          </p:nvPr>
        </p:nvSpPr>
        <p:spPr>
          <a:xfrm>
            <a:off x="643880" y="408646"/>
            <a:ext cx="8596668" cy="1320800"/>
          </a:xfrm>
        </p:spPr>
        <p:txBody>
          <a:bodyPr>
            <a:normAutofit/>
          </a:bodyPr>
          <a:lstStyle/>
          <a:p>
            <a:r>
              <a:rPr lang="en-US" dirty="0"/>
              <a:t>E can be ecological or…</a:t>
            </a:r>
            <a:br>
              <a:rPr lang="en-US" dirty="0"/>
            </a:br>
            <a:r>
              <a:rPr lang="en-US" dirty="0"/>
              <a:t>R can be Rewarding …..</a:t>
            </a:r>
          </a:p>
        </p:txBody>
      </p:sp>
      <p:pic>
        <p:nvPicPr>
          <p:cNvPr id="4" name="Content Placeholder 3">
            <a:extLst>
              <a:ext uri="{FF2B5EF4-FFF2-40B4-BE49-F238E27FC236}">
                <a16:creationId xmlns:a16="http://schemas.microsoft.com/office/drawing/2014/main" id="{63DF883C-8176-48EF-8B9D-362C1E5903C3}"/>
              </a:ext>
            </a:extLst>
          </p:cNvPr>
          <p:cNvPicPr>
            <a:picLocks noGrp="1" noChangeAspect="1"/>
          </p:cNvPicPr>
          <p:nvPr>
            <p:ph idx="1"/>
          </p:nvPr>
        </p:nvPicPr>
        <p:blipFill>
          <a:blip r:embed="rId2"/>
          <a:stretch>
            <a:fillRect/>
          </a:stretch>
        </p:blipFill>
        <p:spPr>
          <a:xfrm>
            <a:off x="1817649" y="1729446"/>
            <a:ext cx="6534614" cy="4907342"/>
          </a:xfrm>
          <a:prstGeom prst="rect">
            <a:avLst/>
          </a:prstGeom>
        </p:spPr>
      </p:pic>
    </p:spTree>
    <p:extLst>
      <p:ext uri="{BB962C8B-B14F-4D97-AF65-F5344CB8AC3E}">
        <p14:creationId xmlns:p14="http://schemas.microsoft.com/office/powerpoint/2010/main" val="184594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focus on groups/teams </a:t>
            </a:r>
          </a:p>
        </p:txBody>
      </p:sp>
      <p:sp>
        <p:nvSpPr>
          <p:cNvPr id="3" name="Content Placeholder 2"/>
          <p:cNvSpPr>
            <a:spLocks noGrp="1"/>
          </p:cNvSpPr>
          <p:nvPr>
            <p:ph idx="1"/>
          </p:nvPr>
        </p:nvSpPr>
        <p:spPr>
          <a:xfrm>
            <a:off x="677334" y="1878149"/>
            <a:ext cx="8596668" cy="3880773"/>
          </a:xfrm>
        </p:spPr>
        <p:txBody>
          <a:bodyPr>
            <a:normAutofit fontScale="85000" lnSpcReduction="20000"/>
          </a:bodyPr>
          <a:lstStyle/>
          <a:p>
            <a:r>
              <a:rPr lang="en-US" sz="2800" dirty="0"/>
              <a:t>Science increasingly requires team efforts</a:t>
            </a:r>
          </a:p>
          <a:p>
            <a:r>
              <a:rPr lang="en-US" sz="2800" dirty="0"/>
              <a:t>Grand challenge problems require inter/trans disciplinary teams</a:t>
            </a:r>
          </a:p>
          <a:p>
            <a:r>
              <a:rPr lang="en-US" sz="2800" dirty="0"/>
              <a:t>Scott Page </a:t>
            </a:r>
            <a:r>
              <a:rPr lang="en-US" altLang="en-US" sz="2800" dirty="0"/>
              <a:t>in “The Difference – How the Power of Diversity Creates Better Groups, Firms, Schools and Societies” uses mathematical simulations to show that groups of diverse problem solvers generally outperform groups of high-ability problem solvers </a:t>
            </a:r>
          </a:p>
          <a:p>
            <a:pPr marL="0" indent="0">
              <a:buNone/>
            </a:pPr>
            <a:r>
              <a:rPr lang="en-US" altLang="en-US" sz="2800" dirty="0"/>
              <a:t> </a:t>
            </a:r>
            <a:r>
              <a:rPr lang="en-US" altLang="en-US" sz="2800" dirty="0">
                <a:hlinkClick r:id="rId2"/>
              </a:rPr>
              <a:t>http://www.enlightenmenteconomics.com/blog/index.php/2017/08/how-diversity-pays-off/</a:t>
            </a:r>
            <a:r>
              <a:rPr lang="en-US" altLang="en-US" sz="2800" dirty="0"/>
              <a:t> </a:t>
            </a:r>
          </a:p>
          <a:p>
            <a:pPr>
              <a:lnSpc>
                <a:spcPct val="80000"/>
              </a:lnSpc>
            </a:pPr>
            <a:endParaRPr lang="en-US" alt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296864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altLang="en-US" dirty="0"/>
              <a:t>Independent skills/Ladders/Trees</a:t>
            </a:r>
          </a:p>
        </p:txBody>
      </p:sp>
      <p:sp>
        <p:nvSpPr>
          <p:cNvPr id="23555" name="Rectangle 3"/>
          <p:cNvSpPr>
            <a:spLocks noGrp="1"/>
          </p:cNvSpPr>
          <p:nvPr>
            <p:ph idx="1"/>
          </p:nvPr>
        </p:nvSpPr>
        <p:spPr/>
        <p:txBody>
          <a:bodyPr>
            <a:normAutofit fontScale="92500" lnSpcReduction="20000"/>
          </a:bodyPr>
          <a:lstStyle/>
          <a:p>
            <a:r>
              <a:rPr lang="en-US" altLang="en-US" sz="2800" dirty="0"/>
              <a:t>Do you learn things independently or sequentially?</a:t>
            </a:r>
          </a:p>
          <a:p>
            <a:pPr lvl="1"/>
            <a:r>
              <a:rPr lang="en-US" altLang="en-US" sz="2600" dirty="0"/>
              <a:t>Learn different periods of history</a:t>
            </a:r>
          </a:p>
          <a:p>
            <a:pPr lvl="1"/>
            <a:r>
              <a:rPr lang="en-US" altLang="en-US" sz="2600" dirty="0"/>
              <a:t>Learn Newtonian mechanics, Einsteinian mechanics</a:t>
            </a:r>
          </a:p>
          <a:p>
            <a:pPr lvl="1"/>
            <a:r>
              <a:rPr lang="en-US" altLang="en-US" sz="2600" dirty="0"/>
              <a:t>Leadership?</a:t>
            </a:r>
          </a:p>
          <a:p>
            <a:r>
              <a:rPr lang="en-US" altLang="en-US" sz="2800" dirty="0"/>
              <a:t>In reality – fields often inter-relate and learning some groups of tools allows people to branch off in many directions – </a:t>
            </a:r>
            <a:r>
              <a:rPr lang="en-US" altLang="en-US" sz="2800" dirty="0" err="1"/>
              <a:t>eg</a:t>
            </a:r>
            <a:r>
              <a:rPr lang="en-US" altLang="en-US" sz="2800" dirty="0"/>
              <a:t> understanding conservation laws in physics can have applications in many sub fields</a:t>
            </a:r>
          </a:p>
          <a:p>
            <a:r>
              <a:rPr lang="en-US" altLang="en-US" sz="2800" dirty="0"/>
              <a:t>The more trees and the more branches the more advantage to bringing in diverse skills.</a:t>
            </a:r>
          </a:p>
          <a:p>
            <a:pPr>
              <a:buFont typeface="Arial" panose="020B0604020202020204" pitchFamily="34" charset="0"/>
              <a:buNone/>
            </a:pPr>
            <a:endParaRPr lang="en-US" altLang="en-US" dirty="0"/>
          </a:p>
        </p:txBody>
      </p:sp>
    </p:spTree>
    <p:extLst>
      <p:ext uri="{BB962C8B-B14F-4D97-AF65-F5344CB8AC3E}">
        <p14:creationId xmlns:p14="http://schemas.microsoft.com/office/powerpoint/2010/main" val="134969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Spaces</a:t>
            </a:r>
          </a:p>
        </p:txBody>
      </p:sp>
      <p:sp>
        <p:nvSpPr>
          <p:cNvPr id="3" name="Content Placeholder 2"/>
          <p:cNvSpPr>
            <a:spLocks noGrp="1"/>
          </p:cNvSpPr>
          <p:nvPr>
            <p:ph idx="1"/>
          </p:nvPr>
        </p:nvSpPr>
        <p:spPr/>
        <p:txBody>
          <a:bodyPr/>
          <a:lstStyle/>
          <a:p>
            <a:pPr lvl="1"/>
            <a:r>
              <a:rPr lang="en-US" sz="2600" dirty="0"/>
              <a:t>Physics (for example) is “Ladder Like” – promotes “expert” opinion</a:t>
            </a:r>
          </a:p>
          <a:p>
            <a:pPr lvl="1"/>
            <a:r>
              <a:rPr lang="en-US" sz="2600" dirty="0"/>
              <a:t>One clear, correct solution (Mt Fuji)</a:t>
            </a:r>
          </a:p>
          <a:p>
            <a:pPr lvl="2"/>
            <a:r>
              <a:rPr lang="en-US" sz="2400" dirty="0"/>
              <a:t>Easily recognized when found</a:t>
            </a:r>
          </a:p>
          <a:p>
            <a:pPr lvl="2"/>
            <a:r>
              <a:rPr lang="en-US" sz="2400" dirty="0"/>
              <a:t>Like Z</a:t>
            </a:r>
            <a:r>
              <a:rPr lang="en-US" sz="2400" baseline="30000" dirty="0"/>
              <a:t>0</a:t>
            </a:r>
            <a:r>
              <a:rPr lang="en-US" sz="2400" dirty="0"/>
              <a:t> resonance</a:t>
            </a:r>
          </a:p>
          <a:p>
            <a:pPr lvl="1"/>
            <a:r>
              <a:rPr lang="en-US" sz="2600" dirty="0"/>
              <a:t>Adding physicists doesn’t necessarily </a:t>
            </a:r>
          </a:p>
          <a:p>
            <a:pPr marL="457200" lvl="1" indent="0">
              <a:buNone/>
            </a:pPr>
            <a:r>
              <a:rPr lang="en-US" sz="2600" dirty="0"/>
              <a:t>Improve chance of finding the solution</a:t>
            </a:r>
          </a:p>
          <a:p>
            <a:endParaRPr lang="en-US" dirty="0"/>
          </a:p>
        </p:txBody>
      </p:sp>
      <p:sp>
        <p:nvSpPr>
          <p:cNvPr id="5" name="AutoShape 2" descr="Image result for pictures of mt fu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7312154" y="3432751"/>
            <a:ext cx="4718254" cy="3136861"/>
          </a:xfrm>
          <a:prstGeom prst="rect">
            <a:avLst/>
          </a:prstGeom>
        </p:spPr>
      </p:pic>
    </p:spTree>
    <p:extLst>
      <p:ext uri="{BB962C8B-B14F-4D97-AF65-F5344CB8AC3E}">
        <p14:creationId xmlns:p14="http://schemas.microsoft.com/office/powerpoint/2010/main" val="4145796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time though increasing need to address “Grand Challenge” Problems </a:t>
            </a:r>
          </a:p>
        </p:txBody>
      </p:sp>
      <p:sp>
        <p:nvSpPr>
          <p:cNvPr id="3" name="Content Placeholder 2"/>
          <p:cNvSpPr>
            <a:spLocks noGrp="1"/>
          </p:cNvSpPr>
          <p:nvPr>
            <p:ph idx="1"/>
          </p:nvPr>
        </p:nvSpPr>
        <p:spPr>
          <a:xfrm>
            <a:off x="307975" y="1930400"/>
            <a:ext cx="8596668" cy="4617884"/>
          </a:xfrm>
        </p:spPr>
        <p:txBody>
          <a:bodyPr>
            <a:normAutofit fontScale="62500" lnSpcReduction="20000"/>
          </a:bodyPr>
          <a:lstStyle/>
          <a:p>
            <a:pPr lvl="1"/>
            <a:r>
              <a:rPr lang="en-US" sz="3400" dirty="0"/>
              <a:t>These problems have a complex solutions space, many things to optimize (Rocky Mountains)</a:t>
            </a:r>
          </a:p>
          <a:p>
            <a:pPr lvl="2"/>
            <a:r>
              <a:rPr lang="en-US" sz="3400" dirty="0"/>
              <a:t>Need diverse approaches</a:t>
            </a:r>
          </a:p>
          <a:p>
            <a:pPr lvl="2"/>
            <a:r>
              <a:rPr lang="en-US" sz="3400" dirty="0"/>
              <a:t>Need people to voice objections/bring up issues</a:t>
            </a:r>
          </a:p>
          <a:p>
            <a:pPr lvl="2"/>
            <a:r>
              <a:rPr lang="en-US" sz="3400" dirty="0"/>
              <a:t>To avoid getting to top of a local </a:t>
            </a:r>
          </a:p>
          <a:p>
            <a:pPr marL="914400" lvl="2" indent="0">
              <a:buNone/>
            </a:pPr>
            <a:r>
              <a:rPr lang="en-US" sz="3400" dirty="0"/>
              <a:t>peak rather than a fourteener</a:t>
            </a:r>
          </a:p>
          <a:p>
            <a:pPr marL="914400" lvl="2" indent="0">
              <a:buNone/>
            </a:pPr>
            <a:r>
              <a:rPr lang="en-US" sz="3400" dirty="0"/>
              <a:t>need different skills</a:t>
            </a:r>
          </a:p>
          <a:p>
            <a:pPr lvl="1"/>
            <a:r>
              <a:rPr lang="en-US" sz="3600" dirty="0"/>
              <a:t>Value of broad recruitment of grad </a:t>
            </a:r>
          </a:p>
          <a:p>
            <a:pPr marL="457200" lvl="1" indent="0">
              <a:buNone/>
            </a:pPr>
            <a:r>
              <a:rPr lang="en-US" sz="3600" dirty="0"/>
              <a:t>    students, postdocs</a:t>
            </a:r>
            <a:endParaRPr lang="en-US" sz="3400" dirty="0"/>
          </a:p>
          <a:p>
            <a:pPr lvl="1"/>
            <a:r>
              <a:rPr lang="en-US" sz="3400" dirty="0"/>
              <a:t>Matters ? Lots more women </a:t>
            </a:r>
          </a:p>
          <a:p>
            <a:pPr marL="514350" lvl="1" indent="0">
              <a:buNone/>
            </a:pPr>
            <a:r>
              <a:rPr lang="en-US" sz="3400" dirty="0"/>
              <a:t>    died in auto accidents before </a:t>
            </a:r>
          </a:p>
          <a:p>
            <a:pPr marL="514350" lvl="1" indent="0">
              <a:buNone/>
            </a:pPr>
            <a:r>
              <a:rPr lang="en-US" sz="3400" dirty="0"/>
              <a:t>    women auto engineers…</a:t>
            </a:r>
          </a:p>
          <a:p>
            <a:pPr marL="514350" lvl="1" indent="0">
              <a:buNone/>
            </a:pPr>
            <a:endParaRPr lang="en-US" sz="3400" dirty="0"/>
          </a:p>
          <a:p>
            <a:endParaRPr lang="en-US" dirty="0"/>
          </a:p>
        </p:txBody>
      </p:sp>
      <p:sp>
        <p:nvSpPr>
          <p:cNvPr id="4" name="AutoShape 2" descr="Image result for pictures of rocky mountai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315451" y="3870786"/>
            <a:ext cx="4995405" cy="2811368"/>
          </a:xfrm>
          <a:prstGeom prst="rect">
            <a:avLst/>
          </a:prstGeom>
        </p:spPr>
      </p:pic>
    </p:spTree>
    <p:extLst>
      <p:ext uri="{BB962C8B-B14F-4D97-AF65-F5344CB8AC3E}">
        <p14:creationId xmlns:p14="http://schemas.microsoft.com/office/powerpoint/2010/main" val="288662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altLang="en-US"/>
              <a:t>Wisdom of Crowds… Caveats</a:t>
            </a:r>
          </a:p>
        </p:txBody>
      </p:sp>
      <p:sp>
        <p:nvSpPr>
          <p:cNvPr id="16387" name="Rectangle 3"/>
          <p:cNvSpPr>
            <a:spLocks noGrp="1"/>
          </p:cNvSpPr>
          <p:nvPr>
            <p:ph idx="1"/>
          </p:nvPr>
        </p:nvSpPr>
        <p:spPr/>
        <p:txBody>
          <a:bodyPr>
            <a:normAutofit fontScale="85000" lnSpcReduction="20000"/>
          </a:bodyPr>
          <a:lstStyle/>
          <a:p>
            <a:r>
              <a:rPr lang="en-US" altLang="en-US" sz="2800" dirty="0"/>
              <a:t>Page’s work is related to the concept that crowds can do better than individuals</a:t>
            </a:r>
          </a:p>
          <a:p>
            <a:pPr lvl="1"/>
            <a:r>
              <a:rPr lang="en-US" altLang="en-US" sz="2400" dirty="0"/>
              <a:t>Wikipedia</a:t>
            </a:r>
          </a:p>
          <a:p>
            <a:pPr lvl="2"/>
            <a:r>
              <a:rPr lang="en-US" altLang="en-US" sz="2000" dirty="0"/>
              <a:t>Problem is – reliability of an article edited by many people likely better than an article written by only one person – but how do you tell them apart?</a:t>
            </a:r>
          </a:p>
          <a:p>
            <a:pPr lvl="1"/>
            <a:r>
              <a:rPr lang="en-US" altLang="en-US" sz="2400" dirty="0"/>
              <a:t>Works best when crowd is diverse (and all listened to) and when there is a clear correct answer (</a:t>
            </a:r>
            <a:r>
              <a:rPr lang="en-US" altLang="en-US" sz="2400" dirty="0" err="1"/>
              <a:t>eg</a:t>
            </a:r>
            <a:r>
              <a:rPr lang="en-US" altLang="en-US" sz="2400" dirty="0"/>
              <a:t> to a math problem)</a:t>
            </a:r>
          </a:p>
          <a:p>
            <a:pPr lvl="1"/>
            <a:r>
              <a:rPr lang="en-US" altLang="en-US" sz="2400" dirty="0"/>
              <a:t>Bad if specialist knowledge key – like risk assessment</a:t>
            </a:r>
          </a:p>
          <a:p>
            <a:pPr lvl="1"/>
            <a:r>
              <a:rPr lang="en-US" altLang="en-US" sz="2400" dirty="0"/>
              <a:t>Works best when people agree on what is trying to be accomplished</a:t>
            </a:r>
          </a:p>
          <a:p>
            <a:pPr lvl="2"/>
            <a:r>
              <a:rPr lang="en-US" altLang="en-US" sz="2000" dirty="0"/>
              <a:t>Preference/value diversity can create conflict</a:t>
            </a:r>
          </a:p>
        </p:txBody>
      </p:sp>
    </p:spTree>
    <p:extLst>
      <p:ext uri="{BB962C8B-B14F-4D97-AF65-F5344CB8AC3E}">
        <p14:creationId xmlns:p14="http://schemas.microsoft.com/office/powerpoint/2010/main" val="373159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851DA8-C5AB-4737-B5B2-D27C33C713A5}"/>
              </a:ext>
            </a:extLst>
          </p:cNvPr>
          <p:cNvSpPr>
            <a:spLocks noGrp="1"/>
          </p:cNvSpPr>
          <p:nvPr>
            <p:ph type="title"/>
          </p:nvPr>
        </p:nvSpPr>
        <p:spPr/>
        <p:txBody>
          <a:bodyPr>
            <a:normAutofit/>
          </a:bodyPr>
          <a:lstStyle/>
          <a:p>
            <a:r>
              <a:rPr lang="en-US" sz="4000" dirty="0"/>
              <a:t>Plan</a:t>
            </a:r>
          </a:p>
        </p:txBody>
      </p:sp>
      <p:sp>
        <p:nvSpPr>
          <p:cNvPr id="5" name="Content Placeholder 4">
            <a:extLst>
              <a:ext uri="{FF2B5EF4-FFF2-40B4-BE49-F238E27FC236}">
                <a16:creationId xmlns:a16="http://schemas.microsoft.com/office/drawing/2014/main" id="{A4E20264-766B-4051-9C81-8BE70FDF27DC}"/>
              </a:ext>
            </a:extLst>
          </p:cNvPr>
          <p:cNvSpPr>
            <a:spLocks noGrp="1"/>
          </p:cNvSpPr>
          <p:nvPr>
            <p:ph idx="1"/>
          </p:nvPr>
        </p:nvSpPr>
        <p:spPr/>
        <p:txBody>
          <a:bodyPr>
            <a:normAutofit fontScale="92500" lnSpcReduction="20000"/>
          </a:bodyPr>
          <a:lstStyle/>
          <a:p>
            <a:r>
              <a:rPr lang="en-US" sz="3200" dirty="0"/>
              <a:t>What makes a team?</a:t>
            </a:r>
          </a:p>
          <a:p>
            <a:r>
              <a:rPr lang="en-US" sz="3200" dirty="0"/>
              <a:t>What leadership styles work?</a:t>
            </a:r>
          </a:p>
          <a:p>
            <a:r>
              <a:rPr lang="en-US" sz="3200" dirty="0"/>
              <a:t>How do you develop your leadership?</a:t>
            </a:r>
          </a:p>
          <a:p>
            <a:r>
              <a:rPr lang="en-US" sz="3200" dirty="0"/>
              <a:t>Specific “Power” Skills</a:t>
            </a:r>
          </a:p>
          <a:p>
            <a:pPr lvl="1"/>
            <a:r>
              <a:rPr lang="en-US" sz="3000" dirty="0"/>
              <a:t>recruiting/retaining, mentoring, consensus building, conflict management, planning, budgeting, meetings, grant writing….</a:t>
            </a:r>
          </a:p>
          <a:p>
            <a:pPr lvl="1"/>
            <a:r>
              <a:rPr lang="en-US" sz="3000" dirty="0"/>
              <a:t>And how you build those skills</a:t>
            </a:r>
          </a:p>
        </p:txBody>
      </p:sp>
    </p:spTree>
    <p:extLst>
      <p:ext uri="{BB962C8B-B14F-4D97-AF65-F5344CB8AC3E}">
        <p14:creationId xmlns:p14="http://schemas.microsoft.com/office/powerpoint/2010/main" val="245162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you want a lot of people with similar skills/personalities?</a:t>
            </a:r>
            <a:br>
              <a:rPr lang="en-US" dirty="0"/>
            </a:br>
            <a:br>
              <a:rPr lang="en-US" dirty="0"/>
            </a:br>
            <a:br>
              <a:rPr lang="en-US" dirty="0"/>
            </a:br>
            <a:r>
              <a:rPr lang="en-US" dirty="0"/>
              <a:t> </a:t>
            </a:r>
          </a:p>
        </p:txBody>
      </p:sp>
      <p:sp>
        <p:nvSpPr>
          <p:cNvPr id="3" name="Content Placeholder 2"/>
          <p:cNvSpPr>
            <a:spLocks noGrp="1"/>
          </p:cNvSpPr>
          <p:nvPr>
            <p:ph idx="1"/>
          </p:nvPr>
        </p:nvSpPr>
        <p:spPr>
          <a:xfrm>
            <a:off x="723946" y="2110342"/>
            <a:ext cx="10554574" cy="3636511"/>
          </a:xfrm>
        </p:spPr>
        <p:txBody>
          <a:bodyPr>
            <a:normAutofit/>
          </a:bodyPr>
          <a:lstStyle/>
          <a:p>
            <a:r>
              <a:rPr lang="en-US" sz="2800" dirty="0"/>
              <a:t>Basketball teams – tallest possible players</a:t>
            </a:r>
          </a:p>
          <a:p>
            <a:r>
              <a:rPr lang="en-US" sz="2800" dirty="0"/>
              <a:t>U.S. Hockey Miracle team</a:t>
            </a:r>
          </a:p>
          <a:p>
            <a:pPr lvl="1"/>
            <a:r>
              <a:rPr lang="en-US" sz="2600" dirty="0"/>
              <a:t>Not best players, best team players</a:t>
            </a:r>
          </a:p>
          <a:p>
            <a:r>
              <a:rPr lang="en-US" sz="2800" dirty="0"/>
              <a:t>U.S. Challenger disaster</a:t>
            </a:r>
          </a:p>
        </p:txBody>
      </p:sp>
      <p:pic>
        <p:nvPicPr>
          <p:cNvPr id="4" name="Picture 3"/>
          <p:cNvPicPr>
            <a:picLocks noChangeAspect="1"/>
          </p:cNvPicPr>
          <p:nvPr/>
        </p:nvPicPr>
        <p:blipFill>
          <a:blip r:embed="rId2"/>
          <a:stretch>
            <a:fillRect/>
          </a:stretch>
        </p:blipFill>
        <p:spPr>
          <a:xfrm>
            <a:off x="6812280" y="3282248"/>
            <a:ext cx="4090577" cy="3072954"/>
          </a:xfrm>
          <a:prstGeom prst="rect">
            <a:avLst/>
          </a:prstGeom>
        </p:spPr>
      </p:pic>
    </p:spTree>
    <p:extLst>
      <p:ext uri="{BB962C8B-B14F-4D97-AF65-F5344CB8AC3E}">
        <p14:creationId xmlns:p14="http://schemas.microsoft.com/office/powerpoint/2010/main" val="3169942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6241"/>
            <a:ext cx="8596668" cy="1320800"/>
          </a:xfrm>
        </p:spPr>
        <p:txBody>
          <a:bodyPr/>
          <a:lstStyle/>
          <a:p>
            <a:r>
              <a:rPr lang="en-US" dirty="0"/>
              <a:t>Paradigms of Organizational Structures</a:t>
            </a:r>
            <a:br>
              <a:rPr lang="en-US" dirty="0"/>
            </a:br>
            <a:r>
              <a:rPr lang="en-US" dirty="0"/>
              <a:t>(Thomas and Ely, 1996)</a:t>
            </a:r>
          </a:p>
        </p:txBody>
      </p:sp>
      <p:sp>
        <p:nvSpPr>
          <p:cNvPr id="3" name="Content Placeholder 2"/>
          <p:cNvSpPr>
            <a:spLocks noGrp="1"/>
          </p:cNvSpPr>
          <p:nvPr>
            <p:ph idx="1"/>
          </p:nvPr>
        </p:nvSpPr>
        <p:spPr>
          <a:xfrm>
            <a:off x="731763" y="1618764"/>
            <a:ext cx="8596668" cy="4515784"/>
          </a:xfrm>
        </p:spPr>
        <p:txBody>
          <a:bodyPr>
            <a:normAutofit lnSpcReduction="10000"/>
          </a:bodyPr>
          <a:lstStyle/>
          <a:p>
            <a:r>
              <a:rPr lang="en-US" sz="2000" dirty="0"/>
              <a:t>The Discrimination and Fairness Paradigm </a:t>
            </a:r>
          </a:p>
          <a:p>
            <a:pPr lvl="1"/>
            <a:r>
              <a:rPr lang="en-US" sz="2000" dirty="0"/>
              <a:t>Stresses equal opportunities</a:t>
            </a:r>
          </a:p>
          <a:p>
            <a:pPr lvl="2"/>
            <a:r>
              <a:rPr lang="en-US" sz="2000" dirty="0"/>
              <a:t>“I treat everyone equally badly”</a:t>
            </a:r>
          </a:p>
          <a:p>
            <a:pPr lvl="2"/>
            <a:r>
              <a:rPr lang="en-US" sz="2000" dirty="0"/>
              <a:t>Role models/Survivors</a:t>
            </a:r>
          </a:p>
          <a:p>
            <a:r>
              <a:rPr lang="en-US" sz="2000" dirty="0"/>
              <a:t>The Access and Legitimacy Paradigm</a:t>
            </a:r>
          </a:p>
          <a:p>
            <a:pPr lvl="1"/>
            <a:r>
              <a:rPr lang="en-US" sz="2000" dirty="0"/>
              <a:t>Focuses on difference</a:t>
            </a:r>
          </a:p>
          <a:p>
            <a:pPr lvl="1"/>
            <a:r>
              <a:rPr lang="en-US" sz="2000" dirty="0"/>
              <a:t>People work where they can contribute most based on “their experiences”</a:t>
            </a:r>
          </a:p>
          <a:p>
            <a:pPr lvl="2"/>
            <a:r>
              <a:rPr lang="en-US" sz="2000" dirty="0"/>
              <a:t>Women are drawn to life sciences</a:t>
            </a:r>
          </a:p>
          <a:p>
            <a:pPr lvl="2"/>
            <a:r>
              <a:rPr lang="en-US" sz="2000" dirty="0"/>
              <a:t>Focus on skill development to enable people to fit (deficit model)</a:t>
            </a:r>
          </a:p>
          <a:p>
            <a:pPr lvl="3"/>
            <a:r>
              <a:rPr lang="en-US" sz="1800" dirty="0"/>
              <a:t>“Fix the women”/”Lean-in”</a:t>
            </a:r>
          </a:p>
          <a:p>
            <a:pPr marL="0" indent="0">
              <a:buNone/>
            </a:pPr>
            <a:endParaRPr lang="en-US" sz="1800" dirty="0"/>
          </a:p>
          <a:p>
            <a:pPr lvl="1"/>
            <a:endParaRPr lang="en-US" dirty="0"/>
          </a:p>
          <a:p>
            <a:pPr lvl="1"/>
            <a:endParaRPr lang="en-US" dirty="0"/>
          </a:p>
        </p:txBody>
      </p:sp>
    </p:spTree>
    <p:extLst>
      <p:ext uri="{BB962C8B-B14F-4D97-AF65-F5344CB8AC3E}">
        <p14:creationId xmlns:p14="http://schemas.microsoft.com/office/powerpoint/2010/main" val="4017486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Paradigm – want to encourage!</a:t>
            </a:r>
          </a:p>
        </p:txBody>
      </p:sp>
      <p:sp>
        <p:nvSpPr>
          <p:cNvPr id="3" name="Content Placeholder 2"/>
          <p:cNvSpPr>
            <a:spLocks noGrp="1"/>
          </p:cNvSpPr>
          <p:nvPr>
            <p:ph idx="1"/>
          </p:nvPr>
        </p:nvSpPr>
        <p:spPr>
          <a:xfrm>
            <a:off x="677334" y="1535185"/>
            <a:ext cx="8596668" cy="4506177"/>
          </a:xfrm>
        </p:spPr>
        <p:txBody>
          <a:bodyPr>
            <a:normAutofit lnSpcReduction="10000"/>
          </a:bodyPr>
          <a:lstStyle/>
          <a:p>
            <a:r>
              <a:rPr lang="en-US" sz="2800" dirty="0"/>
              <a:t>The Learning and Effectiveness Paradigm</a:t>
            </a:r>
          </a:p>
          <a:p>
            <a:pPr lvl="1"/>
            <a:r>
              <a:rPr lang="en-US" sz="2800" dirty="0"/>
              <a:t>Incorporates, integrates different perspectives</a:t>
            </a:r>
          </a:p>
          <a:p>
            <a:pPr lvl="2"/>
            <a:r>
              <a:rPr lang="en-US" sz="2800" dirty="0"/>
              <a:t>What can an individual bring of value to group</a:t>
            </a:r>
          </a:p>
          <a:p>
            <a:r>
              <a:rPr lang="en-US" sz="2800" dirty="0"/>
              <a:t>Characteristics of third paradigm organizations</a:t>
            </a:r>
          </a:p>
          <a:p>
            <a:pPr lvl="1"/>
            <a:r>
              <a:rPr lang="en-US" sz="2800" dirty="0"/>
              <a:t>Good leadership/tone set from the top (allies)</a:t>
            </a:r>
          </a:p>
          <a:p>
            <a:pPr lvl="1"/>
            <a:r>
              <a:rPr lang="en-US" sz="2800" dirty="0"/>
              <a:t>Transparent processes</a:t>
            </a:r>
          </a:p>
          <a:p>
            <a:pPr lvl="1"/>
            <a:r>
              <a:rPr lang="en-US" sz="2800" dirty="0"/>
              <a:t>Clear communications</a:t>
            </a:r>
          </a:p>
          <a:p>
            <a:r>
              <a:rPr lang="en-US" sz="2800" dirty="0"/>
              <a:t>“Lean Out”/Process Driven</a:t>
            </a:r>
          </a:p>
          <a:p>
            <a:pPr lvl="2"/>
            <a:endParaRPr lang="en-US" sz="1800" dirty="0"/>
          </a:p>
          <a:p>
            <a:pPr lvl="2"/>
            <a:endParaRPr lang="en-US" sz="1800" dirty="0"/>
          </a:p>
        </p:txBody>
      </p:sp>
    </p:spTree>
    <p:extLst>
      <p:ext uri="{BB962C8B-B14F-4D97-AF65-F5344CB8AC3E}">
        <p14:creationId xmlns:p14="http://schemas.microsoft.com/office/powerpoint/2010/main" val="109505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alone doesn’t necessarily help</a:t>
            </a:r>
          </a:p>
        </p:txBody>
      </p:sp>
      <p:sp>
        <p:nvSpPr>
          <p:cNvPr id="3" name="Content Placeholder 2"/>
          <p:cNvSpPr>
            <a:spLocks noGrp="1"/>
          </p:cNvSpPr>
          <p:nvPr>
            <p:ph idx="1"/>
          </p:nvPr>
        </p:nvSpPr>
        <p:spPr>
          <a:xfrm>
            <a:off x="677334" y="1357701"/>
            <a:ext cx="8596668" cy="3880773"/>
          </a:xfrm>
        </p:spPr>
        <p:txBody>
          <a:bodyPr>
            <a:normAutofit/>
          </a:bodyPr>
          <a:lstStyle/>
          <a:p>
            <a:endParaRPr lang="en-US" sz="2000" dirty="0"/>
          </a:p>
          <a:p>
            <a:endParaRPr lang="en-US" sz="2000" dirty="0"/>
          </a:p>
        </p:txBody>
      </p:sp>
      <p:pic>
        <p:nvPicPr>
          <p:cNvPr id="4" name="Picture 3"/>
          <p:cNvPicPr>
            <a:picLocks noChangeAspect="1"/>
          </p:cNvPicPr>
          <p:nvPr/>
        </p:nvPicPr>
        <p:blipFill>
          <a:blip r:embed="rId2"/>
          <a:stretch>
            <a:fillRect/>
          </a:stretch>
        </p:blipFill>
        <p:spPr>
          <a:xfrm>
            <a:off x="4550230" y="1157511"/>
            <a:ext cx="6797036" cy="5700489"/>
          </a:xfrm>
          <a:prstGeom prst="rect">
            <a:avLst/>
          </a:prstGeom>
        </p:spPr>
      </p:pic>
    </p:spTree>
    <p:extLst>
      <p:ext uri="{BB962C8B-B14F-4D97-AF65-F5344CB8AC3E}">
        <p14:creationId xmlns:p14="http://schemas.microsoft.com/office/powerpoint/2010/main" val="4025441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Equity/Diversity/Inclusion</a:t>
            </a:r>
          </a:p>
        </p:txBody>
      </p:sp>
      <p:sp>
        <p:nvSpPr>
          <p:cNvPr id="3" name="Content Placeholder 2"/>
          <p:cNvSpPr>
            <a:spLocks noGrp="1"/>
          </p:cNvSpPr>
          <p:nvPr>
            <p:ph idx="1"/>
          </p:nvPr>
        </p:nvSpPr>
        <p:spPr>
          <a:xfrm>
            <a:off x="677334" y="1624401"/>
            <a:ext cx="8596668" cy="4569570"/>
          </a:xfrm>
        </p:spPr>
        <p:txBody>
          <a:bodyPr>
            <a:normAutofit fontScale="85000" lnSpcReduction="10000"/>
          </a:bodyPr>
          <a:lstStyle/>
          <a:p>
            <a:r>
              <a:rPr lang="en-US" sz="3200" dirty="0"/>
              <a:t>Diversity of a group is the wrong metric</a:t>
            </a:r>
          </a:p>
          <a:p>
            <a:r>
              <a:rPr lang="en-US" sz="3200" dirty="0"/>
              <a:t>Inclusion is a better one</a:t>
            </a:r>
          </a:p>
          <a:p>
            <a:pPr lvl="1"/>
            <a:r>
              <a:rPr lang="en-US" sz="3200" dirty="0"/>
              <a:t>Equity – who is invited to sit at table</a:t>
            </a:r>
          </a:p>
          <a:p>
            <a:pPr lvl="1"/>
            <a:r>
              <a:rPr lang="en-US" sz="3200" dirty="0"/>
              <a:t>Diversity – who is sitting at table</a:t>
            </a:r>
          </a:p>
          <a:p>
            <a:pPr lvl="1"/>
            <a:r>
              <a:rPr lang="en-US" sz="3200" dirty="0"/>
              <a:t>Inclusion – who speaks and has influence at table</a:t>
            </a:r>
          </a:p>
          <a:p>
            <a:pPr lvl="2"/>
            <a:r>
              <a:rPr lang="en-US" sz="3000" dirty="0"/>
              <a:t>Not so easy </a:t>
            </a:r>
          </a:p>
          <a:p>
            <a:pPr lvl="3"/>
            <a:r>
              <a:rPr lang="en-US" sz="2800" dirty="0"/>
              <a:t>Cognitive errors/bias</a:t>
            </a:r>
          </a:p>
          <a:p>
            <a:pPr lvl="3"/>
            <a:r>
              <a:rPr lang="en-US" sz="2800" dirty="0"/>
              <a:t>Not just a matter of individual change</a:t>
            </a:r>
          </a:p>
          <a:p>
            <a:pPr lvl="2"/>
            <a:r>
              <a:rPr lang="en-US" sz="3000" dirty="0"/>
              <a:t>But essential</a:t>
            </a:r>
          </a:p>
          <a:p>
            <a:pPr lvl="3"/>
            <a:endParaRPr lang="en-US" sz="2800" dirty="0"/>
          </a:p>
        </p:txBody>
      </p:sp>
    </p:spTree>
    <p:extLst>
      <p:ext uri="{BB962C8B-B14F-4D97-AF65-F5344CB8AC3E}">
        <p14:creationId xmlns:p14="http://schemas.microsoft.com/office/powerpoint/2010/main" val="650325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n-US" altLang="en-US" dirty="0"/>
              <a:t>Class – discuss!</a:t>
            </a:r>
          </a:p>
        </p:txBody>
      </p:sp>
      <p:sp>
        <p:nvSpPr>
          <p:cNvPr id="74755" name="Rectangle 3"/>
          <p:cNvSpPr>
            <a:spLocks noGrp="1"/>
          </p:cNvSpPr>
          <p:nvPr>
            <p:ph idx="1"/>
          </p:nvPr>
        </p:nvSpPr>
        <p:spPr/>
        <p:txBody>
          <a:bodyPr>
            <a:normAutofit lnSpcReduction="10000"/>
          </a:bodyPr>
          <a:lstStyle/>
          <a:p>
            <a:r>
              <a:rPr lang="en-US" altLang="en-US" sz="2800"/>
              <a:t>Are good crisis leaders good “day to day” leaders?</a:t>
            </a:r>
          </a:p>
          <a:p>
            <a:pPr lvl="1"/>
            <a:r>
              <a:rPr lang="en-US" altLang="en-US" sz="2400"/>
              <a:t>“Leader’s courage (from french coeur = heart) is ultimately not for self but for all the people depending on him to lead” – John C. Maxwell – “The Right to Lead”</a:t>
            </a:r>
          </a:p>
          <a:p>
            <a:r>
              <a:rPr lang="en-US" altLang="en-US" sz="2800"/>
              <a:t>Are good “day to day” leaders good crisis leaders?</a:t>
            </a:r>
          </a:p>
          <a:p>
            <a:r>
              <a:rPr lang="en-US" altLang="en-US" sz="2800"/>
              <a:t>Who is the better leader – someone who succeeds in a task but many of team die or someone who fails but keeps team alive?</a:t>
            </a:r>
          </a:p>
        </p:txBody>
      </p:sp>
    </p:spTree>
    <p:extLst>
      <p:ext uri="{BB962C8B-B14F-4D97-AF65-F5344CB8AC3E}">
        <p14:creationId xmlns:p14="http://schemas.microsoft.com/office/powerpoint/2010/main" val="4091960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685800"/>
            <a:ext cx="7471236" cy="1228028"/>
          </a:xfrm>
        </p:spPr>
        <p:txBody>
          <a:bodyPr/>
          <a:lstStyle/>
          <a:p>
            <a:pPr>
              <a:spcAft>
                <a:spcPts val="600"/>
              </a:spcAft>
            </a:pPr>
            <a:r>
              <a:rPr lang="en-US" spc="-90" dirty="0"/>
              <a:t>What Do the Best Leaders </a:t>
            </a:r>
            <a:br>
              <a:rPr lang="en-US" spc="-90" dirty="0"/>
            </a:br>
            <a:r>
              <a:rPr lang="en-US" spc="-90" dirty="0"/>
              <a:t>Have </a:t>
            </a:r>
            <a:r>
              <a:rPr lang="en-US" b="1" spc="-90" dirty="0"/>
              <a:t>in</a:t>
            </a:r>
            <a:r>
              <a:rPr lang="en-US" spc="-90" dirty="0"/>
              <a:t> Common?</a:t>
            </a:r>
          </a:p>
        </p:txBody>
      </p:sp>
      <p:sp>
        <p:nvSpPr>
          <p:cNvPr id="3" name="Slide Number Placeholder 2"/>
          <p:cNvSpPr>
            <a:spLocks noGrp="1"/>
          </p:cNvSpPr>
          <p:nvPr>
            <p:ph type="sldNum" sz="quarter" idx="10"/>
          </p:nvPr>
        </p:nvSpPr>
        <p:spPr/>
        <p:txBody>
          <a:bodyPr/>
          <a:lstStyle/>
          <a:p>
            <a:pPr defTabSz="914400"/>
            <a:fld id="{DD3FF57B-5F25-B54A-A918-FB50C2689073}" type="slidenum">
              <a:rPr lang="en-US">
                <a:solidFill>
                  <a:prstClr val="black">
                    <a:tint val="75000"/>
                  </a:prstClr>
                </a:solidFill>
                <a:latin typeface="Arial"/>
              </a:rPr>
              <a:pPr defTabSz="914400"/>
              <a:t>26</a:t>
            </a:fld>
            <a:endParaRPr lang="en-US" dirty="0">
              <a:solidFill>
                <a:prstClr val="black">
                  <a:tint val="75000"/>
                </a:prstClr>
              </a:solidFill>
              <a:latin typeface="Arial"/>
            </a:endParaRPr>
          </a:p>
        </p:txBody>
      </p:sp>
      <p:pic>
        <p:nvPicPr>
          <p:cNvPr id="5" name="Picture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1" y="0"/>
            <a:ext cx="9143999" cy="6858000"/>
          </a:xfrm>
          <a:prstGeom prst="rect">
            <a:avLst/>
          </a:prstGeom>
        </p:spPr>
      </p:pic>
      <p:sp>
        <p:nvSpPr>
          <p:cNvPr id="8" name="Content Placeholder 3"/>
          <p:cNvSpPr txBox="1">
            <a:spLocks/>
          </p:cNvSpPr>
          <p:nvPr/>
        </p:nvSpPr>
        <p:spPr>
          <a:xfrm>
            <a:off x="5950069" y="2142223"/>
            <a:ext cx="4259288" cy="1572246"/>
          </a:xfrm>
          <a:prstGeom prst="rect">
            <a:avLst/>
          </a:prstGeom>
        </p:spPr>
        <p:txBody>
          <a:bodyPr anchor="t" anchorCtr="0"/>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3200" b="0" i="0" kern="1200">
                <a:solidFill>
                  <a:schemeClr val="tx1"/>
                </a:solidFill>
                <a:latin typeface="Arial"/>
                <a:ea typeface="+mn-ea"/>
                <a:cs typeface="Arial"/>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b="0" i="0" kern="1200">
                <a:solidFill>
                  <a:srgbClr val="000000"/>
                </a:solidFill>
                <a:latin typeface="Arial"/>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i="0" kern="1200">
                <a:solidFill>
                  <a:schemeClr val="accent2"/>
                </a:solidFill>
                <a:latin typeface="Arial"/>
                <a:ea typeface="+mn-ea"/>
                <a:cs typeface="Arial"/>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b="0" i="0" kern="1200">
                <a:solidFill>
                  <a:schemeClr val="tx2"/>
                </a:solidFill>
                <a:latin typeface="Arial"/>
                <a:ea typeface="+mn-ea"/>
                <a:cs typeface="Microsoft New Tai Lue" panose="020B0502040204020203" pitchFamily="34" charset="0"/>
              </a:defRPr>
            </a:lvl4pPr>
            <a:lvl5pPr marL="0" indent="-171450" algn="l" defTabSz="914400" rtl="0" eaLnBrk="1" latinLnBrk="0" hangingPunct="1">
              <a:lnSpc>
                <a:spcPct val="95000"/>
              </a:lnSpc>
              <a:spcBef>
                <a:spcPts val="0"/>
              </a:spcBef>
              <a:spcAft>
                <a:spcPts val="0"/>
              </a:spcAft>
              <a:buFont typeface="Arial" panose="020B0604020202020204" pitchFamily="34" charset="0"/>
              <a:buChar char="•"/>
              <a:defRPr sz="1100" b="0" i="0" kern="1200">
                <a:solidFill>
                  <a:schemeClr val="tx2"/>
                </a:solidFill>
                <a:latin typeface="Arial"/>
                <a:ea typeface="+mn-ea"/>
                <a:cs typeface="Microsoft New Tai Lue" panose="020B0502040204020203" pitchFamily="34" charset="0"/>
              </a:defRPr>
            </a:lvl5pPr>
            <a:lvl6pPr marL="0" indent="-173038" algn="l" defTabSz="914400" rtl="0" eaLnBrk="1" latinLnBrk="0" hangingPunct="1">
              <a:lnSpc>
                <a:spcPct val="85000"/>
              </a:lnSpc>
              <a:spcBef>
                <a:spcPts val="0"/>
              </a:spcBef>
              <a:spcAft>
                <a:spcPts val="0"/>
              </a:spcAft>
              <a:buFont typeface="Arial" panose="020B0604020202020204" pitchFamily="34" charset="0"/>
              <a:buChar char="•"/>
              <a:defRPr sz="1100" b="0" i="0" kern="1200" baseline="0">
                <a:solidFill>
                  <a:schemeClr val="tx2"/>
                </a:solidFill>
                <a:latin typeface="Arial"/>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b="0" i="0" kern="1200">
                <a:solidFill>
                  <a:schemeClr val="bg2"/>
                </a:solidFill>
                <a:latin typeface="Arial"/>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b="0" i="0" kern="1200">
                <a:solidFill>
                  <a:schemeClr val="bg2"/>
                </a:solidFill>
                <a:latin typeface="Arial"/>
                <a:ea typeface="+mn-ea"/>
                <a:cs typeface="+mn-cs"/>
              </a:defRPr>
            </a:lvl9pPr>
          </a:lstStyle>
          <a:p>
            <a:pPr>
              <a:spcAft>
                <a:spcPts val="1400"/>
              </a:spcAft>
              <a:buSzPct val="120000"/>
              <a:buNone/>
            </a:pPr>
            <a:r>
              <a:rPr lang="en-US" dirty="0">
                <a:solidFill>
                  <a:srgbClr val="FF9600"/>
                </a:solidFill>
              </a:rPr>
              <a:t>A high degree of emotional intelligence</a:t>
            </a:r>
          </a:p>
        </p:txBody>
      </p:sp>
    </p:spTree>
    <p:extLst>
      <p:ext uri="{BB962C8B-B14F-4D97-AF65-F5344CB8AC3E}">
        <p14:creationId xmlns:p14="http://schemas.microsoft.com/office/powerpoint/2010/main" val="95101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7676503" cy="1228028"/>
          </a:xfrm>
        </p:spPr>
        <p:txBody>
          <a:bodyPr>
            <a:normAutofit fontScale="90000"/>
          </a:bodyPr>
          <a:lstStyle/>
          <a:p>
            <a:r>
              <a:rPr lang="en-US" dirty="0"/>
              <a:t>Emotional intelligence is</a:t>
            </a:r>
            <a:r>
              <a:rPr lang="en-US" dirty="0">
                <a:solidFill>
                  <a:srgbClr val="FFCC00"/>
                </a:solidFill>
              </a:rPr>
              <a:t> </a:t>
            </a:r>
            <a:r>
              <a:rPr lang="en-US" b="1" dirty="0">
                <a:solidFill>
                  <a:schemeClr val="accent5"/>
                </a:solidFill>
              </a:rPr>
              <a:t>twice</a:t>
            </a:r>
            <a:r>
              <a:rPr lang="en-US" dirty="0">
                <a:solidFill>
                  <a:srgbClr val="FFCC00"/>
                </a:solidFill>
              </a:rPr>
              <a:t> </a:t>
            </a:r>
            <a:r>
              <a:rPr lang="en-US" dirty="0"/>
              <a:t>as important as technical skills or IQ.</a:t>
            </a:r>
            <a:br>
              <a:rPr lang="en-US" dirty="0"/>
            </a:br>
            <a:endParaRPr lang="en-US" dirty="0"/>
          </a:p>
        </p:txBody>
      </p:sp>
      <p:sp>
        <p:nvSpPr>
          <p:cNvPr id="3" name="Slide Number Placeholder 2"/>
          <p:cNvSpPr>
            <a:spLocks noGrp="1"/>
          </p:cNvSpPr>
          <p:nvPr>
            <p:ph type="sldNum" sz="quarter" idx="10"/>
          </p:nvPr>
        </p:nvSpPr>
        <p:spPr/>
        <p:txBody>
          <a:bodyPr/>
          <a:lstStyle/>
          <a:p>
            <a:pPr defTabSz="914400"/>
            <a:fld id="{DD3FF57B-5F25-B54A-A918-FB50C2689073}" type="slidenum">
              <a:rPr lang="en-US">
                <a:solidFill>
                  <a:prstClr val="black">
                    <a:tint val="75000"/>
                  </a:prstClr>
                </a:solidFill>
                <a:latin typeface="Arial"/>
              </a:rPr>
              <a:pPr defTabSz="914400"/>
              <a:t>27</a:t>
            </a:fld>
            <a:endParaRPr lang="en-US" dirty="0">
              <a:solidFill>
                <a:prstClr val="black">
                  <a:tint val="75000"/>
                </a:prstClr>
              </a:solidFill>
              <a:latin typeface="Arial"/>
            </a:endParaRPr>
          </a:p>
        </p:txBody>
      </p:sp>
      <p:pic>
        <p:nvPicPr>
          <p:cNvPr id="6" name="Picture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90488"/>
            <a:ext cx="9144000" cy="6858000"/>
          </a:xfrm>
          <a:prstGeom prst="rect">
            <a:avLst/>
          </a:prstGeom>
        </p:spPr>
      </p:pic>
    </p:spTree>
    <p:extLst>
      <p:ext uri="{BB962C8B-B14F-4D97-AF65-F5344CB8AC3E}">
        <p14:creationId xmlns:p14="http://schemas.microsoft.com/office/powerpoint/2010/main" val="4251596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en-US" altLang="en-US"/>
              <a:t>Scott of the Antarctic (film)</a:t>
            </a:r>
          </a:p>
        </p:txBody>
      </p:sp>
      <p:sp>
        <p:nvSpPr>
          <p:cNvPr id="69635" name="Rectangle 3"/>
          <p:cNvSpPr>
            <a:spLocks noGrp="1"/>
          </p:cNvSpPr>
          <p:nvPr>
            <p:ph idx="1"/>
          </p:nvPr>
        </p:nvSpPr>
        <p:spPr>
          <a:xfrm>
            <a:off x="810000" y="2588047"/>
            <a:ext cx="7028503" cy="3636511"/>
          </a:xfrm>
        </p:spPr>
        <p:txBody>
          <a:bodyPr>
            <a:normAutofit fontScale="77500" lnSpcReduction="20000"/>
          </a:bodyPr>
          <a:lstStyle/>
          <a:p>
            <a:r>
              <a:rPr lang="en-US" altLang="en-US" sz="2800" dirty="0"/>
              <a:t>Reached the South Pole in 1912 after Amundsen</a:t>
            </a:r>
          </a:p>
          <a:p>
            <a:r>
              <a:rPr lang="en-US" altLang="en-US" sz="2800" dirty="0"/>
              <a:t>Perished on trek back</a:t>
            </a:r>
          </a:p>
          <a:p>
            <a:pPr lvl="1"/>
            <a:r>
              <a:rPr lang="en-US" altLang="en-US" sz="2400" dirty="0"/>
              <a:t>One of party - Captain Oates - sacrificed himself by going out into storm so he would not slow down his companions</a:t>
            </a:r>
          </a:p>
          <a:p>
            <a:pPr lvl="1"/>
            <a:r>
              <a:rPr lang="en-US" altLang="en-US" sz="2400" dirty="0"/>
              <a:t>Grave marked by quotation from Tennyson “to strive, to seek, to find and not to yield”</a:t>
            </a:r>
          </a:p>
          <a:p>
            <a:r>
              <a:rPr lang="en-US" altLang="en-US" sz="2800" dirty="0"/>
              <a:t>Initially seen as heroic, later as flawed, role in failure still debated </a:t>
            </a:r>
          </a:p>
          <a:p>
            <a:pPr lvl="1"/>
            <a:r>
              <a:rPr lang="en-US" altLang="en-US" sz="2400" dirty="0"/>
              <a:t>Didn’t use dogs</a:t>
            </a:r>
          </a:p>
          <a:p>
            <a:pPr lvl="1"/>
            <a:r>
              <a:rPr lang="en-US" altLang="en-US" sz="2400" dirty="0"/>
              <a:t>Unusually severe weather</a:t>
            </a:r>
          </a:p>
        </p:txBody>
      </p:sp>
      <p:pic>
        <p:nvPicPr>
          <p:cNvPr id="2" name="Picture 1">
            <a:extLst>
              <a:ext uri="{FF2B5EF4-FFF2-40B4-BE49-F238E27FC236}">
                <a16:creationId xmlns:a16="http://schemas.microsoft.com/office/drawing/2014/main" id="{19ECF05E-15EF-4A02-BF70-BE83022A092F}"/>
              </a:ext>
            </a:extLst>
          </p:cNvPr>
          <p:cNvPicPr>
            <a:picLocks noChangeAspect="1"/>
          </p:cNvPicPr>
          <p:nvPr/>
        </p:nvPicPr>
        <p:blipFill>
          <a:blip r:embed="rId2"/>
          <a:stretch>
            <a:fillRect/>
          </a:stretch>
        </p:blipFill>
        <p:spPr>
          <a:xfrm>
            <a:off x="8147858" y="1344967"/>
            <a:ext cx="3810000" cy="5391150"/>
          </a:xfrm>
          <a:prstGeom prst="rect">
            <a:avLst/>
          </a:prstGeom>
        </p:spPr>
      </p:pic>
    </p:spTree>
    <p:extLst>
      <p:ext uri="{BB962C8B-B14F-4D97-AF65-F5344CB8AC3E}">
        <p14:creationId xmlns:p14="http://schemas.microsoft.com/office/powerpoint/2010/main" val="50582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B053F4-AF5F-41BF-B787-D1C6C7569A2F}"/>
              </a:ext>
            </a:extLst>
          </p:cNvPr>
          <p:cNvPicPr>
            <a:picLocks noChangeAspect="1"/>
          </p:cNvPicPr>
          <p:nvPr/>
        </p:nvPicPr>
        <p:blipFill>
          <a:blip r:embed="rId3"/>
          <a:stretch>
            <a:fillRect/>
          </a:stretch>
        </p:blipFill>
        <p:spPr>
          <a:xfrm>
            <a:off x="199505" y="274929"/>
            <a:ext cx="6710790" cy="3154071"/>
          </a:xfrm>
          <a:prstGeom prst="rect">
            <a:avLst/>
          </a:prstGeom>
        </p:spPr>
      </p:pic>
      <p:pic>
        <p:nvPicPr>
          <p:cNvPr id="6" name="Picture 5">
            <a:extLst>
              <a:ext uri="{FF2B5EF4-FFF2-40B4-BE49-F238E27FC236}">
                <a16:creationId xmlns:a16="http://schemas.microsoft.com/office/drawing/2014/main" id="{FFAA52CA-F135-4B6B-87D6-15EEA315D376}"/>
              </a:ext>
            </a:extLst>
          </p:cNvPr>
          <p:cNvPicPr>
            <a:picLocks noChangeAspect="1"/>
          </p:cNvPicPr>
          <p:nvPr/>
        </p:nvPicPr>
        <p:blipFill>
          <a:blip r:embed="rId4"/>
          <a:stretch>
            <a:fillRect/>
          </a:stretch>
        </p:blipFill>
        <p:spPr>
          <a:xfrm>
            <a:off x="6666807" y="3317787"/>
            <a:ext cx="4782597" cy="3280862"/>
          </a:xfrm>
          <a:prstGeom prst="rect">
            <a:avLst/>
          </a:prstGeom>
        </p:spPr>
      </p:pic>
    </p:spTree>
    <p:extLst>
      <p:ext uri="{BB962C8B-B14F-4D97-AF65-F5344CB8AC3E}">
        <p14:creationId xmlns:p14="http://schemas.microsoft.com/office/powerpoint/2010/main" val="315483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Want to make well led, well managed research groups an expectation….</a:t>
            </a:r>
          </a:p>
        </p:txBody>
      </p:sp>
      <p:sp>
        <p:nvSpPr>
          <p:cNvPr id="3" name="Content Placeholder 2"/>
          <p:cNvSpPr>
            <a:spLocks noGrp="1"/>
          </p:cNvSpPr>
          <p:nvPr>
            <p:ph idx="1"/>
          </p:nvPr>
        </p:nvSpPr>
        <p:spPr/>
        <p:txBody>
          <a:bodyPr>
            <a:normAutofit lnSpcReduction="10000"/>
          </a:bodyPr>
          <a:lstStyle/>
          <a:p>
            <a:r>
              <a:rPr lang="en-US" sz="2800" dirty="0"/>
              <a:t>Go beyond subject skills to professional skills</a:t>
            </a:r>
          </a:p>
          <a:p>
            <a:pPr lvl="1"/>
            <a:r>
              <a:rPr lang="en-US" sz="2600" dirty="0"/>
              <a:t>How do you work in a group environment to improve chances of success?</a:t>
            </a:r>
          </a:p>
          <a:p>
            <a:pPr lvl="1"/>
            <a:r>
              <a:rPr lang="en-US" sz="2600" dirty="0"/>
              <a:t>How do you manage your time?</a:t>
            </a:r>
          </a:p>
          <a:p>
            <a:pPr lvl="2"/>
            <a:r>
              <a:rPr lang="en-US" sz="2400" dirty="0"/>
              <a:t>Quality/Quantity</a:t>
            </a:r>
          </a:p>
          <a:p>
            <a:pPr lvl="1"/>
            <a:r>
              <a:rPr lang="en-US" sz="2600" dirty="0"/>
              <a:t>Can you negotiate for resources you need?</a:t>
            </a:r>
          </a:p>
          <a:p>
            <a:pPr lvl="1"/>
            <a:r>
              <a:rPr lang="en-US" sz="2600" dirty="0"/>
              <a:t>Can you deal with conflict and keep focus on decision to be made not personalities?</a:t>
            </a:r>
          </a:p>
          <a:p>
            <a:pPr lvl="2"/>
            <a:endParaRPr lang="en-US" sz="2400" dirty="0"/>
          </a:p>
          <a:p>
            <a:pPr marL="457200" lvl="1" indent="0">
              <a:buNone/>
            </a:pPr>
            <a:endParaRPr lang="en-US" sz="2600" dirty="0"/>
          </a:p>
        </p:txBody>
      </p:sp>
    </p:spTree>
    <p:extLst>
      <p:ext uri="{BB962C8B-B14F-4D97-AF65-F5344CB8AC3E}">
        <p14:creationId xmlns:p14="http://schemas.microsoft.com/office/powerpoint/2010/main" val="2295863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6BD1D-CFF2-40AC-83FB-CDF2F2FE84B8}"/>
              </a:ext>
            </a:extLst>
          </p:cNvPr>
          <p:cNvPicPr>
            <a:picLocks noChangeAspect="1"/>
          </p:cNvPicPr>
          <p:nvPr/>
        </p:nvPicPr>
        <p:blipFill>
          <a:blip r:embed="rId2"/>
          <a:stretch>
            <a:fillRect/>
          </a:stretch>
        </p:blipFill>
        <p:spPr>
          <a:xfrm>
            <a:off x="378392" y="1052511"/>
            <a:ext cx="3133725" cy="4752975"/>
          </a:xfrm>
          <a:prstGeom prst="rect">
            <a:avLst/>
          </a:prstGeom>
        </p:spPr>
      </p:pic>
      <p:pic>
        <p:nvPicPr>
          <p:cNvPr id="6" name="Picture 5">
            <a:extLst>
              <a:ext uri="{FF2B5EF4-FFF2-40B4-BE49-F238E27FC236}">
                <a16:creationId xmlns:a16="http://schemas.microsoft.com/office/drawing/2014/main" id="{7492B36D-E7F1-4A5B-8BB0-51476EE74C38}"/>
              </a:ext>
            </a:extLst>
          </p:cNvPr>
          <p:cNvPicPr>
            <a:picLocks noChangeAspect="1"/>
          </p:cNvPicPr>
          <p:nvPr/>
        </p:nvPicPr>
        <p:blipFill>
          <a:blip r:embed="rId3"/>
          <a:stretch>
            <a:fillRect/>
          </a:stretch>
        </p:blipFill>
        <p:spPr>
          <a:xfrm>
            <a:off x="9825644" y="2260228"/>
            <a:ext cx="1741391" cy="2337543"/>
          </a:xfrm>
          <a:prstGeom prst="rect">
            <a:avLst/>
          </a:prstGeom>
        </p:spPr>
      </p:pic>
      <p:pic>
        <p:nvPicPr>
          <p:cNvPr id="8" name="Picture 7">
            <a:extLst>
              <a:ext uri="{FF2B5EF4-FFF2-40B4-BE49-F238E27FC236}">
                <a16:creationId xmlns:a16="http://schemas.microsoft.com/office/drawing/2014/main" id="{93F2628E-2DBD-463C-A99D-96B2B7D5E6E1}"/>
              </a:ext>
            </a:extLst>
          </p:cNvPr>
          <p:cNvPicPr>
            <a:picLocks noChangeAspect="1"/>
          </p:cNvPicPr>
          <p:nvPr/>
        </p:nvPicPr>
        <p:blipFill>
          <a:blip r:embed="rId4"/>
          <a:stretch>
            <a:fillRect/>
          </a:stretch>
        </p:blipFill>
        <p:spPr>
          <a:xfrm>
            <a:off x="4206403" y="0"/>
            <a:ext cx="4924955" cy="6858000"/>
          </a:xfrm>
          <a:prstGeom prst="rect">
            <a:avLst/>
          </a:prstGeom>
        </p:spPr>
      </p:pic>
    </p:spTree>
    <p:extLst>
      <p:ext uri="{BB962C8B-B14F-4D97-AF65-F5344CB8AC3E}">
        <p14:creationId xmlns:p14="http://schemas.microsoft.com/office/powerpoint/2010/main" val="3302783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normAutofit fontScale="90000"/>
          </a:bodyPr>
          <a:lstStyle/>
          <a:p>
            <a:r>
              <a:rPr lang="en-US" altLang="en-US" sz="4800"/>
              <a:t>Sir Ernest Shackleton 1874-1922</a:t>
            </a:r>
          </a:p>
        </p:txBody>
      </p:sp>
      <p:sp>
        <p:nvSpPr>
          <p:cNvPr id="104451" name="Rectangle 3"/>
          <p:cNvSpPr>
            <a:spLocks noGrp="1"/>
          </p:cNvSpPr>
          <p:nvPr>
            <p:ph idx="1"/>
          </p:nvPr>
        </p:nvSpPr>
        <p:spPr/>
        <p:txBody>
          <a:bodyPr>
            <a:normAutofit fontScale="92500" lnSpcReduction="10000"/>
          </a:bodyPr>
          <a:lstStyle/>
          <a:p>
            <a:pPr>
              <a:lnSpc>
                <a:spcPct val="90000"/>
              </a:lnSpc>
              <a:buFont typeface="Arial" panose="020B0604020202020204" pitchFamily="34" charset="0"/>
              <a:buNone/>
            </a:pPr>
            <a:r>
              <a:rPr lang="en-US" altLang="en-US" sz="2800"/>
              <a:t>“He has been called “The greatest leader that ever came on God’s earth, bar none,” yet he never lead a group larger that 27, he failed to reach nearly every goal he set, and, until recently, he had been little remembered after his death. But once you learn the story of Sir Ernest Shackleton and his remarkable Antarctic expedition of 1914-1916 you’ll come to agree with the effusive praise of those under his command. He is a model of great leadership and, in particular, a master of guidance in a crisis” – Margot Morell and Stephanie Capparell</a:t>
            </a:r>
          </a:p>
        </p:txBody>
      </p:sp>
    </p:spTree>
    <p:extLst>
      <p:ext uri="{BB962C8B-B14F-4D97-AF65-F5344CB8AC3E}">
        <p14:creationId xmlns:p14="http://schemas.microsoft.com/office/powerpoint/2010/main" val="993853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r>
              <a:rPr lang="en-US" altLang="en-US"/>
              <a:t>Who was he?  </a:t>
            </a:r>
          </a:p>
        </p:txBody>
      </p:sp>
      <p:sp>
        <p:nvSpPr>
          <p:cNvPr id="68611" name="Rectangle 3"/>
          <p:cNvSpPr>
            <a:spLocks noGrp="1"/>
          </p:cNvSpPr>
          <p:nvPr>
            <p:ph idx="1"/>
          </p:nvPr>
        </p:nvSpPr>
        <p:spPr>
          <a:xfrm>
            <a:off x="818712" y="2222287"/>
            <a:ext cx="10554574" cy="4454086"/>
          </a:xfrm>
        </p:spPr>
        <p:txBody>
          <a:bodyPr>
            <a:normAutofit fontScale="70000" lnSpcReduction="20000"/>
          </a:bodyPr>
          <a:lstStyle/>
          <a:p>
            <a:r>
              <a:rPr lang="en-US" altLang="en-US" sz="2800" dirty="0"/>
              <a:t>One of the major figures in Antarctic Exploration in early 1900’s – grew up with 8 sisters</a:t>
            </a:r>
          </a:p>
          <a:p>
            <a:r>
              <a:rPr lang="en-US" altLang="en-US" sz="2800" dirty="0"/>
              <a:t>First served as a member of Scott’s Discovery Expedition 1901-1904</a:t>
            </a:r>
          </a:p>
          <a:p>
            <a:pPr lvl="1"/>
            <a:r>
              <a:rPr lang="en-US" altLang="en-US" sz="2800" dirty="0"/>
              <a:t>Did not get on well with Scott</a:t>
            </a:r>
          </a:p>
          <a:p>
            <a:pPr lvl="2"/>
            <a:r>
              <a:rPr lang="en-US" altLang="en-US" sz="2800" dirty="0"/>
              <a:t>Speculation Scott resented Shackleton’s popularity</a:t>
            </a:r>
          </a:p>
          <a:p>
            <a:pPr lvl="1"/>
            <a:r>
              <a:rPr lang="en-US" altLang="en-US" sz="2800" dirty="0"/>
              <a:t>Ended up being sent home with scurvy and blamed by Scott for failure of expedition</a:t>
            </a:r>
          </a:p>
          <a:p>
            <a:r>
              <a:rPr lang="en-US" altLang="en-US" sz="2800" dirty="0"/>
              <a:t>Knighted following Nimrod Expedition 1907-1909 </a:t>
            </a:r>
          </a:p>
          <a:p>
            <a:pPr lvl="1"/>
            <a:r>
              <a:rPr lang="en-US" altLang="en-US" sz="2800" dirty="0"/>
              <a:t>Reached a record (for the time) farthest south latitude and found southern magnetic pole</a:t>
            </a:r>
          </a:p>
          <a:p>
            <a:pPr lvl="1"/>
            <a:r>
              <a:rPr lang="en-US" altLang="en-US" sz="2800" dirty="0"/>
              <a:t>Comment to wife on not reaching pole “A live donkey is better than a dead lion”</a:t>
            </a:r>
          </a:p>
          <a:p>
            <a:pPr>
              <a:buFont typeface="Arial" panose="020B0604020202020204" pitchFamily="34" charset="0"/>
              <a:buNone/>
            </a:pPr>
            <a:r>
              <a:rPr lang="en-US" altLang="en-US" sz="2800" dirty="0"/>
              <a:t> </a:t>
            </a:r>
          </a:p>
        </p:txBody>
      </p:sp>
    </p:spTree>
    <p:extLst>
      <p:ext uri="{BB962C8B-B14F-4D97-AF65-F5344CB8AC3E}">
        <p14:creationId xmlns:p14="http://schemas.microsoft.com/office/powerpoint/2010/main" val="2140944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z="3200"/>
              <a:t>Imperial Trans-Antarctic Expedition 1914-1917</a:t>
            </a:r>
          </a:p>
        </p:txBody>
      </p:sp>
      <p:sp>
        <p:nvSpPr>
          <p:cNvPr id="70659" name="Content Placeholder 2"/>
          <p:cNvSpPr>
            <a:spLocks noGrp="1"/>
          </p:cNvSpPr>
          <p:nvPr>
            <p:ph idx="1"/>
          </p:nvPr>
        </p:nvSpPr>
        <p:spPr>
          <a:xfrm>
            <a:off x="737956" y="1884236"/>
            <a:ext cx="10554574" cy="3636511"/>
          </a:xfrm>
        </p:spPr>
        <p:txBody>
          <a:bodyPr>
            <a:noAutofit/>
          </a:bodyPr>
          <a:lstStyle/>
          <a:p>
            <a:pPr>
              <a:lnSpc>
                <a:spcPct val="90000"/>
              </a:lnSpc>
            </a:pPr>
            <a:r>
              <a:rPr lang="en-US" altLang="en-US" sz="2400" dirty="0"/>
              <a:t>Shackleton’s goal then became to cross Antarctica travelling through the South Pole</a:t>
            </a:r>
          </a:p>
          <a:p>
            <a:pPr lvl="1">
              <a:lnSpc>
                <a:spcPct val="90000"/>
              </a:lnSpc>
            </a:pPr>
            <a:r>
              <a:rPr lang="en-US" altLang="en-US" sz="2400" dirty="0"/>
              <a:t>Compare two expeditions</a:t>
            </a:r>
          </a:p>
          <a:p>
            <a:pPr lvl="2">
              <a:lnSpc>
                <a:spcPct val="90000"/>
              </a:lnSpc>
            </a:pPr>
            <a:r>
              <a:rPr lang="en-US" altLang="en-US" sz="2400" dirty="0" err="1"/>
              <a:t>Stefanssson</a:t>
            </a:r>
            <a:r>
              <a:rPr lang="en-US" altLang="en-US" sz="2400" dirty="0"/>
              <a:t> on Karluk  set out to explore Arctic (Aug 1913)</a:t>
            </a:r>
          </a:p>
          <a:p>
            <a:pPr lvl="2">
              <a:lnSpc>
                <a:spcPct val="90000"/>
              </a:lnSpc>
            </a:pPr>
            <a:r>
              <a:rPr lang="en-US" altLang="en-US" sz="2400" dirty="0"/>
              <a:t>Shackleton on Endurance set out to explore Antarctic (Dec 1914) </a:t>
            </a:r>
          </a:p>
          <a:p>
            <a:pPr lvl="1">
              <a:lnSpc>
                <a:spcPct val="90000"/>
              </a:lnSpc>
            </a:pPr>
            <a:r>
              <a:rPr lang="en-US" altLang="en-US" sz="2400" dirty="0"/>
              <a:t>Both got trapped in pack ice</a:t>
            </a:r>
          </a:p>
          <a:p>
            <a:pPr lvl="2">
              <a:lnSpc>
                <a:spcPct val="90000"/>
              </a:lnSpc>
            </a:pPr>
            <a:r>
              <a:rPr lang="en-US" altLang="en-US" sz="2400" dirty="0"/>
              <a:t>More than half of those on Karluk perished, those on Endurance survived</a:t>
            </a:r>
          </a:p>
          <a:p>
            <a:pPr lvl="2">
              <a:lnSpc>
                <a:spcPct val="90000"/>
              </a:lnSpc>
            </a:pPr>
            <a:r>
              <a:rPr lang="en-US" altLang="en-US" sz="2400" dirty="0"/>
              <a:t>What is STEM equivalent of surviving a disaster? </a:t>
            </a:r>
          </a:p>
          <a:p>
            <a:pPr lvl="3">
              <a:lnSpc>
                <a:spcPct val="90000"/>
              </a:lnSpc>
            </a:pPr>
            <a:r>
              <a:rPr lang="en-US" altLang="en-US" sz="2200" dirty="0"/>
              <a:t>No career ending injuries</a:t>
            </a:r>
          </a:p>
          <a:p>
            <a:pPr lvl="3">
              <a:lnSpc>
                <a:spcPct val="90000"/>
              </a:lnSpc>
            </a:pPr>
            <a:r>
              <a:rPr lang="en-US" altLang="en-US" sz="2200" dirty="0"/>
              <a:t>No professional misconduct</a:t>
            </a:r>
          </a:p>
        </p:txBody>
      </p:sp>
    </p:spTree>
    <p:extLst>
      <p:ext uri="{BB962C8B-B14F-4D97-AF65-F5344CB8AC3E}">
        <p14:creationId xmlns:p14="http://schemas.microsoft.com/office/powerpoint/2010/main" val="37150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7" end="7"/>
                                            </p:txEl>
                                          </p:spTgt>
                                        </p:tgtEl>
                                        <p:attrNameLst>
                                          <p:attrName>style.visibility</p:attrName>
                                        </p:attrNameLst>
                                      </p:cBhvr>
                                      <p:to>
                                        <p:strVal val="visible"/>
                                      </p:to>
                                    </p:set>
                                    <p:anim calcmode="lin" valueType="num">
                                      <p:cBhvr additive="base">
                                        <p:cTn id="7" dur="500" fill="hold"/>
                                        <p:tgtEl>
                                          <p:spTgt spid="70659">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659">
                                            <p:txEl>
                                              <p:pRg st="8" end="8"/>
                                            </p:txEl>
                                          </p:spTgt>
                                        </p:tgtEl>
                                        <p:attrNameLst>
                                          <p:attrName>style.visibility</p:attrName>
                                        </p:attrNameLst>
                                      </p:cBhvr>
                                      <p:to>
                                        <p:strVal val="visible"/>
                                      </p:to>
                                    </p:set>
                                    <p:anim calcmode="lin" valueType="num">
                                      <p:cBhvr additive="base">
                                        <p:cTn id="11" dur="500" fill="hold"/>
                                        <p:tgtEl>
                                          <p:spTgt spid="70659">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06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altLang="en-US" sz="3600"/>
              <a:t>Have you ever been cold and miserable?</a:t>
            </a:r>
          </a:p>
        </p:txBody>
      </p:sp>
      <p:sp>
        <p:nvSpPr>
          <p:cNvPr id="71683" name="Rectangle 3"/>
          <p:cNvSpPr>
            <a:spLocks noGrp="1"/>
          </p:cNvSpPr>
          <p:nvPr>
            <p:ph idx="1"/>
          </p:nvPr>
        </p:nvSpPr>
        <p:spPr>
          <a:xfrm>
            <a:off x="760124" y="1700169"/>
            <a:ext cx="10554574" cy="4611962"/>
          </a:xfrm>
        </p:spPr>
        <p:txBody>
          <a:bodyPr>
            <a:normAutofit fontScale="62500" lnSpcReduction="20000"/>
          </a:bodyPr>
          <a:lstStyle/>
          <a:p>
            <a:pPr>
              <a:lnSpc>
                <a:spcPct val="90000"/>
              </a:lnSpc>
            </a:pPr>
            <a:r>
              <a:rPr lang="en-US" altLang="en-US" sz="3400" dirty="0"/>
              <a:t>Endurance sailed on Dec 5</a:t>
            </a:r>
            <a:r>
              <a:rPr lang="en-US" altLang="en-US" sz="3400" baseline="30000" dirty="0"/>
              <a:t>th</a:t>
            </a:r>
            <a:r>
              <a:rPr lang="en-US" altLang="en-US" sz="3400" dirty="0"/>
              <a:t>, 1914</a:t>
            </a:r>
          </a:p>
          <a:p>
            <a:pPr lvl="1">
              <a:lnSpc>
                <a:spcPct val="90000"/>
              </a:lnSpc>
            </a:pPr>
            <a:r>
              <a:rPr lang="en-US" altLang="en-US" sz="3400" dirty="0"/>
              <a:t>Knew ice further north than usual – took extra clothing</a:t>
            </a:r>
          </a:p>
          <a:p>
            <a:pPr lvl="1">
              <a:lnSpc>
                <a:spcPct val="90000"/>
              </a:lnSpc>
            </a:pPr>
            <a:r>
              <a:rPr lang="en-US" altLang="en-US" sz="3400" dirty="0"/>
              <a:t>Should trip have been cancelled?</a:t>
            </a:r>
          </a:p>
          <a:p>
            <a:pPr>
              <a:lnSpc>
                <a:spcPct val="90000"/>
              </a:lnSpc>
            </a:pPr>
            <a:r>
              <a:rPr lang="en-US" altLang="en-US" sz="3400" dirty="0"/>
              <a:t>Jan 19</a:t>
            </a:r>
            <a:r>
              <a:rPr lang="en-US" altLang="en-US" sz="3400" baseline="30000" dirty="0"/>
              <a:t>th</a:t>
            </a:r>
            <a:r>
              <a:rPr lang="en-US" altLang="en-US" sz="3400" dirty="0"/>
              <a:t>, 1915 – stuck in ice </a:t>
            </a:r>
          </a:p>
          <a:p>
            <a:pPr>
              <a:lnSpc>
                <a:spcPct val="90000"/>
              </a:lnSpc>
            </a:pPr>
            <a:r>
              <a:rPr lang="en-US" altLang="en-US" sz="3400" dirty="0"/>
              <a:t>Oct 27</a:t>
            </a:r>
            <a:r>
              <a:rPr lang="en-US" altLang="en-US" sz="3400" baseline="30000" dirty="0"/>
              <a:t>th</a:t>
            </a:r>
            <a:r>
              <a:rPr lang="en-US" altLang="en-US" sz="3400" dirty="0"/>
              <a:t>, 1915 – ship is crushed and abandoned</a:t>
            </a:r>
          </a:p>
          <a:p>
            <a:pPr lvl="1">
              <a:lnSpc>
                <a:spcPct val="90000"/>
              </a:lnSpc>
            </a:pPr>
            <a:r>
              <a:rPr lang="en-US" altLang="en-US" sz="3400" dirty="0"/>
              <a:t>Plan is to march across pack ice to open water but little progress made (two miles in two days)</a:t>
            </a:r>
          </a:p>
          <a:p>
            <a:pPr>
              <a:lnSpc>
                <a:spcPct val="90000"/>
              </a:lnSpc>
            </a:pPr>
            <a:r>
              <a:rPr lang="en-US" altLang="en-US" sz="3400" dirty="0"/>
              <a:t>April 9</a:t>
            </a:r>
            <a:r>
              <a:rPr lang="en-US" altLang="en-US" sz="3400" baseline="30000" dirty="0"/>
              <a:t>th</a:t>
            </a:r>
            <a:r>
              <a:rPr lang="en-US" altLang="en-US" sz="3400" dirty="0"/>
              <a:t>, 1916 (day 491) – pack ice opens, boats launched, Reach Elephant island on April 15</a:t>
            </a:r>
            <a:r>
              <a:rPr lang="en-US" altLang="en-US" sz="3400" baseline="30000" dirty="0"/>
              <a:t>th</a:t>
            </a:r>
          </a:p>
          <a:p>
            <a:pPr>
              <a:lnSpc>
                <a:spcPct val="80000"/>
              </a:lnSpc>
            </a:pPr>
            <a:r>
              <a:rPr lang="en-US" altLang="en-US" sz="3400" dirty="0"/>
              <a:t>Day 506 – small group set sail for South Georgia Island reaching it 16 days later on May 10</a:t>
            </a:r>
            <a:r>
              <a:rPr lang="en-US" altLang="en-US" sz="3400" baseline="30000" dirty="0"/>
              <a:t>th</a:t>
            </a:r>
            <a:r>
              <a:rPr lang="en-US" altLang="en-US" sz="3400" dirty="0"/>
              <a:t> – on wrong side of island</a:t>
            </a:r>
          </a:p>
          <a:p>
            <a:pPr lvl="1">
              <a:lnSpc>
                <a:spcPct val="80000"/>
              </a:lnSpc>
            </a:pPr>
            <a:r>
              <a:rPr lang="en-US" altLang="en-US" sz="3400" dirty="0"/>
              <a:t>Shackleton and two others hiked overland for help</a:t>
            </a:r>
          </a:p>
          <a:p>
            <a:pPr>
              <a:lnSpc>
                <a:spcPct val="80000"/>
              </a:lnSpc>
            </a:pPr>
            <a:r>
              <a:rPr lang="en-US" altLang="en-US" sz="3400" dirty="0"/>
              <a:t>Four attempts made to rescue people on elephant island – finally successful on August 30</a:t>
            </a:r>
            <a:r>
              <a:rPr lang="en-US" altLang="en-US" sz="3400" baseline="30000" dirty="0"/>
              <a:t>th</a:t>
            </a:r>
            <a:r>
              <a:rPr lang="en-US" altLang="en-US" sz="3400" dirty="0"/>
              <a:t> – 634 days after departure</a:t>
            </a:r>
          </a:p>
          <a:p>
            <a:pPr>
              <a:lnSpc>
                <a:spcPct val="90000"/>
              </a:lnSpc>
            </a:pPr>
            <a:endParaRPr lang="en-US" altLang="en-US" sz="2800" baseline="30000" dirty="0"/>
          </a:p>
          <a:p>
            <a:pPr>
              <a:lnSpc>
                <a:spcPct val="90000"/>
              </a:lnSpc>
            </a:pPr>
            <a:endParaRPr lang="en-US" altLang="en-US" sz="2800" baseline="30000" dirty="0"/>
          </a:p>
          <a:p>
            <a:pPr>
              <a:lnSpc>
                <a:spcPct val="90000"/>
              </a:lnSpc>
            </a:pPr>
            <a:endParaRPr lang="en-US" altLang="en-US" sz="2600" dirty="0"/>
          </a:p>
          <a:p>
            <a:pPr>
              <a:lnSpc>
                <a:spcPct val="90000"/>
              </a:lnSpc>
            </a:pPr>
            <a:endParaRPr lang="en-US" altLang="en-US" sz="2800" dirty="0"/>
          </a:p>
        </p:txBody>
      </p:sp>
    </p:spTree>
    <p:extLst>
      <p:ext uri="{BB962C8B-B14F-4D97-AF65-F5344CB8AC3E}">
        <p14:creationId xmlns:p14="http://schemas.microsoft.com/office/powerpoint/2010/main" val="772277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ECD2-D693-4912-A627-55A4D07F72E4}"/>
              </a:ext>
            </a:extLst>
          </p:cNvPr>
          <p:cNvSpPr>
            <a:spLocks noGrp="1"/>
          </p:cNvSpPr>
          <p:nvPr>
            <p:ph type="title"/>
          </p:nvPr>
        </p:nvSpPr>
        <p:spPr/>
        <p:txBody>
          <a:bodyPr/>
          <a:lstStyle/>
          <a:p>
            <a:r>
              <a:rPr lang="en-US" dirty="0"/>
              <a:t>Good Books/Video</a:t>
            </a:r>
          </a:p>
        </p:txBody>
      </p:sp>
      <p:sp>
        <p:nvSpPr>
          <p:cNvPr id="3" name="Content Placeholder 2">
            <a:extLst>
              <a:ext uri="{FF2B5EF4-FFF2-40B4-BE49-F238E27FC236}">
                <a16:creationId xmlns:a16="http://schemas.microsoft.com/office/drawing/2014/main" id="{917D9652-7BD9-4C5E-954B-863815900839}"/>
              </a:ext>
            </a:extLst>
          </p:cNvPr>
          <p:cNvSpPr>
            <a:spLocks noGrp="1"/>
          </p:cNvSpPr>
          <p:nvPr>
            <p:ph idx="1"/>
          </p:nvPr>
        </p:nvSpPr>
        <p:spPr>
          <a:xfrm>
            <a:off x="677334" y="1857135"/>
            <a:ext cx="10554574" cy="3636511"/>
          </a:xfrm>
        </p:spPr>
        <p:txBody>
          <a:bodyPr>
            <a:normAutofit lnSpcReduction="10000"/>
          </a:bodyPr>
          <a:lstStyle/>
          <a:p>
            <a:r>
              <a:rPr lang="en-US" sz="2800" dirty="0"/>
              <a:t>Shackleton’s Way – Leadership Lessons from the Great Antarctic Explorer” Margo Morell and Stephanie </a:t>
            </a:r>
            <a:r>
              <a:rPr lang="en-US" sz="2800" dirty="0" err="1"/>
              <a:t>Capparell</a:t>
            </a:r>
            <a:endParaRPr lang="en-US" sz="2800" dirty="0"/>
          </a:p>
          <a:p>
            <a:r>
              <a:rPr lang="en-US" sz="2800" dirty="0"/>
              <a:t>“Leading at the Edge – Leadership </a:t>
            </a:r>
            <a:r>
              <a:rPr lang="en-US" sz="2800" dirty="0" err="1"/>
              <a:t>Lesons</a:t>
            </a:r>
            <a:r>
              <a:rPr lang="en-US" sz="2800" dirty="0"/>
              <a:t> from the Extraordinary Saga of Shackleton’s Antarctic Expedition” by Dennis N.T. Perkins with Margaret P. </a:t>
            </a:r>
            <a:r>
              <a:rPr lang="en-US" sz="2800" dirty="0" err="1"/>
              <a:t>Holtman</a:t>
            </a:r>
            <a:r>
              <a:rPr lang="en-US" sz="2800" dirty="0"/>
              <a:t>, Paul R. Kessler, Catherine McCarthy</a:t>
            </a:r>
          </a:p>
          <a:p>
            <a:r>
              <a:rPr lang="en-US" sz="2800" dirty="0">
                <a:hlinkClick r:id="rId2"/>
              </a:rPr>
              <a:t>https://www.youtube.com/watch?v=e0wKmUUsnC4</a:t>
            </a:r>
            <a:r>
              <a:rPr lang="en-US" sz="2800" dirty="0"/>
              <a:t> (overview) </a:t>
            </a:r>
          </a:p>
          <a:p>
            <a:pPr marL="0" indent="0">
              <a:buNone/>
            </a:pPr>
            <a:endParaRPr lang="en-US" dirty="0"/>
          </a:p>
        </p:txBody>
      </p:sp>
    </p:spTree>
    <p:extLst>
      <p:ext uri="{BB962C8B-B14F-4D97-AF65-F5344CB8AC3E}">
        <p14:creationId xmlns:p14="http://schemas.microsoft.com/office/powerpoint/2010/main" val="15677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353357" cy="1320800"/>
          </a:xfrm>
        </p:spPr>
        <p:txBody>
          <a:bodyPr/>
          <a:lstStyle/>
          <a:p>
            <a:r>
              <a:rPr lang="en-US" dirty="0"/>
              <a:t>What did Shackleton get about leadership?</a:t>
            </a:r>
          </a:p>
        </p:txBody>
      </p:sp>
      <p:pic>
        <p:nvPicPr>
          <p:cNvPr id="4" name="Content Placeholder 3"/>
          <p:cNvPicPr>
            <a:picLocks noGrp="1" noChangeAspect="1"/>
          </p:cNvPicPr>
          <p:nvPr>
            <p:ph idx="1"/>
          </p:nvPr>
        </p:nvPicPr>
        <p:blipFill>
          <a:blip r:embed="rId3"/>
          <a:stretch>
            <a:fillRect/>
          </a:stretch>
        </p:blipFill>
        <p:spPr>
          <a:xfrm>
            <a:off x="777426" y="1930400"/>
            <a:ext cx="8056386" cy="4165600"/>
          </a:xfrm>
          <a:prstGeom prst="rect">
            <a:avLst/>
          </a:prstGeom>
        </p:spPr>
      </p:pic>
    </p:spTree>
    <p:extLst>
      <p:ext uri="{BB962C8B-B14F-4D97-AF65-F5344CB8AC3E}">
        <p14:creationId xmlns:p14="http://schemas.microsoft.com/office/powerpoint/2010/main" val="4051020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recruit?</a:t>
            </a:r>
          </a:p>
        </p:txBody>
      </p:sp>
      <p:sp>
        <p:nvSpPr>
          <p:cNvPr id="3" name="Content Placeholder 2"/>
          <p:cNvSpPr>
            <a:spLocks noGrp="1"/>
          </p:cNvSpPr>
          <p:nvPr>
            <p:ph idx="1"/>
          </p:nvPr>
        </p:nvSpPr>
        <p:spPr>
          <a:xfrm>
            <a:off x="627457" y="1850247"/>
            <a:ext cx="8596668" cy="3880773"/>
          </a:xfrm>
        </p:spPr>
        <p:txBody>
          <a:bodyPr>
            <a:noAutofit/>
          </a:bodyPr>
          <a:lstStyle/>
          <a:p>
            <a:r>
              <a:rPr lang="en-US" sz="1600" dirty="0"/>
              <a:t>Be very clear about what you need and what is negotiable</a:t>
            </a:r>
          </a:p>
          <a:p>
            <a:r>
              <a:rPr lang="en-US" sz="1600" dirty="0"/>
              <a:t>Make a checklist to review candidates against</a:t>
            </a:r>
          </a:p>
          <a:p>
            <a:pPr lvl="1"/>
            <a:r>
              <a:rPr lang="en-US" dirty="0"/>
              <a:t>Think about</a:t>
            </a:r>
          </a:p>
          <a:p>
            <a:pPr lvl="2"/>
            <a:r>
              <a:rPr lang="en-US" sz="1600" dirty="0"/>
              <a:t>What basic skills should everyone have coming in</a:t>
            </a:r>
          </a:p>
          <a:p>
            <a:pPr lvl="2"/>
            <a:r>
              <a:rPr lang="en-US" sz="1600" dirty="0"/>
              <a:t>What skills can they learn easily if…</a:t>
            </a:r>
          </a:p>
          <a:p>
            <a:pPr lvl="2"/>
            <a:r>
              <a:rPr lang="en-US" sz="1600" dirty="0"/>
              <a:t>What skills would help us that we don’t currently have</a:t>
            </a:r>
          </a:p>
          <a:p>
            <a:r>
              <a:rPr lang="en-US" sz="1600" dirty="0"/>
              <a:t>Note – lots of ways to classify people by type/style/personality</a:t>
            </a:r>
          </a:p>
          <a:p>
            <a:pPr lvl="1"/>
            <a:r>
              <a:rPr lang="en-US" dirty="0"/>
              <a:t>MBTA, colors….</a:t>
            </a:r>
          </a:p>
          <a:p>
            <a:pPr lvl="2"/>
            <a:r>
              <a:rPr lang="en-US" sz="1600" dirty="0"/>
              <a:t>Interesting to reflect on, can talk more about</a:t>
            </a:r>
          </a:p>
          <a:p>
            <a:pPr lvl="1"/>
            <a:r>
              <a:rPr lang="en-US" dirty="0"/>
              <a:t>Type is not destiny though… you can “flex” (you may gravitate instinctually to some things under stress… awareness helps!)</a:t>
            </a:r>
          </a:p>
        </p:txBody>
      </p:sp>
    </p:spTree>
    <p:extLst>
      <p:ext uri="{BB962C8B-B14F-4D97-AF65-F5344CB8AC3E}">
        <p14:creationId xmlns:p14="http://schemas.microsoft.com/office/powerpoint/2010/main" val="3956904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r>
              <a:rPr lang="en-US" altLang="en-US"/>
              <a:t>Shackleton’s Way </a:t>
            </a:r>
          </a:p>
        </p:txBody>
      </p:sp>
      <p:sp>
        <p:nvSpPr>
          <p:cNvPr id="77827" name="Rectangle 3"/>
          <p:cNvSpPr>
            <a:spLocks noGrp="1"/>
          </p:cNvSpPr>
          <p:nvPr>
            <p:ph idx="1"/>
          </p:nvPr>
        </p:nvSpPr>
        <p:spPr>
          <a:xfrm>
            <a:off x="527367" y="1505989"/>
            <a:ext cx="8229600" cy="4495800"/>
          </a:xfrm>
        </p:spPr>
        <p:txBody>
          <a:bodyPr>
            <a:normAutofit lnSpcReduction="10000"/>
          </a:bodyPr>
          <a:lstStyle/>
          <a:p>
            <a:pPr>
              <a:lnSpc>
                <a:spcPct val="90000"/>
              </a:lnSpc>
            </a:pPr>
            <a:r>
              <a:rPr lang="en-US" altLang="en-US" sz="2800" dirty="0"/>
              <a:t>Planning</a:t>
            </a:r>
          </a:p>
          <a:p>
            <a:pPr lvl="1">
              <a:lnSpc>
                <a:spcPct val="90000"/>
              </a:lnSpc>
            </a:pPr>
            <a:r>
              <a:rPr lang="en-US" altLang="en-US" sz="2400" dirty="0"/>
              <a:t>Bought best equipment available</a:t>
            </a:r>
          </a:p>
          <a:p>
            <a:pPr lvl="1">
              <a:lnSpc>
                <a:spcPct val="90000"/>
              </a:lnSpc>
            </a:pPr>
            <a:r>
              <a:rPr lang="en-US" altLang="en-US" sz="2400" dirty="0"/>
              <a:t>Hire top notch consultants</a:t>
            </a:r>
          </a:p>
          <a:p>
            <a:pPr lvl="1">
              <a:lnSpc>
                <a:spcPct val="90000"/>
              </a:lnSpc>
            </a:pPr>
            <a:r>
              <a:rPr lang="en-US" altLang="en-US" sz="2400" dirty="0"/>
              <a:t>Leave details to experts, empower them to make their own decisions (did not micromanage)</a:t>
            </a:r>
          </a:p>
          <a:p>
            <a:pPr>
              <a:lnSpc>
                <a:spcPct val="90000"/>
              </a:lnSpc>
            </a:pPr>
            <a:r>
              <a:rPr lang="en-US" altLang="en-US" sz="2800" dirty="0"/>
              <a:t>Team Building</a:t>
            </a:r>
          </a:p>
          <a:p>
            <a:pPr lvl="1">
              <a:lnSpc>
                <a:spcPct val="90000"/>
              </a:lnSpc>
            </a:pPr>
            <a:r>
              <a:rPr lang="en-US" altLang="en-US" sz="2400" dirty="0"/>
              <a:t>He did his share, assigned people by talent</a:t>
            </a:r>
          </a:p>
          <a:p>
            <a:pPr lvl="2">
              <a:lnSpc>
                <a:spcPct val="90000"/>
              </a:lnSpc>
            </a:pPr>
            <a:r>
              <a:rPr lang="en-US" altLang="en-US" sz="2000" dirty="0"/>
              <a:t>Background Merchant Marine not Royal Navy</a:t>
            </a:r>
          </a:p>
          <a:p>
            <a:pPr lvl="1">
              <a:lnSpc>
                <a:spcPct val="90000"/>
              </a:lnSpc>
            </a:pPr>
            <a:r>
              <a:rPr lang="en-US" altLang="en-US" sz="2400" dirty="0"/>
              <a:t>Identify “workhorses” for toughest tasks – but let them know you are aware that you are counting on their ability and good will</a:t>
            </a:r>
          </a:p>
          <a:p>
            <a:pPr>
              <a:lnSpc>
                <a:spcPct val="90000"/>
              </a:lnSpc>
            </a:pPr>
            <a:endParaRPr lang="en-US" altLang="en-US" sz="2800" dirty="0"/>
          </a:p>
          <a:p>
            <a:pPr>
              <a:lnSpc>
                <a:spcPct val="90000"/>
              </a:lnSpc>
            </a:pPr>
            <a:endParaRPr lang="en-US" altLang="en-US" sz="2800" dirty="0"/>
          </a:p>
        </p:txBody>
      </p:sp>
    </p:spTree>
    <p:extLst>
      <p:ext uri="{BB962C8B-B14F-4D97-AF65-F5344CB8AC3E}">
        <p14:creationId xmlns:p14="http://schemas.microsoft.com/office/powerpoint/2010/main" val="940996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en-US" altLang="en-US" dirty="0"/>
              <a:t>What did he do ? Examples</a:t>
            </a:r>
          </a:p>
        </p:txBody>
      </p:sp>
      <p:sp>
        <p:nvSpPr>
          <p:cNvPr id="76803" name="Rectangle 3"/>
          <p:cNvSpPr>
            <a:spLocks noGrp="1"/>
          </p:cNvSpPr>
          <p:nvPr>
            <p:ph idx="1"/>
          </p:nvPr>
        </p:nvSpPr>
        <p:spPr>
          <a:xfrm>
            <a:off x="677334" y="1834359"/>
            <a:ext cx="10554574" cy="4549816"/>
          </a:xfrm>
        </p:spPr>
        <p:txBody>
          <a:bodyPr>
            <a:normAutofit/>
          </a:bodyPr>
          <a:lstStyle/>
          <a:p>
            <a:pPr>
              <a:lnSpc>
                <a:spcPct val="80000"/>
              </a:lnSpc>
            </a:pPr>
            <a:r>
              <a:rPr lang="en-US" altLang="en-US" sz="2400" dirty="0"/>
              <a:t>First officer fouled propeller early on when maneuvering – Shackleton helped him fix it without comments</a:t>
            </a:r>
          </a:p>
          <a:p>
            <a:pPr lvl="1">
              <a:lnSpc>
                <a:spcPct val="80000"/>
              </a:lnSpc>
            </a:pPr>
            <a:r>
              <a:rPr lang="en-US" altLang="en-US" sz="2000" dirty="0"/>
              <a:t>Mistakes will be made; fix them and move on</a:t>
            </a:r>
          </a:p>
          <a:p>
            <a:pPr>
              <a:lnSpc>
                <a:spcPct val="80000"/>
              </a:lnSpc>
            </a:pPr>
            <a:r>
              <a:rPr lang="en-US" altLang="en-US" sz="2400" dirty="0"/>
              <a:t>When preparing for sledge march wanted everyone to travel light – 2lbs (about 1 kg) allowed per person for personal belongings</a:t>
            </a:r>
          </a:p>
          <a:p>
            <a:pPr lvl="1">
              <a:lnSpc>
                <a:spcPct val="80000"/>
              </a:lnSpc>
            </a:pPr>
            <a:r>
              <a:rPr lang="en-US" altLang="en-US" sz="2000" dirty="0"/>
              <a:t>Threw away his gold cigarette case, gold sovereigns</a:t>
            </a:r>
          </a:p>
          <a:p>
            <a:pPr lvl="1">
              <a:lnSpc>
                <a:spcPct val="80000"/>
              </a:lnSpc>
            </a:pPr>
            <a:r>
              <a:rPr lang="en-US" altLang="en-US" sz="2000" dirty="0"/>
              <a:t>Insisted that crew member brought along his banjo</a:t>
            </a:r>
          </a:p>
          <a:p>
            <a:pPr>
              <a:lnSpc>
                <a:spcPct val="80000"/>
              </a:lnSpc>
            </a:pPr>
            <a:r>
              <a:rPr lang="en-US" altLang="en-US" sz="2400" dirty="0"/>
              <a:t>Held a lottery to distribute warmer sleeping bags (had planned for only original group doing trek to have them) – exempted himself from participating</a:t>
            </a:r>
          </a:p>
          <a:p>
            <a:pPr>
              <a:lnSpc>
                <a:spcPct val="80000"/>
              </a:lnSpc>
            </a:pPr>
            <a:r>
              <a:rPr lang="en-US" altLang="en-US" sz="2400" dirty="0"/>
              <a:t>Argued about amount of ballast needed for boat – when journey over admitted he had been wrong</a:t>
            </a:r>
          </a:p>
        </p:txBody>
      </p:sp>
    </p:spTree>
    <p:extLst>
      <p:ext uri="{BB962C8B-B14F-4D97-AF65-F5344CB8AC3E}">
        <p14:creationId xmlns:p14="http://schemas.microsoft.com/office/powerpoint/2010/main" val="313253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92" y="219105"/>
            <a:ext cx="7935432" cy="5029902"/>
          </a:xfrm>
          <a:prstGeom prst="rect">
            <a:avLst/>
          </a:prstGeom>
        </p:spPr>
      </p:pic>
      <p:sp>
        <p:nvSpPr>
          <p:cNvPr id="3" name="Rectangle 2"/>
          <p:cNvSpPr/>
          <p:nvPr/>
        </p:nvSpPr>
        <p:spPr>
          <a:xfrm>
            <a:off x="2514600" y="5599468"/>
            <a:ext cx="9089136" cy="369332"/>
          </a:xfrm>
          <a:prstGeom prst="rect">
            <a:avLst/>
          </a:prstGeom>
        </p:spPr>
        <p:txBody>
          <a:bodyPr wrap="square">
            <a:spAutoFit/>
          </a:bodyPr>
          <a:lstStyle/>
          <a:p>
            <a:pPr lvl="1"/>
            <a:r>
              <a:rPr lang="en-US" altLang="en-US" dirty="0"/>
              <a:t>Need to broaden grad education (and at other levels)</a:t>
            </a:r>
          </a:p>
        </p:txBody>
      </p:sp>
    </p:spTree>
    <p:extLst>
      <p:ext uri="{BB962C8B-B14F-4D97-AF65-F5344CB8AC3E}">
        <p14:creationId xmlns:p14="http://schemas.microsoft.com/office/powerpoint/2010/main" val="1944239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a:xfrm>
            <a:off x="505201" y="512502"/>
            <a:ext cx="10571998" cy="970450"/>
          </a:xfrm>
        </p:spPr>
        <p:txBody>
          <a:bodyPr/>
          <a:lstStyle/>
          <a:p>
            <a:r>
              <a:rPr lang="en-US" altLang="en-US" dirty="0"/>
              <a:t>   Flexible</a:t>
            </a:r>
          </a:p>
        </p:txBody>
      </p:sp>
      <p:sp>
        <p:nvSpPr>
          <p:cNvPr id="106499" name="Rectangle 3"/>
          <p:cNvSpPr>
            <a:spLocks noGrp="1"/>
          </p:cNvSpPr>
          <p:nvPr>
            <p:ph idx="1"/>
          </p:nvPr>
        </p:nvSpPr>
        <p:spPr>
          <a:xfrm>
            <a:off x="465513" y="1806633"/>
            <a:ext cx="8460773" cy="4962978"/>
          </a:xfrm>
        </p:spPr>
        <p:txBody>
          <a:bodyPr>
            <a:normAutofit/>
          </a:bodyPr>
          <a:lstStyle/>
          <a:p>
            <a:pPr lvl="1">
              <a:lnSpc>
                <a:spcPct val="80000"/>
              </a:lnSpc>
            </a:pPr>
            <a:r>
              <a:rPr lang="en-US" altLang="en-US" sz="2400" dirty="0"/>
              <a:t>Focus on present – not recriminations</a:t>
            </a:r>
          </a:p>
          <a:p>
            <a:pPr lvl="1">
              <a:lnSpc>
                <a:spcPct val="80000"/>
              </a:lnSpc>
            </a:pPr>
            <a:r>
              <a:rPr lang="en-US" altLang="en-US" sz="2400" dirty="0"/>
              <a:t>Multiple plans for multiple contingencies</a:t>
            </a:r>
          </a:p>
          <a:p>
            <a:pPr lvl="1">
              <a:lnSpc>
                <a:spcPct val="80000"/>
              </a:lnSpc>
            </a:pPr>
            <a:r>
              <a:rPr lang="en-US" altLang="en-US" sz="2400" dirty="0"/>
              <a:t>Not indecisive to change mind if get new information and can explain decision</a:t>
            </a:r>
          </a:p>
          <a:p>
            <a:pPr lvl="2">
              <a:lnSpc>
                <a:spcPct val="80000"/>
              </a:lnSpc>
            </a:pPr>
            <a:r>
              <a:rPr lang="en-US" altLang="en-US" sz="2400" dirty="0"/>
              <a:t>“Often wrong, never in doubt” not good leadership!</a:t>
            </a:r>
          </a:p>
          <a:p>
            <a:pPr lvl="2">
              <a:lnSpc>
                <a:spcPct val="80000"/>
              </a:lnSpc>
            </a:pPr>
            <a:r>
              <a:rPr lang="en-US" altLang="en-US" sz="2400" dirty="0"/>
              <a:t> Personally – I see effective leadership as “iterative” – do something and adjust</a:t>
            </a:r>
          </a:p>
          <a:p>
            <a:pPr lvl="2">
              <a:lnSpc>
                <a:spcPct val="80000"/>
              </a:lnSpc>
            </a:pPr>
            <a:endParaRPr lang="en-US" altLang="en-US" sz="2400" dirty="0"/>
          </a:p>
          <a:p>
            <a:pPr lvl="1">
              <a:lnSpc>
                <a:spcPct val="80000"/>
              </a:lnSpc>
            </a:pPr>
            <a:endParaRPr lang="en-US" altLang="en-US" sz="2400" dirty="0"/>
          </a:p>
        </p:txBody>
      </p:sp>
    </p:spTree>
    <p:extLst>
      <p:ext uri="{BB962C8B-B14F-4D97-AF65-F5344CB8AC3E}">
        <p14:creationId xmlns:p14="http://schemas.microsoft.com/office/powerpoint/2010/main" val="1830786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677334" y="609600"/>
            <a:ext cx="9248062" cy="1320800"/>
          </a:xfrm>
        </p:spPr>
        <p:txBody>
          <a:bodyPr/>
          <a:lstStyle/>
          <a:p>
            <a:r>
              <a:rPr lang="en-US" altLang="en-US" sz="3600" dirty="0"/>
              <a:t>Managed Conflict/Modeled Key Behaviors</a:t>
            </a:r>
          </a:p>
        </p:txBody>
      </p:sp>
      <p:sp>
        <p:nvSpPr>
          <p:cNvPr id="78851" name="Rectangle 3"/>
          <p:cNvSpPr>
            <a:spLocks noGrp="1"/>
          </p:cNvSpPr>
          <p:nvPr>
            <p:ph idx="1"/>
          </p:nvPr>
        </p:nvSpPr>
        <p:spPr>
          <a:xfrm>
            <a:off x="677334" y="1532709"/>
            <a:ext cx="8229600" cy="4495800"/>
          </a:xfrm>
        </p:spPr>
        <p:txBody>
          <a:bodyPr>
            <a:noAutofit/>
          </a:bodyPr>
          <a:lstStyle/>
          <a:p>
            <a:r>
              <a:rPr lang="en-US" altLang="en-US" sz="2800" dirty="0"/>
              <a:t>Managed Conflicts</a:t>
            </a:r>
          </a:p>
          <a:p>
            <a:pPr lvl="1"/>
            <a:r>
              <a:rPr lang="en-US" altLang="en-US" sz="2800" dirty="0"/>
              <a:t>People could vent but stepped in to avoid serious fights</a:t>
            </a:r>
          </a:p>
          <a:p>
            <a:pPr lvl="1"/>
            <a:r>
              <a:rPr lang="en-US" altLang="en-US" sz="2800" dirty="0"/>
              <a:t>Took people he considered biggest trouble makers with him on trip to South Georgia </a:t>
            </a:r>
          </a:p>
          <a:p>
            <a:r>
              <a:rPr lang="en-US" altLang="en-US" sz="2800" dirty="0"/>
              <a:t>Modeled key behaviors</a:t>
            </a:r>
          </a:p>
          <a:p>
            <a:pPr lvl="1"/>
            <a:r>
              <a:rPr lang="en-US" altLang="en-US" sz="2800" dirty="0"/>
              <a:t>Took on most challenging tasks</a:t>
            </a:r>
          </a:p>
          <a:p>
            <a:pPr lvl="1"/>
            <a:r>
              <a:rPr lang="en-US" altLang="en-US" sz="2800" dirty="0"/>
              <a:t>Stayed optimistic – “optimism is true moral courage” - Shackleton</a:t>
            </a:r>
          </a:p>
        </p:txBody>
      </p:sp>
    </p:spTree>
    <p:extLst>
      <p:ext uri="{BB962C8B-B14F-4D97-AF65-F5344CB8AC3E}">
        <p14:creationId xmlns:p14="http://schemas.microsoft.com/office/powerpoint/2010/main" val="4068449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4A11-503B-4CDB-9735-679E355BE8D4}"/>
              </a:ext>
            </a:extLst>
          </p:cNvPr>
          <p:cNvSpPr>
            <a:spLocks noGrp="1"/>
          </p:cNvSpPr>
          <p:nvPr>
            <p:ph type="title"/>
          </p:nvPr>
        </p:nvSpPr>
        <p:spPr/>
        <p:txBody>
          <a:bodyPr/>
          <a:lstStyle/>
          <a:p>
            <a:r>
              <a:rPr lang="en-US" dirty="0"/>
              <a:t>Communicated/Transparent/Respectful</a:t>
            </a:r>
          </a:p>
        </p:txBody>
      </p:sp>
      <p:sp>
        <p:nvSpPr>
          <p:cNvPr id="3" name="Content Placeholder 2">
            <a:extLst>
              <a:ext uri="{FF2B5EF4-FFF2-40B4-BE49-F238E27FC236}">
                <a16:creationId xmlns:a16="http://schemas.microsoft.com/office/drawing/2014/main" id="{219156E2-DF81-400B-93B4-C4C902562A8E}"/>
              </a:ext>
            </a:extLst>
          </p:cNvPr>
          <p:cNvSpPr>
            <a:spLocks noGrp="1"/>
          </p:cNvSpPr>
          <p:nvPr>
            <p:ph idx="1"/>
          </p:nvPr>
        </p:nvSpPr>
        <p:spPr>
          <a:xfrm>
            <a:off x="184819" y="2085108"/>
            <a:ext cx="10554574" cy="3636511"/>
          </a:xfrm>
        </p:spPr>
        <p:txBody>
          <a:bodyPr/>
          <a:lstStyle/>
          <a:p>
            <a:pPr lvl="1">
              <a:lnSpc>
                <a:spcPct val="80000"/>
              </a:lnSpc>
            </a:pPr>
            <a:r>
              <a:rPr lang="en-US" altLang="en-US" sz="2400" dirty="0"/>
              <a:t>Broke down social/occupational barriers</a:t>
            </a:r>
          </a:p>
          <a:p>
            <a:pPr lvl="1">
              <a:lnSpc>
                <a:spcPct val="80000"/>
              </a:lnSpc>
            </a:pPr>
            <a:r>
              <a:rPr lang="en-US" altLang="en-US" sz="2400" dirty="0"/>
              <a:t>Allowed everyone a voice in discussion if not in decision</a:t>
            </a:r>
          </a:p>
          <a:p>
            <a:pPr lvl="1">
              <a:lnSpc>
                <a:spcPct val="80000"/>
              </a:lnSpc>
            </a:pPr>
            <a:r>
              <a:rPr lang="en-US" altLang="en-US" sz="2400" dirty="0"/>
              <a:t>Small group meetings/divide team into subgroups</a:t>
            </a:r>
          </a:p>
          <a:p>
            <a:pPr lvl="1">
              <a:lnSpc>
                <a:spcPct val="80000"/>
              </a:lnSpc>
            </a:pPr>
            <a:r>
              <a:rPr lang="en-US" altLang="en-US" sz="2400" dirty="0"/>
              <a:t>Show confidence in team members</a:t>
            </a:r>
          </a:p>
          <a:p>
            <a:pPr lvl="1">
              <a:lnSpc>
                <a:spcPct val="80000"/>
              </a:lnSpc>
            </a:pPr>
            <a:r>
              <a:rPr lang="en-US" altLang="en-US" sz="2400" dirty="0"/>
              <a:t>Praise in public, criticize in private</a:t>
            </a:r>
          </a:p>
          <a:p>
            <a:pPr lvl="2">
              <a:lnSpc>
                <a:spcPct val="80000"/>
              </a:lnSpc>
            </a:pPr>
            <a:r>
              <a:rPr lang="en-US" altLang="en-US" sz="2400" dirty="0"/>
              <a:t>When an individual needed help – offered a break/help to entire group rather than single someone out. </a:t>
            </a:r>
          </a:p>
          <a:p>
            <a:endParaRPr lang="en-US" dirty="0"/>
          </a:p>
        </p:txBody>
      </p:sp>
    </p:spTree>
    <p:extLst>
      <p:ext uri="{BB962C8B-B14F-4D97-AF65-F5344CB8AC3E}">
        <p14:creationId xmlns:p14="http://schemas.microsoft.com/office/powerpoint/2010/main" val="214939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89901" y="565265"/>
            <a:ext cx="9447568" cy="1320800"/>
          </a:xfrm>
        </p:spPr>
        <p:txBody>
          <a:bodyPr/>
          <a:lstStyle/>
          <a:p>
            <a:r>
              <a:rPr lang="en-US" altLang="en-US" dirty="0"/>
              <a:t>“Leading from the Edge” – Shackleton Model</a:t>
            </a:r>
          </a:p>
        </p:txBody>
      </p:sp>
      <p:sp>
        <p:nvSpPr>
          <p:cNvPr id="75779" name="Rectangle 3"/>
          <p:cNvSpPr>
            <a:spLocks noGrp="1"/>
          </p:cNvSpPr>
          <p:nvPr>
            <p:ph idx="1"/>
          </p:nvPr>
        </p:nvSpPr>
        <p:spPr>
          <a:xfrm>
            <a:off x="616036" y="1821226"/>
            <a:ext cx="10554574" cy="3636511"/>
          </a:xfrm>
        </p:spPr>
        <p:txBody>
          <a:bodyPr>
            <a:normAutofit fontScale="92500" lnSpcReduction="10000"/>
          </a:bodyPr>
          <a:lstStyle/>
          <a:p>
            <a:pPr marL="609600" indent="-609600">
              <a:lnSpc>
                <a:spcPct val="80000"/>
              </a:lnSpc>
              <a:buFont typeface="Arial" panose="020B0604020202020204" pitchFamily="34" charset="0"/>
              <a:buAutoNum type="arabicPeriod"/>
            </a:pPr>
            <a:r>
              <a:rPr lang="en-US" altLang="en-US" sz="2000" dirty="0"/>
              <a:t>Never lose sight of ultimate goal, and focus energy on short term objectives</a:t>
            </a:r>
          </a:p>
          <a:p>
            <a:pPr marL="609600" indent="-609600">
              <a:lnSpc>
                <a:spcPct val="80000"/>
              </a:lnSpc>
              <a:buFont typeface="Arial" panose="020B0604020202020204" pitchFamily="34" charset="0"/>
              <a:buAutoNum type="arabicPeriod"/>
            </a:pPr>
            <a:r>
              <a:rPr lang="en-US" altLang="en-US" sz="2000" dirty="0"/>
              <a:t>Set a personal example with visible, memorable symbols and behaviors</a:t>
            </a:r>
          </a:p>
          <a:p>
            <a:pPr marL="609600" indent="-609600">
              <a:lnSpc>
                <a:spcPct val="80000"/>
              </a:lnSpc>
              <a:buFont typeface="Arial" panose="020B0604020202020204" pitchFamily="34" charset="0"/>
              <a:buAutoNum type="arabicPeriod"/>
            </a:pPr>
            <a:r>
              <a:rPr lang="en-US" altLang="en-US" sz="2000" dirty="0"/>
              <a:t>Instill optimism and self-confidence, but stay grounded in reality</a:t>
            </a:r>
          </a:p>
          <a:p>
            <a:pPr marL="609600" indent="-609600">
              <a:lnSpc>
                <a:spcPct val="80000"/>
              </a:lnSpc>
              <a:buFont typeface="Arial" panose="020B0604020202020204" pitchFamily="34" charset="0"/>
              <a:buAutoNum type="arabicPeriod"/>
            </a:pPr>
            <a:r>
              <a:rPr lang="en-US" altLang="en-US" sz="2000" dirty="0"/>
              <a:t>Take care of yourself: Maintain your stamina and let go of guilt</a:t>
            </a:r>
          </a:p>
          <a:p>
            <a:pPr marL="609600" indent="-609600">
              <a:lnSpc>
                <a:spcPct val="80000"/>
              </a:lnSpc>
              <a:buFont typeface="Arial" panose="020B0604020202020204" pitchFamily="34" charset="0"/>
              <a:buAutoNum type="arabicPeriod"/>
            </a:pPr>
            <a:r>
              <a:rPr lang="en-US" altLang="en-US" sz="2000" dirty="0"/>
              <a:t>Reinforce the message constantly “We are one – we live or die together”</a:t>
            </a:r>
          </a:p>
          <a:p>
            <a:pPr marL="609600" indent="-609600">
              <a:lnSpc>
                <a:spcPct val="80000"/>
              </a:lnSpc>
              <a:buFont typeface="Arial" panose="020B0604020202020204" pitchFamily="34" charset="0"/>
              <a:buAutoNum type="arabicPeriod"/>
            </a:pPr>
            <a:r>
              <a:rPr lang="en-US" altLang="en-US" sz="2000" dirty="0"/>
              <a:t>Minimize status differences and insist on courtesy and mutual respect</a:t>
            </a:r>
          </a:p>
          <a:p>
            <a:pPr marL="609600" indent="-609600">
              <a:lnSpc>
                <a:spcPct val="80000"/>
              </a:lnSpc>
              <a:buFont typeface="Arial" panose="020B0604020202020204" pitchFamily="34" charset="0"/>
              <a:buAutoNum type="arabicPeriod"/>
            </a:pPr>
            <a:r>
              <a:rPr lang="en-US" altLang="en-US" sz="2000" dirty="0"/>
              <a:t>Master conflict – deal with anger in small doses, engage dissidents, and avoid needless power struggles</a:t>
            </a:r>
          </a:p>
          <a:p>
            <a:pPr marL="609600" indent="-609600">
              <a:lnSpc>
                <a:spcPct val="80000"/>
              </a:lnSpc>
              <a:buFont typeface="Arial" panose="020B0604020202020204" pitchFamily="34" charset="0"/>
              <a:buAutoNum type="arabicPeriod"/>
            </a:pPr>
            <a:r>
              <a:rPr lang="en-US" altLang="en-US" sz="2000" dirty="0"/>
              <a:t>Find something to celebrate and something to laugh about.</a:t>
            </a:r>
          </a:p>
          <a:p>
            <a:pPr marL="609600" indent="-609600">
              <a:lnSpc>
                <a:spcPct val="80000"/>
              </a:lnSpc>
              <a:buFont typeface="Arial" panose="020B0604020202020204" pitchFamily="34" charset="0"/>
              <a:buAutoNum type="arabicPeriod"/>
            </a:pPr>
            <a:r>
              <a:rPr lang="en-US" altLang="en-US" sz="2000" dirty="0"/>
              <a:t>Be willing to take the Big Risk</a:t>
            </a:r>
          </a:p>
          <a:p>
            <a:pPr marL="609600" indent="-609600">
              <a:lnSpc>
                <a:spcPct val="80000"/>
              </a:lnSpc>
              <a:buFont typeface="Arial" panose="020B0604020202020204" pitchFamily="34" charset="0"/>
              <a:buAutoNum type="arabicPeriod"/>
            </a:pPr>
            <a:r>
              <a:rPr lang="en-US" altLang="en-US" sz="2000" dirty="0"/>
              <a:t>Never give up – there’s always another move</a:t>
            </a:r>
          </a:p>
        </p:txBody>
      </p:sp>
    </p:spTree>
    <p:extLst>
      <p:ext uri="{BB962C8B-B14F-4D97-AF65-F5344CB8AC3E}">
        <p14:creationId xmlns:p14="http://schemas.microsoft.com/office/powerpoint/2010/main" val="1510626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US" altLang="en-US" dirty="0"/>
              <a:t>What about your leadership?</a:t>
            </a:r>
          </a:p>
        </p:txBody>
      </p:sp>
      <p:sp>
        <p:nvSpPr>
          <p:cNvPr id="61443" name="Rectangle 3"/>
          <p:cNvSpPr>
            <a:spLocks noGrp="1"/>
          </p:cNvSpPr>
          <p:nvPr>
            <p:ph idx="1"/>
          </p:nvPr>
        </p:nvSpPr>
        <p:spPr>
          <a:xfrm>
            <a:off x="818712" y="2222287"/>
            <a:ext cx="10554574" cy="4378018"/>
          </a:xfrm>
        </p:spPr>
        <p:txBody>
          <a:bodyPr>
            <a:normAutofit/>
          </a:bodyPr>
          <a:lstStyle/>
          <a:p>
            <a:r>
              <a:rPr lang="en-US" altLang="en-US" sz="2400" dirty="0"/>
              <a:t>Get Feedback – especially 360⁰(people above, same level and below)</a:t>
            </a:r>
          </a:p>
          <a:p>
            <a:pPr lvl="1"/>
            <a:r>
              <a:rPr lang="en-US" altLang="en-US" sz="2400" dirty="0"/>
              <a:t>Avoid defensive reaction to criticism (easier said than done!)</a:t>
            </a:r>
          </a:p>
          <a:p>
            <a:r>
              <a:rPr lang="en-US" altLang="en-US" sz="2600" dirty="0"/>
              <a:t>Keep a decision journal </a:t>
            </a:r>
          </a:p>
          <a:p>
            <a:pPr lvl="2"/>
            <a:r>
              <a:rPr lang="en-US" altLang="en-US" sz="2400" dirty="0"/>
              <a:t>What did you decide, how did you decide, what do you expect to happen, maybe how you feel</a:t>
            </a:r>
          </a:p>
          <a:p>
            <a:pPr lvl="2"/>
            <a:r>
              <a:rPr lang="en-US" altLang="en-US" sz="2400" dirty="0"/>
              <a:t>Use it to look for patterns in what you do</a:t>
            </a:r>
          </a:p>
          <a:p>
            <a:pPr lvl="2"/>
            <a:r>
              <a:rPr lang="en-US" altLang="en-US" sz="2400" dirty="0"/>
              <a:t>Harder for you to deny what you yourself wrote… </a:t>
            </a:r>
          </a:p>
        </p:txBody>
      </p:sp>
    </p:spTree>
    <p:extLst>
      <p:ext uri="{BB962C8B-B14F-4D97-AF65-F5344CB8AC3E}">
        <p14:creationId xmlns:p14="http://schemas.microsoft.com/office/powerpoint/2010/main" val="3735133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en-US" altLang="en-US" dirty="0"/>
              <a:t>Things to consider</a:t>
            </a:r>
          </a:p>
        </p:txBody>
      </p:sp>
      <p:sp>
        <p:nvSpPr>
          <p:cNvPr id="62467" name="Rectangle 3"/>
          <p:cNvSpPr>
            <a:spLocks noGrp="1"/>
          </p:cNvSpPr>
          <p:nvPr>
            <p:ph idx="1"/>
          </p:nvPr>
        </p:nvSpPr>
        <p:spPr>
          <a:xfrm>
            <a:off x="760124" y="1989135"/>
            <a:ext cx="10554574" cy="3636511"/>
          </a:xfrm>
        </p:spPr>
        <p:txBody>
          <a:bodyPr>
            <a:noAutofit/>
          </a:bodyPr>
          <a:lstStyle/>
          <a:p>
            <a:pPr>
              <a:lnSpc>
                <a:spcPct val="90000"/>
              </a:lnSpc>
            </a:pPr>
            <a:r>
              <a:rPr lang="en-US" altLang="en-US" sz="2400" dirty="0"/>
              <a:t>Develop/Make a </a:t>
            </a:r>
            <a:r>
              <a:rPr lang="en-US" altLang="en-US" sz="2400" dirty="0">
                <a:highlight>
                  <a:srgbClr val="FFFF00"/>
                </a:highlight>
              </a:rPr>
              <a:t>checklist</a:t>
            </a:r>
            <a:r>
              <a:rPr lang="en-US" altLang="en-US" sz="2400" dirty="0"/>
              <a:t> (see “</a:t>
            </a:r>
            <a:r>
              <a:rPr lang="en-US" altLang="en-US" sz="2400" dirty="0">
                <a:highlight>
                  <a:srgbClr val="FFFF00"/>
                </a:highlight>
              </a:rPr>
              <a:t>Checklist Manifesto</a:t>
            </a:r>
            <a:r>
              <a:rPr lang="en-US" altLang="en-US" sz="2400" dirty="0"/>
              <a:t>”)</a:t>
            </a:r>
          </a:p>
          <a:p>
            <a:pPr lvl="1">
              <a:lnSpc>
                <a:spcPct val="90000"/>
              </a:lnSpc>
            </a:pPr>
            <a:r>
              <a:rPr lang="en-US" altLang="en-US" sz="2400" dirty="0"/>
              <a:t>Easier in more stable environments</a:t>
            </a:r>
          </a:p>
          <a:p>
            <a:pPr lvl="1">
              <a:lnSpc>
                <a:spcPct val="90000"/>
              </a:lnSpc>
            </a:pPr>
            <a:r>
              <a:rPr lang="en-US" altLang="en-US" sz="2400" dirty="0"/>
              <a:t>Look for ways to avoid previous failure modes</a:t>
            </a:r>
          </a:p>
          <a:p>
            <a:pPr lvl="1">
              <a:lnSpc>
                <a:spcPct val="90000"/>
              </a:lnSpc>
            </a:pPr>
            <a:r>
              <a:rPr lang="en-US" altLang="en-US" sz="2400" dirty="0"/>
              <a:t>Keep short</a:t>
            </a:r>
          </a:p>
          <a:p>
            <a:pPr>
              <a:lnSpc>
                <a:spcPct val="90000"/>
              </a:lnSpc>
            </a:pPr>
            <a:r>
              <a:rPr lang="en-US" altLang="en-US" sz="2400" dirty="0"/>
              <a:t>Perform a “</a:t>
            </a:r>
            <a:r>
              <a:rPr lang="en-US" altLang="en-US" sz="2400" dirty="0" err="1"/>
              <a:t>premortem</a:t>
            </a:r>
            <a:r>
              <a:rPr lang="en-US" altLang="en-US" sz="2400" dirty="0"/>
              <a:t>” </a:t>
            </a:r>
          </a:p>
          <a:p>
            <a:pPr lvl="1">
              <a:lnSpc>
                <a:spcPct val="90000"/>
              </a:lnSpc>
            </a:pPr>
            <a:r>
              <a:rPr lang="en-US" altLang="en-US" sz="2400" dirty="0"/>
              <a:t>Assume you are in the future and your decision failed</a:t>
            </a:r>
          </a:p>
          <a:p>
            <a:pPr lvl="2">
              <a:lnSpc>
                <a:spcPct val="90000"/>
              </a:lnSpc>
            </a:pPr>
            <a:r>
              <a:rPr lang="en-US" altLang="en-US" sz="2400" dirty="0"/>
              <a:t>Provide plausible reasons for the failure</a:t>
            </a:r>
          </a:p>
          <a:p>
            <a:pPr>
              <a:lnSpc>
                <a:spcPct val="90000"/>
              </a:lnSpc>
            </a:pPr>
            <a:r>
              <a:rPr lang="en-US" altLang="en-US" sz="2400" dirty="0"/>
              <a:t>Know what can/cannot be known</a:t>
            </a:r>
          </a:p>
        </p:txBody>
      </p:sp>
    </p:spTree>
    <p:extLst>
      <p:ext uri="{BB962C8B-B14F-4D97-AF65-F5344CB8AC3E}">
        <p14:creationId xmlns:p14="http://schemas.microsoft.com/office/powerpoint/2010/main" val="1371894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altLang="en-US"/>
              <a:t>Facilitative Leadership</a:t>
            </a:r>
          </a:p>
        </p:txBody>
      </p:sp>
      <p:sp>
        <p:nvSpPr>
          <p:cNvPr id="51203" name="Rectangle 3"/>
          <p:cNvSpPr>
            <a:spLocks noGrp="1"/>
          </p:cNvSpPr>
          <p:nvPr>
            <p:ph type="body" idx="1"/>
          </p:nvPr>
        </p:nvSpPr>
        <p:spPr>
          <a:xfrm>
            <a:off x="810000" y="2457418"/>
            <a:ext cx="10554574" cy="3636511"/>
          </a:xfrm>
        </p:spPr>
        <p:txBody>
          <a:bodyPr>
            <a:normAutofit lnSpcReduction="10000"/>
          </a:bodyPr>
          <a:lstStyle/>
          <a:p>
            <a:r>
              <a:rPr lang="en-US" altLang="en-US" sz="2800" dirty="0">
                <a:hlinkClick r:id="rId2"/>
              </a:rPr>
              <a:t>http://www.schwartzassociates.com</a:t>
            </a:r>
            <a:endParaRPr lang="en-US" altLang="en-US" sz="2800" dirty="0"/>
          </a:p>
          <a:p>
            <a:r>
              <a:rPr lang="en-US" altLang="en-US" sz="2800" dirty="0"/>
              <a:t>I like this approach – core values are</a:t>
            </a:r>
          </a:p>
          <a:p>
            <a:pPr lvl="1"/>
            <a:r>
              <a:rPr lang="en-US" altLang="en-US" sz="2800" dirty="0"/>
              <a:t>Transparency</a:t>
            </a:r>
          </a:p>
          <a:p>
            <a:pPr lvl="1"/>
            <a:r>
              <a:rPr lang="en-US" altLang="en-US" sz="2800" dirty="0"/>
              <a:t>Curiosity</a:t>
            </a:r>
          </a:p>
          <a:p>
            <a:pPr lvl="1"/>
            <a:r>
              <a:rPr lang="en-US" altLang="en-US" sz="2800" dirty="0"/>
              <a:t>Accountability</a:t>
            </a:r>
          </a:p>
          <a:p>
            <a:pPr lvl="1"/>
            <a:r>
              <a:rPr lang="en-US" altLang="en-US" sz="2800" dirty="0"/>
              <a:t>Informed Choice</a:t>
            </a:r>
          </a:p>
          <a:p>
            <a:pPr lvl="1"/>
            <a:r>
              <a:rPr lang="en-US" altLang="en-US" sz="2800" dirty="0"/>
              <a:t>Compassion</a:t>
            </a:r>
          </a:p>
          <a:p>
            <a:pPr lvl="1"/>
            <a:endParaRPr lang="en-US" altLang="en-US" dirty="0"/>
          </a:p>
        </p:txBody>
      </p:sp>
    </p:spTree>
    <p:extLst>
      <p:ext uri="{BB962C8B-B14F-4D97-AF65-F5344CB8AC3E}">
        <p14:creationId xmlns:p14="http://schemas.microsoft.com/office/powerpoint/2010/main" val="718174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US" altLang="en-US"/>
              <a:t>Ground Rules (Facilitative Leadership)</a:t>
            </a:r>
          </a:p>
        </p:txBody>
      </p:sp>
      <p:sp>
        <p:nvSpPr>
          <p:cNvPr id="52227" name="Rectangle 3"/>
          <p:cNvSpPr>
            <a:spLocks noGrp="1"/>
          </p:cNvSpPr>
          <p:nvPr>
            <p:ph type="body" idx="1"/>
          </p:nvPr>
        </p:nvSpPr>
        <p:spPr/>
        <p:txBody>
          <a:bodyPr>
            <a:normAutofit fontScale="92500" lnSpcReduction="10000"/>
          </a:bodyPr>
          <a:lstStyle/>
          <a:p>
            <a:pPr>
              <a:lnSpc>
                <a:spcPct val="90000"/>
              </a:lnSpc>
            </a:pPr>
            <a:r>
              <a:rPr lang="en-US" altLang="en-US" sz="2400"/>
              <a:t>State Views and ask genuine questions</a:t>
            </a:r>
          </a:p>
          <a:p>
            <a:pPr>
              <a:lnSpc>
                <a:spcPct val="90000"/>
              </a:lnSpc>
            </a:pPr>
            <a:r>
              <a:rPr lang="en-US" altLang="en-US" sz="2400"/>
              <a:t>Share all relevant information</a:t>
            </a:r>
          </a:p>
          <a:p>
            <a:pPr>
              <a:lnSpc>
                <a:spcPct val="90000"/>
              </a:lnSpc>
            </a:pPr>
            <a:r>
              <a:rPr lang="en-US" altLang="en-US" sz="2400"/>
              <a:t>Use specific examples and agree on what important words mean</a:t>
            </a:r>
          </a:p>
          <a:p>
            <a:pPr>
              <a:lnSpc>
                <a:spcPct val="90000"/>
              </a:lnSpc>
            </a:pPr>
            <a:r>
              <a:rPr lang="en-US" altLang="en-US" sz="2400"/>
              <a:t>Explain reasoning and intent</a:t>
            </a:r>
          </a:p>
          <a:p>
            <a:pPr>
              <a:lnSpc>
                <a:spcPct val="90000"/>
              </a:lnSpc>
            </a:pPr>
            <a:r>
              <a:rPr lang="en-US" altLang="en-US" sz="2400"/>
              <a:t>Test Assumptions and inferences</a:t>
            </a:r>
          </a:p>
          <a:p>
            <a:pPr>
              <a:lnSpc>
                <a:spcPct val="90000"/>
              </a:lnSpc>
            </a:pPr>
            <a:r>
              <a:rPr lang="en-US" altLang="en-US" sz="2400"/>
              <a:t>Jointly design next steps</a:t>
            </a:r>
          </a:p>
          <a:p>
            <a:pPr>
              <a:lnSpc>
                <a:spcPct val="90000"/>
              </a:lnSpc>
            </a:pPr>
            <a:r>
              <a:rPr lang="en-US" altLang="en-US" sz="2400"/>
              <a:t>Focus on interests not positions</a:t>
            </a:r>
          </a:p>
          <a:p>
            <a:pPr>
              <a:lnSpc>
                <a:spcPct val="90000"/>
              </a:lnSpc>
            </a:pPr>
            <a:r>
              <a:rPr lang="en-US" altLang="en-US" sz="2400"/>
              <a:t>Discuss un-discussable issues</a:t>
            </a:r>
          </a:p>
          <a:p>
            <a:pPr>
              <a:lnSpc>
                <a:spcPct val="90000"/>
              </a:lnSpc>
            </a:pPr>
            <a:r>
              <a:rPr lang="en-US" altLang="en-US" sz="2400"/>
              <a:t>Use a decision making rule that generate the right level of commitment</a:t>
            </a:r>
          </a:p>
        </p:txBody>
      </p:sp>
    </p:spTree>
    <p:extLst>
      <p:ext uri="{BB962C8B-B14F-4D97-AF65-F5344CB8AC3E}">
        <p14:creationId xmlns:p14="http://schemas.microsoft.com/office/powerpoint/2010/main" val="895882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in the Moment</a:t>
            </a:r>
          </a:p>
        </p:txBody>
      </p:sp>
      <p:sp>
        <p:nvSpPr>
          <p:cNvPr id="3" name="Content Placeholder 2"/>
          <p:cNvSpPr>
            <a:spLocks noGrp="1"/>
          </p:cNvSpPr>
          <p:nvPr>
            <p:ph idx="1"/>
          </p:nvPr>
        </p:nvSpPr>
        <p:spPr/>
        <p:txBody>
          <a:bodyPr>
            <a:noAutofit/>
          </a:bodyPr>
          <a:lstStyle/>
          <a:p>
            <a:r>
              <a:rPr lang="en-US" sz="2000" dirty="0"/>
              <a:t>Looks for ways to mentor in daily interactions</a:t>
            </a:r>
          </a:p>
          <a:p>
            <a:pPr lvl="1"/>
            <a:r>
              <a:rPr lang="en-US" sz="2000" dirty="0"/>
              <a:t>Regular check-ins, less of a “big deal”</a:t>
            </a:r>
          </a:p>
          <a:p>
            <a:pPr lvl="1"/>
            <a:r>
              <a:rPr lang="en-US" sz="2000" dirty="0"/>
              <a:t>Where do your see yourself…what could I do to help….what I learned….why I do this….</a:t>
            </a:r>
          </a:p>
          <a:p>
            <a:pPr lvl="1"/>
            <a:r>
              <a:rPr lang="en-US" sz="2000" dirty="0"/>
              <a:t>Re-inforce good behaviors – say that you think they did good</a:t>
            </a:r>
          </a:p>
          <a:p>
            <a:pPr lvl="1"/>
            <a:r>
              <a:rPr lang="en-US" sz="2000" dirty="0"/>
              <a:t>Early intervention for bad behaviors…don’t wait for a formal review</a:t>
            </a:r>
          </a:p>
          <a:p>
            <a:pPr lvl="2"/>
            <a:r>
              <a:rPr lang="en-US" sz="2000" dirty="0"/>
              <a:t>Substance not style </a:t>
            </a:r>
          </a:p>
        </p:txBody>
      </p:sp>
      <p:sp>
        <p:nvSpPr>
          <p:cNvPr id="4" name="TextBox 3">
            <a:extLst>
              <a:ext uri="{FF2B5EF4-FFF2-40B4-BE49-F238E27FC236}">
                <a16:creationId xmlns:a16="http://schemas.microsoft.com/office/drawing/2014/main" id="{DD1D7A19-CFE4-403D-81B9-98C6BD1D8198}"/>
              </a:ext>
            </a:extLst>
          </p:cNvPr>
          <p:cNvSpPr txBox="1"/>
          <p:nvPr/>
        </p:nvSpPr>
        <p:spPr>
          <a:xfrm>
            <a:off x="5320146" y="5925234"/>
            <a:ext cx="5785658" cy="646331"/>
          </a:xfrm>
          <a:prstGeom prst="rect">
            <a:avLst/>
          </a:prstGeom>
          <a:noFill/>
        </p:spPr>
        <p:txBody>
          <a:bodyPr wrap="square" rtlCol="0">
            <a:spAutoFit/>
          </a:bodyPr>
          <a:lstStyle/>
          <a:p>
            <a:r>
              <a:rPr lang="en-US" dirty="0"/>
              <a:t>HBR – “Real Mentorship Starts with Company Culture, Not Formal Programs” – Johnson and Smith</a:t>
            </a:r>
          </a:p>
        </p:txBody>
      </p:sp>
    </p:spTree>
    <p:extLst>
      <p:ext uri="{BB962C8B-B14F-4D97-AF65-F5344CB8AC3E}">
        <p14:creationId xmlns:p14="http://schemas.microsoft.com/office/powerpoint/2010/main" val="1712123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practices - feedback</a:t>
            </a:r>
          </a:p>
        </p:txBody>
      </p:sp>
      <p:sp>
        <p:nvSpPr>
          <p:cNvPr id="3" name="Content Placeholder 2"/>
          <p:cNvSpPr>
            <a:spLocks noGrp="1"/>
          </p:cNvSpPr>
          <p:nvPr>
            <p:ph idx="1"/>
          </p:nvPr>
        </p:nvSpPr>
        <p:spPr>
          <a:xfrm>
            <a:off x="677334" y="1603028"/>
            <a:ext cx="8596668" cy="4474387"/>
          </a:xfrm>
        </p:spPr>
        <p:txBody>
          <a:bodyPr>
            <a:normAutofit/>
          </a:bodyPr>
          <a:lstStyle/>
          <a:p>
            <a:r>
              <a:rPr lang="en-US" dirty="0"/>
              <a:t>Big picture Focus</a:t>
            </a:r>
          </a:p>
          <a:p>
            <a:pPr lvl="1"/>
            <a:r>
              <a:rPr lang="en-US" dirty="0"/>
              <a:t>What to people need to know to be maximally effective</a:t>
            </a:r>
          </a:p>
          <a:p>
            <a:r>
              <a:rPr lang="en-US" dirty="0"/>
              <a:t>Align to values/organization needs</a:t>
            </a:r>
          </a:p>
          <a:p>
            <a:r>
              <a:rPr lang="en-US" dirty="0"/>
              <a:t>Behavioral and specific</a:t>
            </a:r>
          </a:p>
          <a:p>
            <a:pPr lvl="1"/>
            <a:r>
              <a:rPr lang="en-US" dirty="0"/>
              <a:t>What is person doing/not doing</a:t>
            </a:r>
          </a:p>
          <a:p>
            <a:r>
              <a:rPr lang="en-US" dirty="0"/>
              <a:t>Factual not interpretive</a:t>
            </a:r>
          </a:p>
          <a:p>
            <a:pPr lvl="1"/>
            <a:r>
              <a:rPr lang="en-US" dirty="0"/>
              <a:t>Don’t guess what is going on / why someone is doing something</a:t>
            </a:r>
          </a:p>
          <a:p>
            <a:r>
              <a:rPr lang="en-US" dirty="0"/>
              <a:t>Positive and Negative</a:t>
            </a:r>
          </a:p>
          <a:p>
            <a:r>
              <a:rPr lang="en-US" dirty="0"/>
              <a:t>Look at Patterns</a:t>
            </a:r>
          </a:p>
          <a:p>
            <a:r>
              <a:rPr lang="en-US" dirty="0"/>
              <a:t>Look at impacts</a:t>
            </a:r>
          </a:p>
          <a:p>
            <a:r>
              <a:rPr lang="en-US" dirty="0"/>
              <a:t>Prioritized – few things at a time</a:t>
            </a:r>
          </a:p>
          <a:p>
            <a:pPr lvl="1"/>
            <a:endParaRPr lang="en-US" dirty="0"/>
          </a:p>
        </p:txBody>
      </p:sp>
      <p:sp>
        <p:nvSpPr>
          <p:cNvPr id="4" name="TextBox 3">
            <a:extLst>
              <a:ext uri="{FF2B5EF4-FFF2-40B4-BE49-F238E27FC236}">
                <a16:creationId xmlns:a16="http://schemas.microsoft.com/office/drawing/2014/main" id="{02B2FDDB-1BCF-4DA0-AC6A-58B226DAA489}"/>
              </a:ext>
            </a:extLst>
          </p:cNvPr>
          <p:cNvSpPr txBox="1"/>
          <p:nvPr/>
        </p:nvSpPr>
        <p:spPr>
          <a:xfrm>
            <a:off x="5995015" y="5724697"/>
            <a:ext cx="5519651" cy="615553"/>
          </a:xfrm>
          <a:prstGeom prst="rect">
            <a:avLst/>
          </a:prstGeom>
          <a:noFill/>
        </p:spPr>
        <p:txBody>
          <a:bodyPr wrap="square" rtlCol="0">
            <a:spAutoFit/>
          </a:bodyPr>
          <a:lstStyle/>
          <a:p>
            <a:pPr marL="342900" lvl="0" indent="-342900">
              <a:spcBef>
                <a:spcPts val="1000"/>
              </a:spcBef>
              <a:buClr>
                <a:srgbClr val="0F6FC6"/>
              </a:buClr>
              <a:buSzPct val="80000"/>
              <a:buFont typeface="Wingdings 3" charset="2"/>
              <a:buChar char=""/>
            </a:pPr>
            <a:r>
              <a:rPr lang="en-US" sz="1700" dirty="0">
                <a:solidFill>
                  <a:prstClr val="black">
                    <a:lumMod val="75000"/>
                    <a:lumOff val="25000"/>
                  </a:prstClr>
                </a:solidFill>
              </a:rPr>
              <a:t>HBR – “How to give feedback people can actually use” – Porter</a:t>
            </a:r>
          </a:p>
        </p:txBody>
      </p:sp>
    </p:spTree>
    <p:extLst>
      <p:ext uri="{BB962C8B-B14F-4D97-AF65-F5344CB8AC3E}">
        <p14:creationId xmlns:p14="http://schemas.microsoft.com/office/powerpoint/2010/main" val="364293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5ED2-8E94-4C47-B4AC-C936E4C40E67}"/>
              </a:ext>
            </a:extLst>
          </p:cNvPr>
          <p:cNvSpPr>
            <a:spLocks noGrp="1"/>
          </p:cNvSpPr>
          <p:nvPr>
            <p:ph type="title"/>
          </p:nvPr>
        </p:nvSpPr>
        <p:spPr/>
        <p:txBody>
          <a:bodyPr/>
          <a:lstStyle/>
          <a:p>
            <a:r>
              <a:rPr lang="en-US" dirty="0"/>
              <a:t>Approach</a:t>
            </a:r>
          </a:p>
        </p:txBody>
      </p:sp>
      <p:sp>
        <p:nvSpPr>
          <p:cNvPr id="3" name="Content Placeholder 2">
            <a:extLst>
              <a:ext uri="{FF2B5EF4-FFF2-40B4-BE49-F238E27FC236}">
                <a16:creationId xmlns:a16="http://schemas.microsoft.com/office/drawing/2014/main" id="{1D30B563-E5C9-48FF-95A6-C7B6822E68F3}"/>
              </a:ext>
            </a:extLst>
          </p:cNvPr>
          <p:cNvSpPr>
            <a:spLocks noGrp="1"/>
          </p:cNvSpPr>
          <p:nvPr>
            <p:ph idx="1"/>
          </p:nvPr>
        </p:nvSpPr>
        <p:spPr/>
        <p:txBody>
          <a:bodyPr>
            <a:normAutofit lnSpcReduction="10000"/>
          </a:bodyPr>
          <a:lstStyle/>
          <a:p>
            <a:r>
              <a:rPr lang="en-US" sz="3200" dirty="0"/>
              <a:t>Flexible!</a:t>
            </a:r>
          </a:p>
          <a:p>
            <a:pPr lvl="1"/>
            <a:r>
              <a:rPr lang="en-US" sz="3000" dirty="0"/>
              <a:t>Ask questions – what do you want to get from this….(I want you to benefit from time)</a:t>
            </a:r>
          </a:p>
          <a:p>
            <a:r>
              <a:rPr lang="en-US" sz="3200" dirty="0"/>
              <a:t>Some background/theory/motivation</a:t>
            </a:r>
          </a:p>
          <a:p>
            <a:r>
              <a:rPr lang="en-US" sz="3200" dirty="0"/>
              <a:t>Focus – implementation </a:t>
            </a:r>
          </a:p>
          <a:p>
            <a:pPr lvl="1"/>
            <a:r>
              <a:rPr lang="en-US" sz="3000" dirty="0"/>
              <a:t>What to do</a:t>
            </a:r>
          </a:p>
          <a:p>
            <a:pPr lvl="1"/>
            <a:r>
              <a:rPr lang="en-US" sz="3000" dirty="0"/>
              <a:t>How to do it</a:t>
            </a:r>
          </a:p>
        </p:txBody>
      </p:sp>
    </p:spTree>
    <p:extLst>
      <p:ext uri="{BB962C8B-B14F-4D97-AF65-F5344CB8AC3E}">
        <p14:creationId xmlns:p14="http://schemas.microsoft.com/office/powerpoint/2010/main" val="391390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Handle Problems</a:t>
            </a:r>
          </a:p>
        </p:txBody>
      </p:sp>
      <p:sp>
        <p:nvSpPr>
          <p:cNvPr id="3" name="Content Placeholder 2"/>
          <p:cNvSpPr>
            <a:spLocks noGrp="1"/>
          </p:cNvSpPr>
          <p:nvPr>
            <p:ph idx="1"/>
          </p:nvPr>
        </p:nvSpPr>
        <p:spPr>
          <a:xfrm>
            <a:off x="677334" y="1488613"/>
            <a:ext cx="8596668" cy="3880773"/>
          </a:xfrm>
        </p:spPr>
        <p:txBody>
          <a:bodyPr>
            <a:normAutofit/>
          </a:bodyPr>
          <a:lstStyle/>
          <a:p>
            <a:r>
              <a:rPr lang="en-US" sz="2000" dirty="0"/>
              <a:t>Focus on the Why</a:t>
            </a:r>
          </a:p>
          <a:p>
            <a:r>
              <a:rPr lang="en-US" sz="2000" dirty="0"/>
              <a:t>Prepare/Center yourself </a:t>
            </a:r>
          </a:p>
          <a:p>
            <a:r>
              <a:rPr lang="en-US" sz="2000" dirty="0"/>
              <a:t>Stand your Ground</a:t>
            </a:r>
          </a:p>
          <a:p>
            <a:pPr lvl="1"/>
            <a:r>
              <a:rPr lang="en-US" sz="2000" dirty="0"/>
              <a:t>“I need you to take a deep breath or we will need to reschedule”</a:t>
            </a:r>
          </a:p>
          <a:p>
            <a:r>
              <a:rPr lang="en-US" sz="2000" dirty="0"/>
              <a:t>Acknowledge</a:t>
            </a:r>
          </a:p>
          <a:p>
            <a:pPr lvl="1"/>
            <a:r>
              <a:rPr lang="en-US" sz="2000" dirty="0"/>
              <a:t>Your part in the problem</a:t>
            </a:r>
          </a:p>
          <a:p>
            <a:pPr lvl="1"/>
            <a:r>
              <a:rPr lang="en-US" sz="2000" dirty="0"/>
              <a:t>Grant them their perceptions (not same as agreeing with them – “This is what I heard you say” – check in, not affirm)</a:t>
            </a:r>
          </a:p>
          <a:p>
            <a:r>
              <a:rPr lang="en-US" sz="2000" dirty="0"/>
              <a:t>Consider doing at end of day so you both can leave afterwards</a:t>
            </a:r>
          </a:p>
        </p:txBody>
      </p:sp>
      <p:sp>
        <p:nvSpPr>
          <p:cNvPr id="4" name="TextBox 3">
            <a:extLst>
              <a:ext uri="{FF2B5EF4-FFF2-40B4-BE49-F238E27FC236}">
                <a16:creationId xmlns:a16="http://schemas.microsoft.com/office/drawing/2014/main" id="{48B88644-DA2C-4FFC-BEAF-B5213FD17F48}"/>
              </a:ext>
            </a:extLst>
          </p:cNvPr>
          <p:cNvSpPr txBox="1"/>
          <p:nvPr/>
        </p:nvSpPr>
        <p:spPr>
          <a:xfrm>
            <a:off x="5735781" y="5708072"/>
            <a:ext cx="5873095" cy="923330"/>
          </a:xfrm>
          <a:prstGeom prst="rect">
            <a:avLst/>
          </a:prstGeom>
          <a:noFill/>
        </p:spPr>
        <p:txBody>
          <a:bodyPr wrap="square" rtlCol="0">
            <a:spAutoFit/>
          </a:bodyPr>
          <a:lstStyle/>
          <a:p>
            <a:r>
              <a:rPr lang="en-US" dirty="0"/>
              <a:t>HBR – “How to give feedback to people who cry, yell, or get defensive” Jen Su, “Taking the Stress Out of Stressful Conversations” Weeks</a:t>
            </a:r>
          </a:p>
        </p:txBody>
      </p:sp>
    </p:spTree>
    <p:extLst>
      <p:ext uri="{BB962C8B-B14F-4D97-AF65-F5344CB8AC3E}">
        <p14:creationId xmlns:p14="http://schemas.microsoft.com/office/powerpoint/2010/main" val="3526581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en-US" altLang="en-US"/>
              <a:t>Stress and Incentives</a:t>
            </a:r>
          </a:p>
        </p:txBody>
      </p:sp>
      <p:sp>
        <p:nvSpPr>
          <p:cNvPr id="57347" name="Rectangle 3"/>
          <p:cNvSpPr>
            <a:spLocks noGrp="1"/>
          </p:cNvSpPr>
          <p:nvPr>
            <p:ph idx="1"/>
          </p:nvPr>
        </p:nvSpPr>
        <p:spPr>
          <a:xfrm>
            <a:off x="931818" y="2066109"/>
            <a:ext cx="8229600" cy="4495800"/>
          </a:xfrm>
        </p:spPr>
        <p:txBody>
          <a:bodyPr>
            <a:normAutofit/>
          </a:bodyPr>
          <a:lstStyle/>
          <a:p>
            <a:r>
              <a:rPr lang="en-US" altLang="en-US" sz="2800" dirty="0"/>
              <a:t>Stress response leads to a focus on short term and inhibits long term thinking</a:t>
            </a:r>
          </a:p>
          <a:p>
            <a:r>
              <a:rPr lang="en-US" altLang="en-US" sz="2800" dirty="0"/>
              <a:t>Incentives can also impact decision making</a:t>
            </a:r>
          </a:p>
          <a:p>
            <a:pPr lvl="1"/>
            <a:r>
              <a:rPr lang="en-US" altLang="en-US" sz="2400" dirty="0" err="1"/>
              <a:t>Bazerman</a:t>
            </a:r>
            <a:r>
              <a:rPr lang="en-US" altLang="en-US" sz="2400" dirty="0"/>
              <a:t> study – asked 100 accountants to review five ambiguous accounting vignettes and judge the accounting by company x</a:t>
            </a:r>
          </a:p>
          <a:p>
            <a:pPr lvl="2"/>
            <a:r>
              <a:rPr lang="en-US" altLang="en-US" sz="2000" dirty="0"/>
              <a:t>Half told the company x had hired them, the other half that they had been hired by a different company y</a:t>
            </a:r>
          </a:p>
          <a:p>
            <a:pPr lvl="2"/>
            <a:r>
              <a:rPr lang="en-US" altLang="en-US" sz="2000" dirty="0"/>
              <a:t>People playing an accountant for x were 30% more likely to find account compliant with accounting principles</a:t>
            </a:r>
          </a:p>
        </p:txBody>
      </p:sp>
    </p:spTree>
    <p:extLst>
      <p:ext uri="{BB962C8B-B14F-4D97-AF65-F5344CB8AC3E}">
        <p14:creationId xmlns:p14="http://schemas.microsoft.com/office/powerpoint/2010/main" val="3839844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71DA-871E-4782-B826-5E89E8289E68}"/>
              </a:ext>
            </a:extLst>
          </p:cNvPr>
          <p:cNvSpPr>
            <a:spLocks noGrp="1"/>
          </p:cNvSpPr>
          <p:nvPr>
            <p:ph type="title"/>
          </p:nvPr>
        </p:nvSpPr>
        <p:spPr/>
        <p:txBody>
          <a:bodyPr/>
          <a:lstStyle/>
          <a:p>
            <a:r>
              <a:rPr lang="en-US" dirty="0"/>
              <a:t>Stress Indicators</a:t>
            </a:r>
          </a:p>
        </p:txBody>
      </p:sp>
      <p:sp>
        <p:nvSpPr>
          <p:cNvPr id="3" name="Content Placeholder 2">
            <a:extLst>
              <a:ext uri="{FF2B5EF4-FFF2-40B4-BE49-F238E27FC236}">
                <a16:creationId xmlns:a16="http://schemas.microsoft.com/office/drawing/2014/main" id="{BCCABBF0-575B-45C5-A130-A2327C050846}"/>
              </a:ext>
            </a:extLst>
          </p:cNvPr>
          <p:cNvSpPr>
            <a:spLocks noGrp="1"/>
          </p:cNvSpPr>
          <p:nvPr>
            <p:ph idx="1"/>
          </p:nvPr>
        </p:nvSpPr>
        <p:spPr/>
        <p:txBody>
          <a:bodyPr>
            <a:normAutofit lnSpcReduction="10000"/>
          </a:bodyPr>
          <a:lstStyle/>
          <a:p>
            <a:r>
              <a:rPr lang="en-US" dirty="0"/>
              <a:t>HBR – “Are you pushing yourself too hard at work?” – Zucker</a:t>
            </a:r>
          </a:p>
          <a:p>
            <a:r>
              <a:rPr lang="en-US" dirty="0"/>
              <a:t>Not taking time off</a:t>
            </a:r>
          </a:p>
          <a:p>
            <a:r>
              <a:rPr lang="en-US" dirty="0"/>
              <a:t>De-prioritizing personal relationships</a:t>
            </a:r>
          </a:p>
          <a:p>
            <a:pPr lvl="1"/>
            <a:r>
              <a:rPr lang="en-US" dirty="0"/>
              <a:t>Lack of social contact like smoking 15 cigarettes a day</a:t>
            </a:r>
          </a:p>
          <a:p>
            <a:r>
              <a:rPr lang="en-US" dirty="0"/>
              <a:t>Cannot leave work be hand/be fully present (checking work email…)</a:t>
            </a:r>
          </a:p>
          <a:p>
            <a:r>
              <a:rPr lang="en-US" dirty="0"/>
              <a:t>Neglecting sleep, meals, good diet….</a:t>
            </a:r>
          </a:p>
          <a:p>
            <a:pPr lvl="1"/>
            <a:r>
              <a:rPr lang="en-US" dirty="0"/>
              <a:t>Impairs critical thinking and decision making (night shift…not time to redesign exp)</a:t>
            </a:r>
          </a:p>
          <a:p>
            <a:r>
              <a:rPr lang="en-US" dirty="0"/>
              <a:t>Defined only by work</a:t>
            </a:r>
          </a:p>
          <a:p>
            <a:endParaRPr lang="en-US" dirty="0"/>
          </a:p>
          <a:p>
            <a:r>
              <a:rPr lang="en-US" dirty="0"/>
              <a:t>Note – talking about long term…not a few days to meet a deadline…..</a:t>
            </a:r>
          </a:p>
        </p:txBody>
      </p:sp>
    </p:spTree>
    <p:extLst>
      <p:ext uri="{BB962C8B-B14F-4D97-AF65-F5344CB8AC3E}">
        <p14:creationId xmlns:p14="http://schemas.microsoft.com/office/powerpoint/2010/main" val="668747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Most Important Concept</a:t>
            </a:r>
          </a:p>
        </p:txBody>
      </p:sp>
      <p:sp>
        <p:nvSpPr>
          <p:cNvPr id="6147" name="Rectangle 3"/>
          <p:cNvSpPr>
            <a:spLocks noGrp="1" noChangeArrowheads="1"/>
          </p:cNvSpPr>
          <p:nvPr>
            <p:ph idx="1"/>
          </p:nvPr>
        </p:nvSpPr>
        <p:spPr/>
        <p:txBody>
          <a:bodyPr>
            <a:normAutofit lnSpcReduction="10000"/>
          </a:bodyPr>
          <a:lstStyle/>
          <a:p>
            <a:pPr eaLnBrk="1" hangingPunct="1"/>
            <a:r>
              <a:rPr lang="en-US" altLang="en-US" sz="3300" b="1" dirty="0"/>
              <a:t>Satisfice</a:t>
            </a:r>
          </a:p>
          <a:p>
            <a:pPr lvl="1" eaLnBrk="1" hangingPunct="1"/>
            <a:r>
              <a:rPr lang="en-US" altLang="en-US" sz="2400" dirty="0"/>
              <a:t>Do only as much as you need to</a:t>
            </a:r>
          </a:p>
          <a:p>
            <a:pPr lvl="2" eaLnBrk="1" hangingPunct="1"/>
            <a:r>
              <a:rPr lang="en-US" altLang="en-US" sz="2400" dirty="0"/>
              <a:t>Pareto Principle</a:t>
            </a:r>
          </a:p>
          <a:p>
            <a:pPr lvl="3" eaLnBrk="1" hangingPunct="1"/>
            <a:r>
              <a:rPr lang="en-US" altLang="en-US" sz="2400" dirty="0"/>
              <a:t>Also known as 80/20 rule</a:t>
            </a:r>
          </a:p>
          <a:p>
            <a:pPr lvl="3" eaLnBrk="1" hangingPunct="1"/>
            <a:r>
              <a:rPr lang="en-US" altLang="en-US" sz="2400" dirty="0"/>
              <a:t>Get 80% of the rewards from 20% of the effort</a:t>
            </a:r>
          </a:p>
          <a:p>
            <a:pPr lvl="2" eaLnBrk="1" hangingPunct="1"/>
            <a:r>
              <a:rPr lang="en-US" altLang="en-US" sz="2400" dirty="0"/>
              <a:t>Rule of diminishing returns</a:t>
            </a:r>
          </a:p>
          <a:p>
            <a:pPr lvl="1" eaLnBrk="1" hangingPunct="1"/>
            <a:r>
              <a:rPr lang="en-US" altLang="en-US" sz="2400" dirty="0"/>
              <a:t>Its not how much time you spend its how you spend the time</a:t>
            </a:r>
          </a:p>
        </p:txBody>
      </p:sp>
    </p:spTree>
    <p:extLst>
      <p:ext uri="{BB962C8B-B14F-4D97-AF65-F5344CB8AC3E}">
        <p14:creationId xmlns:p14="http://schemas.microsoft.com/office/powerpoint/2010/main" val="3667253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The 5 P’s (long term time management)</a:t>
            </a:r>
          </a:p>
        </p:txBody>
      </p:sp>
      <p:sp>
        <p:nvSpPr>
          <p:cNvPr id="19459" name="Rectangle 3"/>
          <p:cNvSpPr>
            <a:spLocks noGrp="1" noChangeArrowheads="1"/>
          </p:cNvSpPr>
          <p:nvPr>
            <p:ph idx="1"/>
          </p:nvPr>
        </p:nvSpPr>
        <p:spPr>
          <a:xfrm>
            <a:off x="810000" y="2522733"/>
            <a:ext cx="10554574" cy="3636511"/>
          </a:xfrm>
        </p:spPr>
        <p:txBody>
          <a:bodyPr/>
          <a:lstStyle/>
          <a:p>
            <a:pPr eaLnBrk="1" hangingPunct="1"/>
            <a:r>
              <a:rPr lang="en-US" altLang="en-US" sz="2800" dirty="0"/>
              <a:t>Purge: get rid of outdated information</a:t>
            </a:r>
          </a:p>
          <a:p>
            <a:pPr eaLnBrk="1" hangingPunct="1"/>
            <a:r>
              <a:rPr lang="en-US" altLang="en-US" sz="2800" dirty="0"/>
              <a:t>Plan: map out your new system</a:t>
            </a:r>
          </a:p>
          <a:p>
            <a:pPr eaLnBrk="1" hangingPunct="1"/>
            <a:r>
              <a:rPr lang="en-US" altLang="en-US" sz="2800" dirty="0"/>
              <a:t>Place: get everything set up</a:t>
            </a:r>
          </a:p>
          <a:p>
            <a:pPr eaLnBrk="1" hangingPunct="1"/>
            <a:r>
              <a:rPr lang="en-US" altLang="en-US" sz="2800" dirty="0"/>
              <a:t>Put: file in the appropriate place</a:t>
            </a:r>
          </a:p>
          <a:p>
            <a:pPr eaLnBrk="1" hangingPunct="1"/>
            <a:r>
              <a:rPr lang="en-US" altLang="en-US" sz="2800" dirty="0"/>
              <a:t>Purchase: hire out (or trade) what you can't do/don’t enjoy</a:t>
            </a:r>
          </a:p>
          <a:p>
            <a:pPr eaLnBrk="1" hangingPunct="1">
              <a:buFont typeface="Wingdings" pitchFamily="2" charset="2"/>
              <a:buNone/>
            </a:pPr>
            <a:endParaRPr lang="en-US" altLang="en-US" dirty="0"/>
          </a:p>
        </p:txBody>
      </p:sp>
    </p:spTree>
    <p:extLst>
      <p:ext uri="{BB962C8B-B14F-4D97-AF65-F5344CB8AC3E}">
        <p14:creationId xmlns:p14="http://schemas.microsoft.com/office/powerpoint/2010/main" val="1683111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a:t>The 4 D’s (short term time management)</a:t>
            </a:r>
          </a:p>
        </p:txBody>
      </p:sp>
      <p:sp>
        <p:nvSpPr>
          <p:cNvPr id="20483" name="Rectangle 3"/>
          <p:cNvSpPr>
            <a:spLocks noGrp="1" noChangeArrowheads="1"/>
          </p:cNvSpPr>
          <p:nvPr>
            <p:ph idx="1"/>
          </p:nvPr>
        </p:nvSpPr>
        <p:spPr/>
        <p:txBody>
          <a:bodyPr>
            <a:normAutofit/>
          </a:bodyPr>
          <a:lstStyle/>
          <a:p>
            <a:pPr eaLnBrk="1" hangingPunct="1"/>
            <a:r>
              <a:rPr lang="en-US" altLang="en-US" sz="2400" dirty="0"/>
              <a:t>Delete – do you need to do anything?</a:t>
            </a:r>
          </a:p>
          <a:p>
            <a:pPr eaLnBrk="1" hangingPunct="1"/>
            <a:r>
              <a:rPr lang="en-US" altLang="en-US" sz="2400" dirty="0"/>
              <a:t>Delegate – do you have to do it?</a:t>
            </a:r>
          </a:p>
          <a:p>
            <a:pPr eaLnBrk="1" hangingPunct="1"/>
            <a:r>
              <a:rPr lang="en-US" altLang="en-US" sz="2400" dirty="0"/>
              <a:t>Defer – is it important to do this now?</a:t>
            </a:r>
          </a:p>
          <a:p>
            <a:pPr eaLnBrk="1" hangingPunct="1"/>
            <a:r>
              <a:rPr lang="en-US" altLang="en-US" sz="2400" dirty="0"/>
              <a:t>Diminish – make a start at least</a:t>
            </a:r>
          </a:p>
          <a:p>
            <a:pPr eaLnBrk="1" hangingPunct="1"/>
            <a:endParaRPr lang="en-US" altLang="en-US" sz="2400" dirty="0"/>
          </a:p>
          <a:p>
            <a:pPr eaLnBrk="1" hangingPunct="1"/>
            <a:endParaRPr lang="en-US" altLang="en-US" sz="2400" dirty="0"/>
          </a:p>
          <a:p>
            <a:pPr eaLnBrk="1" hangingPunct="1"/>
            <a:r>
              <a:rPr lang="en-US" altLang="en-US" sz="2400" dirty="0"/>
              <a:t>Generally – learning a tool takes time but pays long term dividends…consider Return on Investment (ROI)</a:t>
            </a:r>
          </a:p>
        </p:txBody>
      </p:sp>
    </p:spTree>
    <p:extLst>
      <p:ext uri="{BB962C8B-B14F-4D97-AF65-F5344CB8AC3E}">
        <p14:creationId xmlns:p14="http://schemas.microsoft.com/office/powerpoint/2010/main" val="906564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to yourselves for this exercise</a:t>
            </a:r>
          </a:p>
        </p:txBody>
      </p:sp>
      <p:sp>
        <p:nvSpPr>
          <p:cNvPr id="3" name="Content Placeholder 2"/>
          <p:cNvSpPr>
            <a:spLocks noGrp="1"/>
          </p:cNvSpPr>
          <p:nvPr>
            <p:ph idx="1"/>
          </p:nvPr>
        </p:nvSpPr>
        <p:spPr>
          <a:xfrm>
            <a:off x="-435322" y="2222287"/>
            <a:ext cx="10554574" cy="3636511"/>
          </a:xfrm>
        </p:spPr>
        <p:txBody>
          <a:bodyPr>
            <a:normAutofit/>
          </a:bodyPr>
          <a:lstStyle/>
          <a:p>
            <a:pPr lvl="3"/>
            <a:r>
              <a:rPr lang="en-US" altLang="en-US" sz="2800" dirty="0"/>
              <a:t>List months of the year</a:t>
            </a:r>
          </a:p>
          <a:p>
            <a:pPr lvl="4"/>
            <a:r>
              <a:rPr lang="en-US" altLang="en-US" sz="2800" dirty="0"/>
              <a:t>Did you do in calendar order?</a:t>
            </a:r>
          </a:p>
          <a:p>
            <a:pPr lvl="4"/>
            <a:r>
              <a:rPr lang="en-US" altLang="en-US" sz="2800" dirty="0"/>
              <a:t>Can you list alphabetically ?</a:t>
            </a:r>
          </a:p>
          <a:p>
            <a:pPr lvl="4"/>
            <a:endParaRPr lang="en-US" altLang="en-US" sz="2800" dirty="0"/>
          </a:p>
        </p:txBody>
      </p:sp>
    </p:spTree>
    <p:extLst>
      <p:ext uri="{BB962C8B-B14F-4D97-AF65-F5344CB8AC3E}">
        <p14:creationId xmlns:p14="http://schemas.microsoft.com/office/powerpoint/2010/main" val="64681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0350-253A-4126-9754-980C4896F98F}"/>
              </a:ext>
            </a:extLst>
          </p:cNvPr>
          <p:cNvSpPr>
            <a:spLocks noGrp="1"/>
          </p:cNvSpPr>
          <p:nvPr>
            <p:ph type="title"/>
          </p:nvPr>
        </p:nvSpPr>
        <p:spPr/>
        <p:txBody>
          <a:bodyPr/>
          <a:lstStyle/>
          <a:p>
            <a:r>
              <a:rPr lang="en-US" dirty="0"/>
              <a:t>How hard is change?</a:t>
            </a:r>
          </a:p>
        </p:txBody>
      </p:sp>
      <p:sp>
        <p:nvSpPr>
          <p:cNvPr id="3" name="Content Placeholder 2">
            <a:extLst>
              <a:ext uri="{FF2B5EF4-FFF2-40B4-BE49-F238E27FC236}">
                <a16:creationId xmlns:a16="http://schemas.microsoft.com/office/drawing/2014/main" id="{0EE96F79-8935-4455-9D3E-BD3CFBB7FA47}"/>
              </a:ext>
            </a:extLst>
          </p:cNvPr>
          <p:cNvSpPr>
            <a:spLocks noGrp="1"/>
          </p:cNvSpPr>
          <p:nvPr>
            <p:ph idx="1"/>
          </p:nvPr>
        </p:nvSpPr>
        <p:spPr/>
        <p:txBody>
          <a:bodyPr>
            <a:normAutofit/>
          </a:bodyPr>
          <a:lstStyle/>
          <a:p>
            <a:r>
              <a:rPr lang="en-US" sz="3200" dirty="0"/>
              <a:t>Studies suggest only 1 in 7 heart patients will change behaviors when told it is a matter of life or death…</a:t>
            </a:r>
          </a:p>
          <a:p>
            <a:r>
              <a:rPr lang="en-US" sz="3200" dirty="0"/>
              <a:t>What people intend/what people do different</a:t>
            </a:r>
          </a:p>
          <a:p>
            <a:r>
              <a:rPr lang="en-US" sz="3200" dirty="0"/>
              <a:t>How do you surface the elephant?</a:t>
            </a:r>
          </a:p>
        </p:txBody>
      </p:sp>
      <p:sp>
        <p:nvSpPr>
          <p:cNvPr id="4" name="TextBox 3">
            <a:extLst>
              <a:ext uri="{FF2B5EF4-FFF2-40B4-BE49-F238E27FC236}">
                <a16:creationId xmlns:a16="http://schemas.microsoft.com/office/drawing/2014/main" id="{EAA7A06A-B7F6-48E2-BFBB-10F9DEB822E0}"/>
              </a:ext>
            </a:extLst>
          </p:cNvPr>
          <p:cNvSpPr txBox="1"/>
          <p:nvPr/>
        </p:nvSpPr>
        <p:spPr>
          <a:xfrm>
            <a:off x="6578138" y="5647112"/>
            <a:ext cx="5613862" cy="923330"/>
          </a:xfrm>
          <a:prstGeom prst="rect">
            <a:avLst/>
          </a:prstGeom>
          <a:noFill/>
        </p:spPr>
        <p:txBody>
          <a:bodyPr wrap="square" rtlCol="0">
            <a:spAutoFit/>
          </a:bodyPr>
          <a:lstStyle/>
          <a:p>
            <a:r>
              <a:rPr lang="en-US"/>
              <a:t>IMMUNITY TO CHANGE: How to Overcome it and Unlock Potential in Yourself and your Organization. Robert Kegan and Lisa Lahey</a:t>
            </a:r>
            <a:endParaRPr lang="en-US" dirty="0"/>
          </a:p>
        </p:txBody>
      </p:sp>
    </p:spTree>
    <p:extLst>
      <p:ext uri="{BB962C8B-B14F-4D97-AF65-F5344CB8AC3E}">
        <p14:creationId xmlns:p14="http://schemas.microsoft.com/office/powerpoint/2010/main" val="2375834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EB1E84-D043-496C-8BF0-9B42557870A3}"/>
              </a:ext>
            </a:extLst>
          </p:cNvPr>
          <p:cNvPicPr>
            <a:picLocks noChangeAspect="1"/>
          </p:cNvPicPr>
          <p:nvPr/>
        </p:nvPicPr>
        <p:blipFill>
          <a:blip r:embed="rId2"/>
          <a:stretch>
            <a:fillRect/>
          </a:stretch>
        </p:blipFill>
        <p:spPr>
          <a:xfrm rot="150653">
            <a:off x="1888958" y="1566137"/>
            <a:ext cx="8418670" cy="3727758"/>
          </a:xfrm>
          <a:prstGeom prst="rect">
            <a:avLst/>
          </a:prstGeom>
        </p:spPr>
      </p:pic>
    </p:spTree>
    <p:extLst>
      <p:ext uri="{BB962C8B-B14F-4D97-AF65-F5344CB8AC3E}">
        <p14:creationId xmlns:p14="http://schemas.microsoft.com/office/powerpoint/2010/main" val="695458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Immunity Steps</a:t>
            </a:r>
          </a:p>
        </p:txBody>
      </p:sp>
      <p:sp>
        <p:nvSpPr>
          <p:cNvPr id="3" name="Content Placeholder 2"/>
          <p:cNvSpPr>
            <a:spLocks noGrp="1"/>
          </p:cNvSpPr>
          <p:nvPr>
            <p:ph idx="1"/>
          </p:nvPr>
        </p:nvSpPr>
        <p:spPr/>
        <p:txBody>
          <a:bodyPr>
            <a:normAutofit/>
          </a:bodyPr>
          <a:lstStyle/>
          <a:p>
            <a:r>
              <a:rPr lang="en-US" sz="2400" dirty="0"/>
              <a:t>What change do you desire? (complaint)</a:t>
            </a:r>
          </a:p>
          <a:p>
            <a:r>
              <a:rPr lang="en-US" sz="2400" dirty="0"/>
              <a:t>What is implied by the need for this change? (what is underlying this – what is your want)</a:t>
            </a:r>
          </a:p>
          <a:p>
            <a:r>
              <a:rPr lang="en-US" sz="2400" dirty="0"/>
              <a:t>What is getting in the way/why isn’t this happening right now?</a:t>
            </a:r>
          </a:p>
          <a:p>
            <a:r>
              <a:rPr lang="en-US" sz="2400" dirty="0"/>
              <a:t>What do the behaviors prevent from happening that you don’t want to happen?</a:t>
            </a:r>
          </a:p>
        </p:txBody>
      </p:sp>
    </p:spTree>
    <p:extLst>
      <p:ext uri="{BB962C8B-B14F-4D97-AF65-F5344CB8AC3E}">
        <p14:creationId xmlns:p14="http://schemas.microsoft.com/office/powerpoint/2010/main" val="215739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altLang="en-US" dirty="0"/>
              <a:t>Ground Rules</a:t>
            </a:r>
          </a:p>
        </p:txBody>
      </p:sp>
      <p:sp>
        <p:nvSpPr>
          <p:cNvPr id="5123" name="Rectangle 3"/>
          <p:cNvSpPr>
            <a:spLocks noGrp="1"/>
          </p:cNvSpPr>
          <p:nvPr>
            <p:ph idx="1"/>
          </p:nvPr>
        </p:nvSpPr>
        <p:spPr>
          <a:xfrm>
            <a:off x="677334" y="1681619"/>
            <a:ext cx="10554574" cy="4663425"/>
          </a:xfrm>
        </p:spPr>
        <p:txBody>
          <a:bodyPr>
            <a:normAutofit/>
          </a:bodyPr>
          <a:lstStyle/>
          <a:p>
            <a:r>
              <a:rPr lang="en-US" altLang="en-US" sz="2000" dirty="0"/>
              <a:t>Ground Rules</a:t>
            </a:r>
          </a:p>
          <a:p>
            <a:pPr lvl="1">
              <a:lnSpc>
                <a:spcPct val="90000"/>
              </a:lnSpc>
            </a:pPr>
            <a:r>
              <a:rPr lang="en-US" altLang="en-US" sz="2000" dirty="0"/>
              <a:t>I would like you to feel free to raise issues, including ones related to your work environment that we can brainstorm solutions to </a:t>
            </a:r>
          </a:p>
          <a:p>
            <a:pPr lvl="2"/>
            <a:r>
              <a:rPr lang="en-US" altLang="en-US" sz="2000" dirty="0"/>
              <a:t>Can we agree that any such discussions remain private to this group?</a:t>
            </a:r>
          </a:p>
          <a:p>
            <a:pPr lvl="1">
              <a:lnSpc>
                <a:spcPct val="90000"/>
              </a:lnSpc>
            </a:pPr>
            <a:r>
              <a:rPr lang="en-US" altLang="en-US" sz="2000" dirty="0"/>
              <a:t>I expect everyone to respect everyone in group and their right to their opinions</a:t>
            </a:r>
          </a:p>
          <a:p>
            <a:endParaRPr lang="en-US" altLang="en-US" sz="2000" dirty="0"/>
          </a:p>
          <a:p>
            <a:r>
              <a:rPr lang="en-US" altLang="en-US" sz="2000" dirty="0"/>
              <a:t>Questions for you </a:t>
            </a:r>
          </a:p>
          <a:p>
            <a:pPr lvl="2"/>
            <a:r>
              <a:rPr lang="en-US" altLang="en-US" sz="2000" dirty="0"/>
              <a:t>What do you want to learn from this time?</a:t>
            </a:r>
          </a:p>
          <a:p>
            <a:pPr lvl="2"/>
            <a:r>
              <a:rPr lang="en-US" altLang="en-US" sz="2000" dirty="0"/>
              <a:t>How can you participate most effectively to help yourself meet your goals?  </a:t>
            </a:r>
          </a:p>
          <a:p>
            <a:pPr lvl="2"/>
            <a:r>
              <a:rPr lang="en-US" altLang="en-US" sz="2000" dirty="0"/>
              <a:t>What can I and others do to help you meet your goals (now or later)?</a:t>
            </a:r>
          </a:p>
          <a:p>
            <a:endParaRPr lang="en-US" altLang="en-US" dirty="0"/>
          </a:p>
          <a:p>
            <a:endParaRPr lang="en-US" altLang="en-US" dirty="0"/>
          </a:p>
        </p:txBody>
      </p:sp>
    </p:spTree>
    <p:extLst>
      <p:ext uri="{BB962C8B-B14F-4D97-AF65-F5344CB8AC3E}">
        <p14:creationId xmlns:p14="http://schemas.microsoft.com/office/powerpoint/2010/main" val="1991731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515938"/>
            <a:ext cx="7250113" cy="5722937"/>
          </a:xfrm>
          <a:prstGeom prst="rect">
            <a:avLst/>
          </a:prstGeom>
        </p:spPr>
      </p:pic>
    </p:spTree>
    <p:extLst>
      <p:ext uri="{BB962C8B-B14F-4D97-AF65-F5344CB8AC3E}">
        <p14:creationId xmlns:p14="http://schemas.microsoft.com/office/powerpoint/2010/main" val="303360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99749" y="2088545"/>
            <a:ext cx="8596668" cy="3880773"/>
          </a:xfrm>
        </p:spPr>
        <p:txBody>
          <a:bodyPr/>
          <a:lstStyle/>
          <a:p>
            <a:r>
              <a:rPr lang="en-US" sz="2400" dirty="0"/>
              <a:t>I want people to bring me problems and they don’t</a:t>
            </a:r>
          </a:p>
          <a:p>
            <a:r>
              <a:rPr lang="en-US" sz="2400" dirty="0"/>
              <a:t>I want open communication</a:t>
            </a:r>
          </a:p>
          <a:p>
            <a:r>
              <a:rPr lang="en-US" sz="2400" dirty="0"/>
              <a:t>I get annoyed when people tell me about problems</a:t>
            </a:r>
          </a:p>
          <a:p>
            <a:r>
              <a:rPr lang="en-US" sz="2400" dirty="0"/>
              <a:t>If they bring me problems I cannot pretend things are ok/I need to fix problems and I may not be able to/if I cannot fix I will lose face</a:t>
            </a:r>
          </a:p>
          <a:p>
            <a:endParaRPr lang="en-US" dirty="0"/>
          </a:p>
        </p:txBody>
      </p:sp>
    </p:spTree>
    <p:extLst>
      <p:ext uri="{BB962C8B-B14F-4D97-AF65-F5344CB8AC3E}">
        <p14:creationId xmlns:p14="http://schemas.microsoft.com/office/powerpoint/2010/main" val="2842817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77334" y="609600"/>
            <a:ext cx="9813328" cy="1320800"/>
          </a:xfrm>
        </p:spPr>
        <p:txBody>
          <a:bodyPr/>
          <a:lstStyle/>
          <a:p>
            <a:r>
              <a:rPr lang="en-US" altLang="en-US" dirty="0"/>
              <a:t> </a:t>
            </a:r>
            <a:r>
              <a:rPr lang="en-US" altLang="en-US" sz="3600" dirty="0"/>
              <a:t>“You Learn Physics to Learn how to Think”</a:t>
            </a:r>
          </a:p>
        </p:txBody>
      </p:sp>
      <p:sp>
        <p:nvSpPr>
          <p:cNvPr id="16387" name="Content Placeholder 2"/>
          <p:cNvSpPr>
            <a:spLocks noGrp="1"/>
          </p:cNvSpPr>
          <p:nvPr>
            <p:ph idx="1"/>
          </p:nvPr>
        </p:nvSpPr>
        <p:spPr>
          <a:xfrm>
            <a:off x="818713" y="1612687"/>
            <a:ext cx="10554574" cy="4635713"/>
          </a:xfrm>
        </p:spPr>
        <p:txBody>
          <a:bodyPr>
            <a:normAutofit/>
          </a:bodyPr>
          <a:lstStyle/>
          <a:p>
            <a:r>
              <a:rPr lang="en-US" altLang="en-US" sz="2800" dirty="0"/>
              <a:t>My favorite physics professor used to tell me that it didn’t matter what you studied as long as you learned how to study and how to solve problems and how to think</a:t>
            </a:r>
          </a:p>
          <a:p>
            <a:pPr lvl="1"/>
            <a:r>
              <a:rPr lang="en-US" altLang="en-US" sz="2800" dirty="0"/>
              <a:t>He also argued that physics was a particularly good subject to teach you how to think because the “right” answer was not a matter of interpretation, culture, history etc…..</a:t>
            </a:r>
          </a:p>
          <a:p>
            <a:pPr lvl="2"/>
            <a:r>
              <a:rPr lang="en-US" altLang="en-US" sz="2800" dirty="0"/>
              <a:t>Objective truth</a:t>
            </a:r>
          </a:p>
          <a:p>
            <a:pPr lvl="1"/>
            <a:r>
              <a:rPr lang="en-US" altLang="en-US" sz="3000" dirty="0"/>
              <a:t>My father “Don’t let the building burn down while you are thinking what to do”</a:t>
            </a:r>
          </a:p>
        </p:txBody>
      </p:sp>
    </p:spTree>
    <p:extLst>
      <p:ext uri="{BB962C8B-B14F-4D97-AF65-F5344CB8AC3E}">
        <p14:creationId xmlns:p14="http://schemas.microsoft.com/office/powerpoint/2010/main" val="889238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Clearer Decision Making</a:t>
            </a:r>
          </a:p>
        </p:txBody>
      </p:sp>
      <p:pic>
        <p:nvPicPr>
          <p:cNvPr id="4" name="Content Placeholder 3"/>
          <p:cNvPicPr>
            <a:picLocks noGrp="1" noChangeAspect="1"/>
          </p:cNvPicPr>
          <p:nvPr>
            <p:ph idx="1"/>
          </p:nvPr>
        </p:nvPicPr>
        <p:blipFill>
          <a:blip r:embed="rId2"/>
          <a:stretch>
            <a:fillRect/>
          </a:stretch>
        </p:blipFill>
        <p:spPr>
          <a:xfrm>
            <a:off x="677334" y="1550623"/>
            <a:ext cx="3199856" cy="2284697"/>
          </a:xfrm>
          <a:prstGeom prst="rect">
            <a:avLst/>
          </a:prstGeom>
        </p:spPr>
      </p:pic>
      <p:pic>
        <p:nvPicPr>
          <p:cNvPr id="1028" name="Picture 4" descr="Image result for cartoon image decision m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986" y="3835320"/>
            <a:ext cx="8259852" cy="265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Decision Making</a:t>
            </a:r>
          </a:p>
        </p:txBody>
      </p:sp>
      <p:sp>
        <p:nvSpPr>
          <p:cNvPr id="15363" name="Content Placeholder 2"/>
          <p:cNvSpPr>
            <a:spLocks noGrp="1"/>
          </p:cNvSpPr>
          <p:nvPr>
            <p:ph idx="1"/>
          </p:nvPr>
        </p:nvSpPr>
        <p:spPr>
          <a:xfrm>
            <a:off x="600298" y="1569918"/>
            <a:ext cx="8229600" cy="4495800"/>
          </a:xfrm>
        </p:spPr>
        <p:txBody>
          <a:bodyPr>
            <a:normAutofit fontScale="92500" lnSpcReduction="10000"/>
          </a:bodyPr>
          <a:lstStyle/>
          <a:p>
            <a:r>
              <a:rPr lang="en-US" altLang="en-US" dirty="0"/>
              <a:t>Lots of interesting reads on this topic – these influenced me</a:t>
            </a:r>
          </a:p>
          <a:p>
            <a:pPr lvl="1"/>
            <a:r>
              <a:rPr lang="en-US" altLang="en-US" sz="2400" dirty="0"/>
              <a:t>“Think Better” – Tim </a:t>
            </a:r>
            <a:r>
              <a:rPr lang="en-US" altLang="en-US" sz="2400" dirty="0" err="1"/>
              <a:t>Hurson</a:t>
            </a:r>
            <a:r>
              <a:rPr lang="en-US" altLang="en-US" sz="2400" dirty="0"/>
              <a:t>  </a:t>
            </a:r>
          </a:p>
          <a:p>
            <a:pPr lvl="1"/>
            <a:r>
              <a:rPr lang="en-US" altLang="en-US" sz="2400" dirty="0"/>
              <a:t>“On Being Certain – Believing you are right even when you are not” – Robert Burton</a:t>
            </a:r>
          </a:p>
          <a:p>
            <a:pPr lvl="1"/>
            <a:r>
              <a:rPr lang="en-US" altLang="en-US" sz="2400" dirty="0"/>
              <a:t>“Think Again” – Sydney Finkelstein, Jo Whitehead, Andrew Campbell</a:t>
            </a:r>
          </a:p>
          <a:p>
            <a:pPr lvl="1"/>
            <a:r>
              <a:rPr lang="en-US" altLang="en-US" sz="2400" dirty="0"/>
              <a:t>“Denialism” – Michael Specter</a:t>
            </a:r>
          </a:p>
          <a:p>
            <a:pPr lvl="1"/>
            <a:r>
              <a:rPr lang="en-US" altLang="en-US" sz="2400" dirty="0"/>
              <a:t>“Think Twice” Michael </a:t>
            </a:r>
            <a:r>
              <a:rPr lang="en-US" altLang="en-US" sz="2400" dirty="0" err="1"/>
              <a:t>Mauboussin</a:t>
            </a:r>
            <a:r>
              <a:rPr lang="en-US" altLang="en-US" sz="2400" dirty="0"/>
              <a:t> </a:t>
            </a:r>
          </a:p>
          <a:p>
            <a:pPr lvl="1"/>
            <a:r>
              <a:rPr lang="en-US" altLang="en-US" sz="2400" dirty="0"/>
              <a:t>“The Checklist Manifesto” – </a:t>
            </a:r>
            <a:r>
              <a:rPr lang="en-US" altLang="en-US" sz="2400" dirty="0" err="1"/>
              <a:t>Atul</a:t>
            </a:r>
            <a:r>
              <a:rPr lang="en-US" altLang="en-US" sz="2400" dirty="0"/>
              <a:t> </a:t>
            </a:r>
            <a:r>
              <a:rPr lang="en-US" altLang="en-US" sz="2400" dirty="0" err="1"/>
              <a:t>Gawande</a:t>
            </a:r>
            <a:endParaRPr lang="en-US" altLang="en-US" sz="2400" dirty="0"/>
          </a:p>
          <a:p>
            <a:pPr lvl="1"/>
            <a:r>
              <a:rPr lang="en-US" altLang="en-US" sz="2400" dirty="0"/>
              <a:t>“Sway” – Ori </a:t>
            </a:r>
            <a:r>
              <a:rPr lang="en-US" altLang="en-US" sz="2400" dirty="0" err="1"/>
              <a:t>Brafman</a:t>
            </a:r>
            <a:r>
              <a:rPr lang="en-US" altLang="en-US" sz="2400" dirty="0"/>
              <a:t> and Rom </a:t>
            </a:r>
            <a:r>
              <a:rPr lang="en-US" altLang="en-US" sz="2400" dirty="0" err="1"/>
              <a:t>Brafman</a:t>
            </a:r>
            <a:endParaRPr lang="en-US" altLang="en-US" sz="2400" dirty="0"/>
          </a:p>
          <a:p>
            <a:pPr lvl="1"/>
            <a:r>
              <a:rPr lang="en-US" altLang="en-US" sz="2400" dirty="0"/>
              <a:t>“Predictably Irrational” – Dan </a:t>
            </a:r>
            <a:r>
              <a:rPr lang="en-US" altLang="en-US" sz="2400" dirty="0" err="1"/>
              <a:t>Ariely</a:t>
            </a:r>
            <a:endParaRPr lang="en-US" altLang="en-US" sz="2400" dirty="0"/>
          </a:p>
        </p:txBody>
      </p:sp>
    </p:spTree>
    <p:extLst>
      <p:ext uri="{BB962C8B-B14F-4D97-AF65-F5344CB8AC3E}">
        <p14:creationId xmlns:p14="http://schemas.microsoft.com/office/powerpoint/2010/main" val="1022712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Survival Mechanism</a:t>
            </a:r>
          </a:p>
        </p:txBody>
      </p:sp>
      <p:sp>
        <p:nvSpPr>
          <p:cNvPr id="21507" name="Content Placeholder 2"/>
          <p:cNvSpPr>
            <a:spLocks noGrp="1"/>
          </p:cNvSpPr>
          <p:nvPr>
            <p:ph idx="1"/>
          </p:nvPr>
        </p:nvSpPr>
        <p:spPr>
          <a:xfrm>
            <a:off x="677334" y="1590519"/>
            <a:ext cx="10554574" cy="4400582"/>
          </a:xfrm>
        </p:spPr>
        <p:txBody>
          <a:bodyPr>
            <a:normAutofit fontScale="92500" lnSpcReduction="10000"/>
          </a:bodyPr>
          <a:lstStyle/>
          <a:p>
            <a:r>
              <a:rPr lang="en-US" altLang="en-US" dirty="0"/>
              <a:t>Length of neural </a:t>
            </a:r>
            <a:r>
              <a:rPr lang="en-US" altLang="en-US" dirty="0" err="1"/>
              <a:t>fibres</a:t>
            </a:r>
            <a:r>
              <a:rPr lang="en-US" altLang="en-US" dirty="0"/>
              <a:t> governs response rate</a:t>
            </a:r>
          </a:p>
          <a:p>
            <a:pPr lvl="1"/>
            <a:r>
              <a:rPr lang="en-US" altLang="en-US" sz="2400" dirty="0"/>
              <a:t>Emergency situation – hazard ahead while driving</a:t>
            </a:r>
          </a:p>
          <a:p>
            <a:pPr lvl="2"/>
            <a:r>
              <a:rPr lang="en-US" altLang="en-US" sz="2000" dirty="0"/>
              <a:t>Stem – slam on breaks</a:t>
            </a:r>
          </a:p>
          <a:p>
            <a:pPr lvl="2"/>
            <a:r>
              <a:rPr lang="en-US" altLang="en-US" sz="2000" dirty="0"/>
              <a:t>Limbic – react, shaking at near miss</a:t>
            </a:r>
          </a:p>
          <a:p>
            <a:pPr lvl="2"/>
            <a:r>
              <a:rPr lang="en-US" altLang="en-US" sz="2000" dirty="0"/>
              <a:t>Cortex – start to </a:t>
            </a:r>
            <a:r>
              <a:rPr lang="en-US" altLang="en-US" sz="2000" dirty="0" err="1"/>
              <a:t>analyse</a:t>
            </a:r>
            <a:r>
              <a:rPr lang="en-US" altLang="en-US" sz="2000" dirty="0"/>
              <a:t> what happens</a:t>
            </a:r>
          </a:p>
          <a:p>
            <a:pPr lvl="1"/>
            <a:r>
              <a:rPr lang="en-US" altLang="en-US" sz="2400" dirty="0"/>
              <a:t>Old ideas</a:t>
            </a:r>
          </a:p>
          <a:p>
            <a:pPr lvl="2"/>
            <a:r>
              <a:rPr lang="en-US" altLang="en-US" sz="2000" dirty="0"/>
              <a:t>Stem – absorb, no risk</a:t>
            </a:r>
          </a:p>
          <a:p>
            <a:pPr lvl="1"/>
            <a:r>
              <a:rPr lang="en-US" altLang="en-US" sz="2400" dirty="0"/>
              <a:t>New ideas</a:t>
            </a:r>
          </a:p>
          <a:p>
            <a:pPr lvl="2"/>
            <a:r>
              <a:rPr lang="en-US" altLang="en-US" sz="2000" dirty="0"/>
              <a:t>Stem – reacts first</a:t>
            </a:r>
          </a:p>
          <a:p>
            <a:pPr lvl="3"/>
            <a:r>
              <a:rPr lang="en-US" altLang="en-US" sz="1600" dirty="0"/>
              <a:t>Fight/flee/destroy</a:t>
            </a:r>
          </a:p>
          <a:p>
            <a:pPr lvl="2"/>
            <a:r>
              <a:rPr lang="en-US" altLang="en-US" sz="2000" dirty="0"/>
              <a:t>Cortex – rationalizes</a:t>
            </a:r>
          </a:p>
          <a:p>
            <a:pPr lvl="2"/>
            <a:endParaRPr lang="en-US" altLang="en-US" dirty="0"/>
          </a:p>
        </p:txBody>
      </p:sp>
    </p:spTree>
    <p:extLst>
      <p:ext uri="{BB962C8B-B14F-4D97-AF65-F5344CB8AC3E}">
        <p14:creationId xmlns:p14="http://schemas.microsoft.com/office/powerpoint/2010/main" val="1332350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Not always good</a:t>
            </a:r>
          </a:p>
        </p:txBody>
      </p:sp>
      <p:sp>
        <p:nvSpPr>
          <p:cNvPr id="24579" name="Content Placeholder 2"/>
          <p:cNvSpPr>
            <a:spLocks noGrp="1"/>
          </p:cNvSpPr>
          <p:nvPr>
            <p:ph idx="1"/>
          </p:nvPr>
        </p:nvSpPr>
        <p:spPr>
          <a:xfrm>
            <a:off x="1674223" y="2194560"/>
            <a:ext cx="8229600" cy="4495800"/>
          </a:xfrm>
        </p:spPr>
        <p:txBody>
          <a:bodyPr>
            <a:normAutofit/>
          </a:bodyPr>
          <a:lstStyle/>
          <a:p>
            <a:r>
              <a:rPr lang="en-US" altLang="en-US" sz="2800" dirty="0"/>
              <a:t>Difficult to break patterns (order of months)</a:t>
            </a:r>
          </a:p>
          <a:p>
            <a:pPr lvl="1"/>
            <a:r>
              <a:rPr lang="en-US" altLang="en-US" sz="2800" dirty="0"/>
              <a:t>Try switching your route across town…</a:t>
            </a:r>
          </a:p>
          <a:p>
            <a:r>
              <a:rPr lang="en-US" altLang="en-US" sz="2800" dirty="0"/>
              <a:t>Elephants – tether with a chain when young, they soon give up trying to get free, then can use a loop of rope… elephants don’t try to get away..</a:t>
            </a:r>
          </a:p>
        </p:txBody>
      </p:sp>
    </p:spTree>
    <p:extLst>
      <p:ext uri="{BB962C8B-B14F-4D97-AF65-F5344CB8AC3E}">
        <p14:creationId xmlns:p14="http://schemas.microsoft.com/office/powerpoint/2010/main" val="1101585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en-US" altLang="en-US" dirty="0"/>
              <a:t>Trends</a:t>
            </a:r>
          </a:p>
        </p:txBody>
      </p:sp>
      <p:sp>
        <p:nvSpPr>
          <p:cNvPr id="76803" name="Rectangle 3"/>
          <p:cNvSpPr>
            <a:spLocks noGrp="1"/>
          </p:cNvSpPr>
          <p:nvPr>
            <p:ph idx="1"/>
          </p:nvPr>
        </p:nvSpPr>
        <p:spPr/>
        <p:txBody>
          <a:bodyPr>
            <a:normAutofit fontScale="92500" lnSpcReduction="10000"/>
          </a:bodyPr>
          <a:lstStyle/>
          <a:p>
            <a:pPr>
              <a:lnSpc>
                <a:spcPct val="80000"/>
              </a:lnSpc>
            </a:pPr>
            <a:r>
              <a:rPr lang="en-US" altLang="en-US" sz="2800" dirty="0"/>
              <a:t>1,2,3…  What comes next?</a:t>
            </a:r>
          </a:p>
          <a:p>
            <a:pPr>
              <a:lnSpc>
                <a:spcPct val="80000"/>
              </a:lnSpc>
            </a:pPr>
            <a:r>
              <a:rPr lang="en-US" altLang="en-US" sz="2800" dirty="0"/>
              <a:t>Scott </a:t>
            </a:r>
            <a:r>
              <a:rPr lang="en-US" altLang="en-US" sz="2800" dirty="0" err="1"/>
              <a:t>Huettel</a:t>
            </a:r>
            <a:r>
              <a:rPr lang="en-US" altLang="en-US" sz="2800" dirty="0"/>
              <a:t> put subjects into a fMRI and showed them random patterns of circles and squares</a:t>
            </a:r>
          </a:p>
          <a:p>
            <a:pPr lvl="1">
              <a:lnSpc>
                <a:spcPct val="80000"/>
              </a:lnSpc>
            </a:pPr>
            <a:r>
              <a:rPr lang="en-US" altLang="en-US" sz="2400" dirty="0"/>
              <a:t>After seeing one symbol – no expectation of what second would be</a:t>
            </a:r>
          </a:p>
          <a:p>
            <a:pPr lvl="1">
              <a:lnSpc>
                <a:spcPct val="80000"/>
              </a:lnSpc>
            </a:pPr>
            <a:r>
              <a:rPr lang="en-US" altLang="en-US" sz="2400" dirty="0"/>
              <a:t>If saw the same symbol twice in a row – expected to see it a third time</a:t>
            </a:r>
          </a:p>
          <a:p>
            <a:pPr>
              <a:lnSpc>
                <a:spcPct val="80000"/>
              </a:lnSpc>
            </a:pPr>
            <a:r>
              <a:rPr lang="en-US" altLang="en-US" sz="2800" dirty="0"/>
              <a:t>Predictive process is “automatic and obligatory”</a:t>
            </a:r>
          </a:p>
          <a:p>
            <a:pPr lvl="1">
              <a:lnSpc>
                <a:spcPct val="80000"/>
              </a:lnSpc>
            </a:pPr>
            <a:r>
              <a:rPr lang="en-US" altLang="en-US" sz="2400" dirty="0"/>
              <a:t>Hear a crash behind you, move out of way</a:t>
            </a:r>
          </a:p>
          <a:p>
            <a:pPr>
              <a:lnSpc>
                <a:spcPct val="80000"/>
              </a:lnSpc>
            </a:pPr>
            <a:r>
              <a:rPr lang="en-US" altLang="en-US" sz="2800" dirty="0"/>
              <a:t>Extrapolations based on past results ignore what could have changed in environment </a:t>
            </a:r>
          </a:p>
        </p:txBody>
      </p:sp>
    </p:spTree>
    <p:extLst>
      <p:ext uri="{BB962C8B-B14F-4D97-AF65-F5344CB8AC3E}">
        <p14:creationId xmlns:p14="http://schemas.microsoft.com/office/powerpoint/2010/main" val="375125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680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80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images-1.medium.com/max/1600/1*yN2Xhv-M5PPerWzDVNt3s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818" y="1339653"/>
            <a:ext cx="9952269" cy="35454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4818" y="5347994"/>
            <a:ext cx="8075113" cy="923330"/>
          </a:xfrm>
          <a:prstGeom prst="rect">
            <a:avLst/>
          </a:prstGeom>
        </p:spPr>
        <p:txBody>
          <a:bodyPr wrap="square">
            <a:spAutoFit/>
          </a:bodyPr>
          <a:lstStyle/>
          <a:p>
            <a:r>
              <a:rPr lang="en-US" dirty="0">
                <a:hlinkClick r:id="rId3"/>
              </a:rPr>
              <a:t>https://betterhumans.coach.me/cognitive-bias-cheat-sheet-55a472476b18</a:t>
            </a:r>
            <a:endParaRPr lang="en-US" dirty="0"/>
          </a:p>
          <a:p>
            <a:r>
              <a:rPr lang="en-US" dirty="0"/>
              <a:t>(Another important source for this lecture)</a:t>
            </a:r>
          </a:p>
        </p:txBody>
      </p:sp>
    </p:spTree>
    <p:extLst>
      <p:ext uri="{BB962C8B-B14F-4D97-AF65-F5344CB8AC3E}">
        <p14:creationId xmlns:p14="http://schemas.microsoft.com/office/powerpoint/2010/main" val="29315389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artoon image decision m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436" y="722492"/>
            <a:ext cx="7963039" cy="570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you?</a:t>
            </a:r>
          </a:p>
        </p:txBody>
      </p:sp>
      <p:sp>
        <p:nvSpPr>
          <p:cNvPr id="3" name="Content Placeholder 2"/>
          <p:cNvSpPr>
            <a:spLocks noGrp="1"/>
          </p:cNvSpPr>
          <p:nvPr>
            <p:ph idx="1"/>
          </p:nvPr>
        </p:nvSpPr>
        <p:spPr/>
        <p:txBody>
          <a:bodyPr>
            <a:normAutofit/>
          </a:bodyPr>
          <a:lstStyle/>
          <a:p>
            <a:r>
              <a:rPr lang="en-US" sz="2800" dirty="0"/>
              <a:t>Pair up</a:t>
            </a:r>
          </a:p>
          <a:p>
            <a:pPr lvl="1"/>
            <a:r>
              <a:rPr lang="en-US" sz="2600" dirty="0"/>
              <a:t>One descriptor and one fun fact! </a:t>
            </a:r>
          </a:p>
          <a:p>
            <a:pPr lvl="1"/>
            <a:r>
              <a:rPr lang="en-US" sz="2600" dirty="0"/>
              <a:t>But – you introduce/share about your partner!</a:t>
            </a:r>
          </a:p>
          <a:p>
            <a:pPr lvl="2"/>
            <a:r>
              <a:rPr lang="en-US" sz="2400" dirty="0"/>
              <a:t>Listening practice – communication skill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9E26815-2BBA-4218-B36D-FE588D853459}"/>
                  </a:ext>
                </a:extLst>
              </p14:cNvPr>
              <p14:cNvContentPartPr/>
              <p14:nvPr/>
            </p14:nvContentPartPr>
            <p14:xfrm>
              <a:off x="2156648" y="2339487"/>
              <a:ext cx="12960" cy="6480"/>
            </p14:xfrm>
          </p:contentPart>
        </mc:Choice>
        <mc:Fallback xmlns="">
          <p:pic>
            <p:nvPicPr>
              <p:cNvPr id="4" name="Ink 3">
                <a:extLst>
                  <a:ext uri="{FF2B5EF4-FFF2-40B4-BE49-F238E27FC236}">
                    <a16:creationId xmlns:a16="http://schemas.microsoft.com/office/drawing/2014/main" id="{69E26815-2BBA-4218-B36D-FE588D853459}"/>
                  </a:ext>
                </a:extLst>
              </p:cNvPr>
              <p:cNvPicPr/>
              <p:nvPr/>
            </p:nvPicPr>
            <p:blipFill>
              <a:blip r:embed="rId3"/>
              <a:stretch>
                <a:fillRect/>
              </a:stretch>
            </p:blipFill>
            <p:spPr>
              <a:xfrm>
                <a:off x="2140568" y="2323981"/>
                <a:ext cx="44640" cy="37029"/>
              </a:xfrm>
              <a:prstGeom prst="rect">
                <a:avLst/>
              </a:prstGeom>
            </p:spPr>
          </p:pic>
        </mc:Fallback>
      </mc:AlternateContent>
    </p:spTree>
    <p:extLst>
      <p:ext uri="{BB962C8B-B14F-4D97-AF65-F5344CB8AC3E}">
        <p14:creationId xmlns:p14="http://schemas.microsoft.com/office/powerpoint/2010/main" val="284945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Reproductive Thinking</a:t>
            </a:r>
          </a:p>
        </p:txBody>
      </p:sp>
      <p:sp>
        <p:nvSpPr>
          <p:cNvPr id="25603" name="Content Placeholder 2"/>
          <p:cNvSpPr>
            <a:spLocks noGrp="1"/>
          </p:cNvSpPr>
          <p:nvPr>
            <p:ph idx="1"/>
          </p:nvPr>
        </p:nvSpPr>
        <p:spPr>
          <a:xfrm>
            <a:off x="810000" y="1502865"/>
            <a:ext cx="8229600" cy="5486400"/>
          </a:xfrm>
        </p:spPr>
        <p:txBody>
          <a:bodyPr>
            <a:normAutofit/>
          </a:bodyPr>
          <a:lstStyle/>
          <a:p>
            <a:r>
              <a:rPr lang="en-US" altLang="en-US" sz="2400" dirty="0"/>
              <a:t>Mindless repetition / Conscious systematization/ incremental improvement</a:t>
            </a:r>
          </a:p>
          <a:p>
            <a:r>
              <a:rPr lang="en-US" altLang="en-US" sz="2400" dirty="0"/>
              <a:t>Repeating past behaviors, not challenging ideas, perceptions</a:t>
            </a:r>
          </a:p>
          <a:p>
            <a:pPr lvl="1"/>
            <a:r>
              <a:rPr lang="en-US" altLang="en-US" sz="2400" dirty="0"/>
              <a:t>Given stimulus, predictable response</a:t>
            </a:r>
          </a:p>
          <a:p>
            <a:pPr lvl="1"/>
            <a:r>
              <a:rPr lang="en-US" altLang="en-US" sz="2400" dirty="0"/>
              <a:t>“That’s the way we do things”</a:t>
            </a:r>
          </a:p>
          <a:p>
            <a:pPr lvl="1"/>
            <a:r>
              <a:rPr lang="en-US" altLang="en-US" sz="2400" dirty="0"/>
              <a:t>“Why change things that work”</a:t>
            </a:r>
          </a:p>
          <a:p>
            <a:pPr lvl="2"/>
            <a:r>
              <a:rPr lang="en-US" altLang="en-US" sz="2400" dirty="0"/>
              <a:t>Taking the same seat at the table…..</a:t>
            </a:r>
          </a:p>
          <a:p>
            <a:pPr lvl="2"/>
            <a:r>
              <a:rPr lang="en-US" altLang="en-US" sz="2400" dirty="0"/>
              <a:t>QWERTY keyboard</a:t>
            </a:r>
          </a:p>
        </p:txBody>
      </p:sp>
    </p:spTree>
    <p:extLst>
      <p:ext uri="{BB962C8B-B14F-4D97-AF65-F5344CB8AC3E}">
        <p14:creationId xmlns:p14="http://schemas.microsoft.com/office/powerpoint/2010/main" val="42691801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Incremental Change/ Kaizen</a:t>
            </a:r>
          </a:p>
        </p:txBody>
      </p:sp>
      <p:sp>
        <p:nvSpPr>
          <p:cNvPr id="26627" name="Content Placeholder 2"/>
          <p:cNvSpPr>
            <a:spLocks noGrp="1"/>
          </p:cNvSpPr>
          <p:nvPr>
            <p:ph idx="1"/>
          </p:nvPr>
        </p:nvSpPr>
        <p:spPr>
          <a:xfrm>
            <a:off x="677334" y="1631669"/>
            <a:ext cx="8229600" cy="4495800"/>
          </a:xfrm>
        </p:spPr>
        <p:txBody>
          <a:bodyPr>
            <a:noAutofit/>
          </a:bodyPr>
          <a:lstStyle/>
          <a:p>
            <a:r>
              <a:rPr lang="en-US" altLang="en-US" sz="2400" dirty="0"/>
              <a:t>Kai = “change” </a:t>
            </a:r>
            <a:r>
              <a:rPr lang="en-US" altLang="en-US" sz="2400" dirty="0" err="1"/>
              <a:t>zen</a:t>
            </a:r>
            <a:r>
              <a:rPr lang="en-US" altLang="en-US" sz="2400" dirty="0"/>
              <a:t> = “good”</a:t>
            </a:r>
          </a:p>
          <a:p>
            <a:pPr lvl="1"/>
            <a:r>
              <a:rPr lang="en-US" altLang="en-US" sz="2400" dirty="0"/>
              <a:t>Monitor and refine</a:t>
            </a:r>
          </a:p>
          <a:p>
            <a:pPr lvl="1"/>
            <a:r>
              <a:rPr lang="en-US" altLang="en-US" sz="2400" dirty="0"/>
              <a:t>Take something good and make it better</a:t>
            </a:r>
          </a:p>
          <a:p>
            <a:pPr lvl="2"/>
            <a:r>
              <a:rPr lang="en-US" altLang="en-US" sz="2400" dirty="0"/>
              <a:t>“Continuous Quality Improvement”</a:t>
            </a:r>
          </a:p>
          <a:p>
            <a:pPr lvl="2"/>
            <a:r>
              <a:rPr lang="en-US" altLang="en-US" sz="2400" dirty="0"/>
              <a:t>“Six Sigma”</a:t>
            </a:r>
          </a:p>
          <a:p>
            <a:pPr lvl="1"/>
            <a:r>
              <a:rPr lang="en-US" altLang="en-US" sz="2400" dirty="0"/>
              <a:t>Can be a good way to improve health, diet – small incremental change may be easier to sustain than radical change</a:t>
            </a:r>
          </a:p>
          <a:p>
            <a:pPr lvl="1"/>
            <a:r>
              <a:rPr lang="en-US" altLang="en-US" sz="2400" dirty="0"/>
              <a:t>But – incremental change can improve upon the original – but not make something different</a:t>
            </a:r>
          </a:p>
        </p:txBody>
      </p:sp>
    </p:spTree>
    <p:extLst>
      <p:ext uri="{BB962C8B-B14F-4D97-AF65-F5344CB8AC3E}">
        <p14:creationId xmlns:p14="http://schemas.microsoft.com/office/powerpoint/2010/main" val="463007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Productive Thinking</a:t>
            </a:r>
          </a:p>
        </p:txBody>
      </p:sp>
      <p:sp>
        <p:nvSpPr>
          <p:cNvPr id="27651" name="Content Placeholder 2"/>
          <p:cNvSpPr>
            <a:spLocks noGrp="1"/>
          </p:cNvSpPr>
          <p:nvPr>
            <p:ph idx="1"/>
          </p:nvPr>
        </p:nvSpPr>
        <p:spPr>
          <a:xfrm>
            <a:off x="677334" y="1841268"/>
            <a:ext cx="8229600" cy="4495800"/>
          </a:xfrm>
        </p:spPr>
        <p:txBody>
          <a:bodyPr/>
          <a:lstStyle/>
          <a:p>
            <a:r>
              <a:rPr lang="en-US" altLang="en-US" sz="2000" dirty="0"/>
              <a:t>Breakthrough change</a:t>
            </a:r>
          </a:p>
          <a:p>
            <a:pPr lvl="1"/>
            <a:r>
              <a:rPr lang="en-US" altLang="en-US" sz="2000" dirty="0"/>
              <a:t>“</a:t>
            </a:r>
            <a:r>
              <a:rPr lang="en-US" altLang="en-US" sz="2000" dirty="0" err="1"/>
              <a:t>Tenkaizen</a:t>
            </a:r>
            <a:r>
              <a:rPr lang="en-US" altLang="en-US" sz="2000" dirty="0"/>
              <a:t>” ( “Think Better”  - Tim </a:t>
            </a:r>
            <a:r>
              <a:rPr lang="en-US" altLang="en-US" sz="2000" dirty="0" err="1"/>
              <a:t>Hurson</a:t>
            </a:r>
            <a:r>
              <a:rPr lang="en-US" altLang="en-US" sz="2000" dirty="0"/>
              <a:t> </a:t>
            </a:r>
            <a:r>
              <a:rPr lang="en-US" altLang="en-US" sz="2000" dirty="0">
                <a:solidFill>
                  <a:schemeClr val="bg2"/>
                </a:solidFill>
                <a:hlinkClick r:id="rId2"/>
              </a:rPr>
              <a:t>www.thinkxic.com</a:t>
            </a:r>
            <a:r>
              <a:rPr lang="en-US" altLang="en-US" sz="2000" dirty="0"/>
              <a:t>) </a:t>
            </a:r>
          </a:p>
          <a:p>
            <a:pPr lvl="2"/>
            <a:r>
              <a:rPr lang="en-US" altLang="en-US" sz="2000" dirty="0"/>
              <a:t>Ten = law, kai = change, </a:t>
            </a:r>
            <a:r>
              <a:rPr lang="en-US" altLang="en-US" sz="2000" dirty="0" err="1"/>
              <a:t>zen</a:t>
            </a:r>
            <a:r>
              <a:rPr lang="en-US" altLang="en-US" sz="2000" dirty="0"/>
              <a:t>=good</a:t>
            </a:r>
          </a:p>
          <a:p>
            <a:pPr lvl="2"/>
            <a:r>
              <a:rPr lang="en-US" altLang="en-US" sz="2000" dirty="0"/>
              <a:t>“good revolution”</a:t>
            </a:r>
          </a:p>
          <a:p>
            <a:r>
              <a:rPr lang="en-US" altLang="en-US" sz="2000" dirty="0"/>
              <a:t>Journal of Spurious Correlations, </a:t>
            </a:r>
            <a:r>
              <a:rPr lang="en-US" altLang="en-US" sz="2000" dirty="0" err="1"/>
              <a:t>JSpurC</a:t>
            </a:r>
            <a:endParaRPr lang="en-US" altLang="en-US" sz="2000" dirty="0"/>
          </a:p>
          <a:p>
            <a:pPr lvl="1"/>
            <a:r>
              <a:rPr lang="en-US" altLang="en-US" sz="2000" dirty="0"/>
              <a:t>Forum for unpublishable results - i.e. for experiments and studies that failed</a:t>
            </a:r>
          </a:p>
          <a:p>
            <a:pPr lvl="2"/>
            <a:r>
              <a:rPr lang="en-US" altLang="en-US" sz="2000" dirty="0"/>
              <a:t>Failures can be studied for methodological errors and thus improve future studies</a:t>
            </a:r>
          </a:p>
          <a:p>
            <a:pPr lvl="2"/>
            <a:r>
              <a:rPr lang="en-US" altLang="en-US" sz="2000" dirty="0"/>
              <a:t>Can help others to avoid repeating mistakes</a:t>
            </a:r>
          </a:p>
          <a:p>
            <a:pPr lvl="1"/>
            <a:endParaRPr lang="en-US" altLang="en-US" dirty="0"/>
          </a:p>
          <a:p>
            <a:pPr lvl="1"/>
            <a:endParaRPr lang="en-US" altLang="en-US" dirty="0"/>
          </a:p>
        </p:txBody>
      </p:sp>
    </p:spTree>
    <p:extLst>
      <p:ext uri="{BB962C8B-B14F-4D97-AF65-F5344CB8AC3E}">
        <p14:creationId xmlns:p14="http://schemas.microsoft.com/office/powerpoint/2010/main" val="24723026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Risk/Failure</a:t>
            </a:r>
          </a:p>
        </p:txBody>
      </p:sp>
      <p:sp>
        <p:nvSpPr>
          <p:cNvPr id="30723" name="Content Placeholder 2"/>
          <p:cNvSpPr>
            <a:spLocks noGrp="1"/>
          </p:cNvSpPr>
          <p:nvPr>
            <p:ph idx="1"/>
          </p:nvPr>
        </p:nvSpPr>
        <p:spPr>
          <a:xfrm>
            <a:off x="603069" y="2000795"/>
            <a:ext cx="8229600" cy="4495800"/>
          </a:xfrm>
        </p:spPr>
        <p:txBody>
          <a:bodyPr/>
          <a:lstStyle/>
          <a:p>
            <a:r>
              <a:rPr lang="en-US" altLang="en-US" sz="2800" dirty="0"/>
              <a:t>If consequences of failure high – favor reproductive thinking</a:t>
            </a:r>
          </a:p>
          <a:p>
            <a:pPr lvl="1"/>
            <a:r>
              <a:rPr lang="en-US" altLang="en-US" dirty="0"/>
              <a:t>Experience counts when doing things like landing a plane, valuable to fall back on trained responses</a:t>
            </a:r>
          </a:p>
          <a:p>
            <a:r>
              <a:rPr lang="en-US" altLang="en-US" sz="2800" dirty="0"/>
              <a:t>When consequences low – easier to do productive thinking</a:t>
            </a:r>
          </a:p>
          <a:p>
            <a:pPr lvl="1"/>
            <a:r>
              <a:rPr lang="en-US" altLang="en-US" dirty="0"/>
              <a:t>Prototyping</a:t>
            </a:r>
          </a:p>
          <a:p>
            <a:pPr lvl="1"/>
            <a:r>
              <a:rPr lang="en-US" altLang="en-US" dirty="0"/>
              <a:t>Looking for modes of failure</a:t>
            </a:r>
          </a:p>
          <a:p>
            <a:pPr lvl="1"/>
            <a:r>
              <a:rPr lang="en-US" altLang="en-US" dirty="0"/>
              <a:t>Edison – “I have not failed. I have merely       found ten thousand ways that do not work”</a:t>
            </a:r>
          </a:p>
        </p:txBody>
      </p:sp>
    </p:spTree>
    <p:extLst>
      <p:ext uri="{BB962C8B-B14F-4D97-AF65-F5344CB8AC3E}">
        <p14:creationId xmlns:p14="http://schemas.microsoft.com/office/powerpoint/2010/main" val="3477493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6631-E738-4E12-8486-1C601BA5E92B}"/>
              </a:ext>
            </a:extLst>
          </p:cNvPr>
          <p:cNvSpPr>
            <a:spLocks noGrp="1"/>
          </p:cNvSpPr>
          <p:nvPr>
            <p:ph type="title"/>
          </p:nvPr>
        </p:nvSpPr>
        <p:spPr/>
        <p:txBody>
          <a:bodyPr/>
          <a:lstStyle/>
          <a:p>
            <a:r>
              <a:rPr lang="en-US" dirty="0"/>
              <a:t>S.M.A.R.T</a:t>
            </a:r>
          </a:p>
        </p:txBody>
      </p:sp>
      <p:pic>
        <p:nvPicPr>
          <p:cNvPr id="4" name="Content Placeholder 3">
            <a:extLst>
              <a:ext uri="{FF2B5EF4-FFF2-40B4-BE49-F238E27FC236}">
                <a16:creationId xmlns:a16="http://schemas.microsoft.com/office/drawing/2014/main" id="{0C6ADB5B-2C97-4F95-AF0F-09F669AFD01F}"/>
              </a:ext>
            </a:extLst>
          </p:cNvPr>
          <p:cNvPicPr>
            <a:picLocks noGrp="1" noChangeAspect="1"/>
          </p:cNvPicPr>
          <p:nvPr>
            <p:ph idx="1"/>
          </p:nvPr>
        </p:nvPicPr>
        <p:blipFill>
          <a:blip r:embed="rId2"/>
          <a:stretch>
            <a:fillRect/>
          </a:stretch>
        </p:blipFill>
        <p:spPr>
          <a:xfrm>
            <a:off x="1237786" y="1297631"/>
            <a:ext cx="6967774" cy="5225831"/>
          </a:xfrm>
          <a:prstGeom prst="rect">
            <a:avLst/>
          </a:prstGeom>
        </p:spPr>
      </p:pic>
    </p:spTree>
    <p:extLst>
      <p:ext uri="{BB962C8B-B14F-4D97-AF65-F5344CB8AC3E}">
        <p14:creationId xmlns:p14="http://schemas.microsoft.com/office/powerpoint/2010/main" val="26393303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7DA4-0711-4693-A655-BC0DCDD0E311}"/>
              </a:ext>
            </a:extLst>
          </p:cNvPr>
          <p:cNvSpPr>
            <a:spLocks noGrp="1"/>
          </p:cNvSpPr>
          <p:nvPr>
            <p:ph type="title"/>
          </p:nvPr>
        </p:nvSpPr>
        <p:spPr/>
        <p:txBody>
          <a:bodyPr/>
          <a:lstStyle/>
          <a:p>
            <a:r>
              <a:rPr lang="en-US" dirty="0"/>
              <a:t>Another S.M.A.R.T</a:t>
            </a:r>
          </a:p>
        </p:txBody>
      </p:sp>
      <p:sp>
        <p:nvSpPr>
          <p:cNvPr id="3" name="Content Placeholder 2">
            <a:extLst>
              <a:ext uri="{FF2B5EF4-FFF2-40B4-BE49-F238E27FC236}">
                <a16:creationId xmlns:a16="http://schemas.microsoft.com/office/drawing/2014/main" id="{33A101A1-EAB7-440E-A495-0F29823E7F53}"/>
              </a:ext>
            </a:extLst>
          </p:cNvPr>
          <p:cNvSpPr>
            <a:spLocks noGrp="1"/>
          </p:cNvSpPr>
          <p:nvPr>
            <p:ph idx="1"/>
          </p:nvPr>
        </p:nvSpPr>
        <p:spPr/>
        <p:txBody>
          <a:bodyPr>
            <a:normAutofit lnSpcReduction="10000"/>
          </a:bodyPr>
          <a:lstStyle/>
          <a:p>
            <a:r>
              <a:rPr lang="en-US" sz="3200" dirty="0"/>
              <a:t>Tests for big assumptions</a:t>
            </a:r>
          </a:p>
          <a:p>
            <a:pPr lvl="1"/>
            <a:r>
              <a:rPr lang="en-US" sz="3200" dirty="0"/>
              <a:t>Safe and Modest – what can you risk in testing even if you are wrong and assumption is correct?</a:t>
            </a:r>
          </a:p>
          <a:p>
            <a:pPr lvl="1"/>
            <a:r>
              <a:rPr lang="en-US" sz="3200" dirty="0"/>
              <a:t>Actionable – can try quickly, soon</a:t>
            </a:r>
          </a:p>
          <a:p>
            <a:pPr lvl="1"/>
            <a:r>
              <a:rPr lang="en-US" sz="3200" dirty="0"/>
              <a:t>Research/Test stance not a change stance – testing/rejecting assumption</a:t>
            </a:r>
          </a:p>
          <a:p>
            <a:endParaRPr lang="en-US" dirty="0"/>
          </a:p>
        </p:txBody>
      </p:sp>
    </p:spTree>
    <p:extLst>
      <p:ext uri="{BB962C8B-B14F-4D97-AF65-F5344CB8AC3E}">
        <p14:creationId xmlns:p14="http://schemas.microsoft.com/office/powerpoint/2010/main" val="27676467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Decisions</a:t>
            </a:r>
          </a:p>
        </p:txBody>
      </p:sp>
      <p:sp>
        <p:nvSpPr>
          <p:cNvPr id="3" name="Content Placeholder 2"/>
          <p:cNvSpPr>
            <a:spLocks noGrp="1"/>
          </p:cNvSpPr>
          <p:nvPr>
            <p:ph idx="1"/>
          </p:nvPr>
        </p:nvSpPr>
        <p:spPr>
          <a:xfrm>
            <a:off x="818712" y="2222287"/>
            <a:ext cx="10554574" cy="4188525"/>
          </a:xfrm>
        </p:spPr>
        <p:txBody>
          <a:bodyPr>
            <a:normAutofit/>
          </a:bodyPr>
          <a:lstStyle/>
          <a:p>
            <a:r>
              <a:rPr lang="en-US" sz="2400"/>
              <a:t>Think of </a:t>
            </a:r>
            <a:r>
              <a:rPr lang="en-US" sz="2400" dirty="0"/>
              <a:t>a decision that you need to make</a:t>
            </a:r>
          </a:p>
          <a:p>
            <a:pPr lvl="1"/>
            <a:r>
              <a:rPr lang="en-US" sz="2200" dirty="0"/>
              <a:t>How do you plan to go about it?</a:t>
            </a:r>
          </a:p>
          <a:p>
            <a:pPr lvl="1"/>
            <a:r>
              <a:rPr lang="en-US" sz="2200" dirty="0"/>
              <a:t>Do you need information?</a:t>
            </a:r>
          </a:p>
          <a:p>
            <a:pPr lvl="1"/>
            <a:r>
              <a:rPr lang="en-US" sz="2200" dirty="0"/>
              <a:t>How do you get all the options on the table?</a:t>
            </a:r>
          </a:p>
          <a:p>
            <a:pPr lvl="1"/>
            <a:r>
              <a:rPr lang="en-US" sz="2200" dirty="0"/>
              <a:t>Do other people control some of the options?</a:t>
            </a:r>
          </a:p>
          <a:p>
            <a:pPr lvl="1"/>
            <a:r>
              <a:rPr lang="en-US" sz="2200" dirty="0"/>
              <a:t>What is your plan B?</a:t>
            </a:r>
          </a:p>
        </p:txBody>
      </p:sp>
    </p:spTree>
    <p:extLst>
      <p:ext uri="{BB962C8B-B14F-4D97-AF65-F5344CB8AC3E}">
        <p14:creationId xmlns:p14="http://schemas.microsoft.com/office/powerpoint/2010/main" val="4151606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 up to discuss your decision…..</a:t>
            </a:r>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8049" y="2560320"/>
            <a:ext cx="8677947" cy="308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14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Meetings</a:t>
            </a:r>
          </a:p>
        </p:txBody>
      </p:sp>
      <p:sp>
        <p:nvSpPr>
          <p:cNvPr id="3" name="Content Placeholder 2"/>
          <p:cNvSpPr>
            <a:spLocks noGrp="1"/>
          </p:cNvSpPr>
          <p:nvPr>
            <p:ph idx="1"/>
          </p:nvPr>
        </p:nvSpPr>
        <p:spPr/>
        <p:txBody>
          <a:bodyPr/>
          <a:lstStyle/>
          <a:p>
            <a:r>
              <a:rPr lang="en-US" dirty="0"/>
              <a:t>Roles </a:t>
            </a:r>
          </a:p>
          <a:p>
            <a:pPr lvl="1"/>
            <a:r>
              <a:rPr lang="en-US" dirty="0"/>
              <a:t>Chair</a:t>
            </a:r>
          </a:p>
          <a:p>
            <a:pPr lvl="1"/>
            <a:r>
              <a:rPr lang="en-US" dirty="0"/>
              <a:t>Facilitator</a:t>
            </a:r>
          </a:p>
          <a:p>
            <a:pPr lvl="1"/>
            <a:r>
              <a:rPr lang="en-US" dirty="0"/>
              <a:t>Reporter</a:t>
            </a:r>
          </a:p>
          <a:p>
            <a:pPr lvl="1"/>
            <a:r>
              <a:rPr lang="en-US" dirty="0"/>
              <a:t>Meeting participant</a:t>
            </a:r>
          </a:p>
          <a:p>
            <a:pPr marL="457200" lvl="1" indent="0">
              <a:buNone/>
            </a:pPr>
            <a:endParaRPr lang="en-US" dirty="0"/>
          </a:p>
        </p:txBody>
      </p:sp>
      <p:pic>
        <p:nvPicPr>
          <p:cNvPr id="5" name="Picture 4"/>
          <p:cNvPicPr>
            <a:picLocks noChangeAspect="1"/>
          </p:cNvPicPr>
          <p:nvPr/>
        </p:nvPicPr>
        <p:blipFill>
          <a:blip r:embed="rId2"/>
          <a:stretch>
            <a:fillRect/>
          </a:stretch>
        </p:blipFill>
        <p:spPr>
          <a:xfrm>
            <a:off x="4082877" y="1404081"/>
            <a:ext cx="6104177" cy="4637281"/>
          </a:xfrm>
          <a:prstGeom prst="rect">
            <a:avLst/>
          </a:prstGeom>
        </p:spPr>
      </p:pic>
    </p:spTree>
    <p:extLst>
      <p:ext uri="{BB962C8B-B14F-4D97-AF65-F5344CB8AC3E}">
        <p14:creationId xmlns:p14="http://schemas.microsoft.com/office/powerpoint/2010/main" val="23671784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Good Practices</a:t>
            </a:r>
          </a:p>
        </p:txBody>
      </p:sp>
      <p:sp>
        <p:nvSpPr>
          <p:cNvPr id="14339" name="Content Placeholder 2"/>
          <p:cNvSpPr>
            <a:spLocks noGrp="1"/>
          </p:cNvSpPr>
          <p:nvPr>
            <p:ph idx="1"/>
          </p:nvPr>
        </p:nvSpPr>
        <p:spPr>
          <a:xfrm>
            <a:off x="677334" y="1810247"/>
            <a:ext cx="8229600" cy="4495800"/>
          </a:xfrm>
        </p:spPr>
        <p:txBody>
          <a:bodyPr>
            <a:normAutofit fontScale="77500" lnSpcReduction="20000"/>
          </a:bodyPr>
          <a:lstStyle/>
          <a:p>
            <a:r>
              <a:rPr lang="en-US" altLang="en-US" sz="2000" dirty="0"/>
              <a:t>Meetings should</a:t>
            </a:r>
          </a:p>
          <a:p>
            <a:pPr lvl="1"/>
            <a:r>
              <a:rPr lang="en-US" altLang="en-US" sz="2000" dirty="0"/>
              <a:t>Have a purpose</a:t>
            </a:r>
          </a:p>
          <a:p>
            <a:pPr lvl="1"/>
            <a:r>
              <a:rPr lang="en-US" altLang="en-US" sz="2000" dirty="0"/>
              <a:t>Have someone who has done a good job of identifying/selecting participants</a:t>
            </a:r>
          </a:p>
          <a:p>
            <a:pPr lvl="1"/>
            <a:r>
              <a:rPr lang="en-US" altLang="en-US" sz="2000" dirty="0"/>
              <a:t>Have an agenda</a:t>
            </a:r>
          </a:p>
          <a:p>
            <a:pPr lvl="1"/>
            <a:r>
              <a:rPr lang="en-US" altLang="en-US" sz="2000" dirty="0"/>
              <a:t>Start and end on time, not be too long</a:t>
            </a:r>
          </a:p>
          <a:p>
            <a:pPr lvl="2"/>
            <a:r>
              <a:rPr lang="en-US" altLang="en-US" sz="2000" dirty="0"/>
              <a:t>Start with introductions if people do not know each other well</a:t>
            </a:r>
          </a:p>
          <a:p>
            <a:pPr lvl="2"/>
            <a:r>
              <a:rPr lang="en-US" altLang="en-US" sz="2000" dirty="0"/>
              <a:t>Start with goals, ground rules</a:t>
            </a:r>
          </a:p>
          <a:p>
            <a:pPr lvl="2"/>
            <a:r>
              <a:rPr lang="en-US" altLang="en-US" sz="2000" dirty="0"/>
              <a:t>End with action items and/or decision summary</a:t>
            </a:r>
          </a:p>
          <a:p>
            <a:pPr lvl="1"/>
            <a:r>
              <a:rPr lang="en-US" altLang="en-US" sz="2000" dirty="0"/>
              <a:t>Have ground rules for interactions (set behavioral norms)</a:t>
            </a:r>
          </a:p>
          <a:p>
            <a:pPr lvl="1"/>
            <a:r>
              <a:rPr lang="en-US" altLang="en-US" sz="2000" dirty="0"/>
              <a:t>Active chair</a:t>
            </a:r>
          </a:p>
          <a:p>
            <a:pPr lvl="2"/>
            <a:r>
              <a:rPr lang="en-US" altLang="en-US" sz="2000" dirty="0"/>
              <a:t>Prepared and realistic</a:t>
            </a:r>
          </a:p>
          <a:p>
            <a:pPr lvl="2"/>
            <a:r>
              <a:rPr lang="en-US" altLang="en-US" sz="2000" dirty="0"/>
              <a:t>Not too dominant but clearly in control</a:t>
            </a:r>
          </a:p>
          <a:p>
            <a:pPr lvl="2"/>
            <a:r>
              <a:rPr lang="en-US" altLang="en-US" sz="2000" dirty="0"/>
              <a:t>Ensures feedback/follow up after meeting</a:t>
            </a:r>
          </a:p>
          <a:p>
            <a:pPr lvl="2">
              <a:buFont typeface="Arial" panose="020B0604020202020204" pitchFamily="34" charset="0"/>
              <a:buNone/>
            </a:pPr>
            <a:endParaRPr lang="en-US" altLang="en-US" sz="2000" dirty="0"/>
          </a:p>
          <a:p>
            <a:pPr lvl="3"/>
            <a:endParaRPr lang="en-US" altLang="en-US" dirty="0"/>
          </a:p>
          <a:p>
            <a:pPr lvl="1"/>
            <a:endParaRPr lang="en-US" altLang="en-US" dirty="0"/>
          </a:p>
          <a:p>
            <a:endParaRPr lang="en-US" altLang="en-US" dirty="0"/>
          </a:p>
        </p:txBody>
      </p:sp>
    </p:spTree>
    <p:extLst>
      <p:ext uri="{BB962C8B-B14F-4D97-AF65-F5344CB8AC3E}">
        <p14:creationId xmlns:p14="http://schemas.microsoft.com/office/powerpoint/2010/main" val="348440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801288" y="447188"/>
            <a:ext cx="10571998" cy="970450"/>
          </a:xfrm>
          <a:prstGeom prst="rect">
            <a:avLst/>
          </a:prstGeom>
          <a:noFill/>
          <a:ln>
            <a:noFill/>
          </a:ln>
        </p:spPr>
        <p:txBody>
          <a:bodyPr vert="horz" wrap="square" lIns="91426" tIns="45700" rIns="91426" bIns="45700" rtlCol="0" anchor="ctr" anchorCtr="0">
            <a:noAutofit/>
          </a:bodyPr>
          <a:lstStyle/>
          <a:p>
            <a:r>
              <a:rPr lang="en-US" dirty="0"/>
              <a:t>Communication skills leave a big impression</a:t>
            </a:r>
          </a:p>
        </p:txBody>
      </p:sp>
      <p:sp>
        <p:nvSpPr>
          <p:cNvPr id="127" name="Shape 127"/>
          <p:cNvSpPr txBox="1">
            <a:spLocks noGrp="1"/>
          </p:cNvSpPr>
          <p:nvPr>
            <p:ph idx="1"/>
          </p:nvPr>
        </p:nvSpPr>
        <p:spPr>
          <a:xfrm>
            <a:off x="472551" y="1697689"/>
            <a:ext cx="10554574" cy="4112905"/>
          </a:xfrm>
          <a:prstGeom prst="rect">
            <a:avLst/>
          </a:prstGeom>
          <a:noFill/>
          <a:ln>
            <a:noFill/>
          </a:ln>
        </p:spPr>
        <p:txBody>
          <a:bodyPr vert="horz" wrap="square" lIns="91426" tIns="45700" rIns="91426" bIns="45700" rtlCol="0" anchor="t" anchorCtr="0">
            <a:noAutofit/>
          </a:bodyPr>
          <a:lstStyle/>
          <a:p>
            <a:pPr marL="457207" indent="-285750">
              <a:spcBef>
                <a:spcPts val="0"/>
              </a:spcBef>
              <a:buClr>
                <a:schemeClr val="accent1">
                  <a:lumMod val="60000"/>
                  <a:lumOff val="40000"/>
                </a:schemeClr>
              </a:buClr>
              <a:buFont typeface="Arial" panose="020B0604020202020204" pitchFamily="34" charset="0"/>
              <a:buChar char="•"/>
            </a:pPr>
            <a:r>
              <a:rPr lang="en-US" sz="2000" dirty="0"/>
              <a:t>One-on-one, in a meeting, or for a seminar. People will remember very little of what you say and a lot about how you say it!</a:t>
            </a:r>
          </a:p>
          <a:p>
            <a:pPr marL="854082" lvl="1">
              <a:buClr>
                <a:schemeClr val="accent1">
                  <a:lumMod val="60000"/>
                  <a:lumOff val="40000"/>
                </a:schemeClr>
              </a:buClr>
              <a:buFont typeface="Arial" panose="020B0604020202020204" pitchFamily="34" charset="0"/>
              <a:buChar char="•"/>
            </a:pPr>
            <a:r>
              <a:rPr lang="en-US" sz="2000" dirty="0"/>
              <a:t>Stick to a few take-</a:t>
            </a:r>
            <a:r>
              <a:rPr lang="en-US" sz="2000" dirty="0" err="1"/>
              <a:t>aways</a:t>
            </a:r>
            <a:r>
              <a:rPr lang="en-US" sz="2000" dirty="0"/>
              <a:t> (1-2 for a meeting, no more than 3 for a seminar)</a:t>
            </a:r>
          </a:p>
          <a:p>
            <a:pPr marL="854082" lvl="1">
              <a:buClr>
                <a:schemeClr val="accent1">
                  <a:lumMod val="60000"/>
                  <a:lumOff val="40000"/>
                </a:schemeClr>
              </a:buClr>
              <a:buFont typeface="Arial" panose="020B0604020202020204" pitchFamily="34" charset="0"/>
              <a:buChar char="•"/>
            </a:pPr>
            <a:r>
              <a:rPr lang="en-US" sz="2000" dirty="0"/>
              <a:t>Speak clearly</a:t>
            </a:r>
          </a:p>
          <a:p>
            <a:pPr marL="854082" lvl="1">
              <a:buClr>
                <a:schemeClr val="accent1">
                  <a:lumMod val="60000"/>
                  <a:lumOff val="40000"/>
                </a:schemeClr>
              </a:buClr>
              <a:buFont typeface="Arial" panose="020B0604020202020204" pitchFamily="34" charset="0"/>
              <a:buChar char="•"/>
            </a:pPr>
            <a:r>
              <a:rPr lang="en-US" sz="2000" dirty="0"/>
              <a:t>Make eye contact</a:t>
            </a:r>
          </a:p>
          <a:p>
            <a:pPr marL="854082" lvl="1">
              <a:buClr>
                <a:schemeClr val="accent1">
                  <a:lumMod val="60000"/>
                  <a:lumOff val="40000"/>
                </a:schemeClr>
              </a:buClr>
              <a:buFont typeface="Arial" panose="020B0604020202020204" pitchFamily="34" charset="0"/>
              <a:buChar char="•"/>
            </a:pPr>
            <a:r>
              <a:rPr lang="en-US" sz="2000" dirty="0"/>
              <a:t>No </a:t>
            </a:r>
            <a:r>
              <a:rPr lang="en-US" sz="2000" dirty="0" err="1"/>
              <a:t>upspeak</a:t>
            </a:r>
            <a:endParaRPr lang="en-US" sz="2000" dirty="0"/>
          </a:p>
          <a:p>
            <a:pPr marL="854082" lvl="1">
              <a:buClr>
                <a:schemeClr val="accent1">
                  <a:lumMod val="60000"/>
                  <a:lumOff val="40000"/>
                </a:schemeClr>
              </a:buClr>
              <a:buFont typeface="Arial" panose="020B0604020202020204" pitchFamily="34" charset="0"/>
              <a:buChar char="•"/>
            </a:pPr>
            <a:r>
              <a:rPr lang="en-US" sz="2000" dirty="0"/>
              <a:t>Don’t touch your hair or face</a:t>
            </a:r>
          </a:p>
          <a:p>
            <a:pPr marL="854082" lvl="1">
              <a:buClr>
                <a:schemeClr val="accent1">
                  <a:lumMod val="60000"/>
                  <a:lumOff val="40000"/>
                </a:schemeClr>
              </a:buClr>
              <a:buFont typeface="Arial" panose="020B0604020202020204" pitchFamily="34" charset="0"/>
              <a:buChar char="•"/>
            </a:pPr>
            <a:r>
              <a:rPr lang="en-US" sz="2000" dirty="0"/>
              <a:t>Rehearse to see if you have any verbal tics</a:t>
            </a:r>
          </a:p>
          <a:p>
            <a:pPr marL="914391" lvl="2">
              <a:buClr>
                <a:schemeClr val="accent1">
                  <a:lumMod val="60000"/>
                  <a:lumOff val="40000"/>
                </a:schemeClr>
              </a:buClr>
              <a:buFont typeface="Arial" panose="020B0604020202020204" pitchFamily="34" charset="0"/>
              <a:buChar char="•"/>
            </a:pPr>
            <a:r>
              <a:rPr lang="en-US" sz="1800" dirty="0"/>
              <a:t>   ahs, ums, likes – to excess</a:t>
            </a:r>
          </a:p>
          <a:p>
            <a:pPr marL="854082" lvl="1">
              <a:buClr>
                <a:schemeClr val="accent1">
                  <a:lumMod val="60000"/>
                  <a:lumOff val="40000"/>
                </a:schemeClr>
              </a:buClr>
              <a:buFont typeface="Arial" panose="020B0604020202020204" pitchFamily="34" charset="0"/>
              <a:buChar char="•"/>
            </a:pPr>
            <a:endParaRPr dirty="0"/>
          </a:p>
        </p:txBody>
      </p:sp>
      <p:grpSp>
        <p:nvGrpSpPr>
          <p:cNvPr id="128" name="Shape 128"/>
          <p:cNvGrpSpPr/>
          <p:nvPr/>
        </p:nvGrpSpPr>
        <p:grpSpPr>
          <a:xfrm>
            <a:off x="6348355" y="3026369"/>
            <a:ext cx="3734278" cy="3621586"/>
            <a:chOff x="1269990" y="609"/>
            <a:chExt cx="3734277" cy="3621585"/>
          </a:xfrm>
        </p:grpSpPr>
        <p:sp>
          <p:nvSpPr>
            <p:cNvPr id="129" name="Shape 129"/>
            <p:cNvSpPr/>
            <p:nvPr/>
          </p:nvSpPr>
          <p:spPr>
            <a:xfrm>
              <a:off x="3566121" y="26827"/>
              <a:ext cx="896103" cy="896103"/>
            </a:xfrm>
            <a:prstGeom prst="rect">
              <a:avLst/>
            </a:prstGeom>
            <a:noFill/>
            <a:ln>
              <a:noFill/>
            </a:ln>
          </p:spPr>
          <p:txBody>
            <a:bodyPr wrap="square" lIns="91426" tIns="91426" rIns="91426" bIns="91426" anchor="ctr" anchorCtr="0">
              <a:noAutofit/>
            </a:bodyPr>
            <a:lstStyle/>
            <a:p>
              <a:endParaRPr sz="1400"/>
            </a:p>
          </p:txBody>
        </p:sp>
        <p:sp>
          <p:nvSpPr>
            <p:cNvPr id="130" name="Shape 130"/>
            <p:cNvSpPr txBox="1"/>
            <p:nvPr/>
          </p:nvSpPr>
          <p:spPr>
            <a:xfrm>
              <a:off x="3614937" y="138833"/>
              <a:ext cx="896100" cy="896100"/>
            </a:xfrm>
            <a:prstGeom prst="rect">
              <a:avLst/>
            </a:prstGeom>
            <a:noFill/>
            <a:ln>
              <a:noFill/>
            </a:ln>
          </p:spPr>
          <p:txBody>
            <a:bodyPr wrap="square" lIns="20300" tIns="20300" rIns="20300" bIns="20300" anchor="ctr" anchorCtr="0">
              <a:noAutofit/>
            </a:bodyPr>
            <a:lstStyle/>
            <a:p>
              <a:pPr algn="ctr">
                <a:lnSpc>
                  <a:spcPct val="90000"/>
                </a:lnSpc>
              </a:pPr>
              <a:r>
                <a:rPr lang="en-US" sz="1500"/>
                <a:t>Land your points</a:t>
              </a:r>
            </a:p>
          </p:txBody>
        </p:sp>
        <p:sp>
          <p:nvSpPr>
            <p:cNvPr id="131" name="Shape 131"/>
            <p:cNvSpPr/>
            <p:nvPr/>
          </p:nvSpPr>
          <p:spPr>
            <a:xfrm>
              <a:off x="1455711" y="609"/>
              <a:ext cx="3362836" cy="3362836"/>
            </a:xfrm>
            <a:custGeom>
              <a:avLst/>
              <a:gdLst/>
              <a:ahLst/>
              <a:cxnLst/>
              <a:rect l="0" t="0" r="0" b="0"/>
              <a:pathLst>
                <a:path w="120000" h="120000" extrusionOk="0">
                  <a:moveTo>
                    <a:pt x="108076" y="31590"/>
                  </a:moveTo>
                  <a:lnTo>
                    <a:pt x="108076" y="31590"/>
                  </a:lnTo>
                  <a:cubicBezTo>
                    <a:pt x="112358" y="38837"/>
                    <a:pt x="114947" y="46958"/>
                    <a:pt x="115648" y="55346"/>
                  </a:cubicBezTo>
                  <a:lnTo>
                    <a:pt x="119791" y="55382"/>
                  </a:lnTo>
                  <a:lnTo>
                    <a:pt x="112723" y="60460"/>
                  </a:lnTo>
                  <a:lnTo>
                    <a:pt x="105243" y="55255"/>
                  </a:lnTo>
                  <a:lnTo>
                    <a:pt x="109384" y="55291"/>
                  </a:lnTo>
                  <a:lnTo>
                    <a:pt x="109384" y="55291"/>
                  </a:lnTo>
                  <a:cubicBezTo>
                    <a:pt x="108692" y="48041"/>
                    <a:pt x="106413" y="41032"/>
                    <a:pt x="102708" y="34762"/>
                  </a:cubicBezTo>
                  <a:close/>
                </a:path>
              </a:pathLst>
            </a:custGeom>
            <a:gradFill>
              <a:gsLst>
                <a:gs pos="0">
                  <a:srgbClr val="120A21"/>
                </a:gs>
                <a:gs pos="100000">
                  <a:srgbClr val="B8B8BC"/>
                </a:gs>
              </a:gsLst>
              <a:lin ang="16200000" scaled="0"/>
            </a:gradFill>
            <a:ln>
              <a:noFill/>
            </a:ln>
            <a:effectLst>
              <a:outerShdw blurRad="40000" dist="23000" dir="5400000" rotWithShape="0">
                <a:srgbClr val="000000">
                  <a:alpha val="34901"/>
                </a:srgbClr>
              </a:outerShdw>
            </a:effectLst>
          </p:spPr>
          <p:txBody>
            <a:bodyPr wrap="square" lIns="91426" tIns="91426" rIns="91426" bIns="91426" anchor="ctr" anchorCtr="0">
              <a:noAutofit/>
            </a:bodyPr>
            <a:lstStyle/>
            <a:p>
              <a:endParaRPr sz="1400"/>
            </a:p>
          </p:txBody>
        </p:sp>
        <p:sp>
          <p:nvSpPr>
            <p:cNvPr id="132" name="Shape 132"/>
            <p:cNvSpPr/>
            <p:nvPr/>
          </p:nvSpPr>
          <p:spPr>
            <a:xfrm>
              <a:off x="4108164" y="1695064"/>
              <a:ext cx="896103" cy="896103"/>
            </a:xfrm>
            <a:prstGeom prst="rect">
              <a:avLst/>
            </a:prstGeom>
            <a:noFill/>
            <a:ln>
              <a:noFill/>
            </a:ln>
          </p:spPr>
          <p:txBody>
            <a:bodyPr wrap="square" lIns="91426" tIns="91426" rIns="91426" bIns="91426" anchor="ctr" anchorCtr="0">
              <a:noAutofit/>
            </a:bodyPr>
            <a:lstStyle/>
            <a:p>
              <a:endParaRPr sz="1400"/>
            </a:p>
          </p:txBody>
        </p:sp>
        <p:sp>
          <p:nvSpPr>
            <p:cNvPr id="133" name="Shape 133"/>
            <p:cNvSpPr txBox="1"/>
            <p:nvPr/>
          </p:nvSpPr>
          <p:spPr>
            <a:xfrm>
              <a:off x="4108164" y="1695064"/>
              <a:ext cx="896103" cy="896103"/>
            </a:xfrm>
            <a:prstGeom prst="rect">
              <a:avLst/>
            </a:prstGeom>
            <a:noFill/>
            <a:ln>
              <a:noFill/>
            </a:ln>
          </p:spPr>
          <p:txBody>
            <a:bodyPr wrap="square" lIns="20300" tIns="20300" rIns="20300" bIns="20300" anchor="ctr" anchorCtr="0">
              <a:noAutofit/>
            </a:bodyPr>
            <a:lstStyle/>
            <a:p>
              <a:pPr algn="ctr">
                <a:lnSpc>
                  <a:spcPct val="90000"/>
                </a:lnSpc>
              </a:pPr>
              <a:r>
                <a:rPr lang="en-US" sz="1500"/>
                <a:t>Use silence</a:t>
              </a:r>
            </a:p>
          </p:txBody>
        </p:sp>
        <p:sp>
          <p:nvSpPr>
            <p:cNvPr id="134" name="Shape 134"/>
            <p:cNvSpPr/>
            <p:nvPr/>
          </p:nvSpPr>
          <p:spPr>
            <a:xfrm>
              <a:off x="1455711" y="609"/>
              <a:ext cx="3362836" cy="3362836"/>
            </a:xfrm>
            <a:custGeom>
              <a:avLst/>
              <a:gdLst/>
              <a:ahLst/>
              <a:cxnLst/>
              <a:rect l="0" t="0" r="0" b="0"/>
              <a:pathLst>
                <a:path w="120000" h="120000" extrusionOk="0">
                  <a:moveTo>
                    <a:pt x="104280" y="94025"/>
                  </a:moveTo>
                  <a:cubicBezTo>
                    <a:pt x="98366" y="101720"/>
                    <a:pt x="90549" y="107742"/>
                    <a:pt x="81599" y="111496"/>
                  </a:cubicBezTo>
                  <a:lnTo>
                    <a:pt x="82843" y="115448"/>
                  </a:lnTo>
                  <a:lnTo>
                    <a:pt x="75832" y="110292"/>
                  </a:lnTo>
                  <a:lnTo>
                    <a:pt x="78474" y="101570"/>
                  </a:lnTo>
                  <a:lnTo>
                    <a:pt x="79718" y="105520"/>
                  </a:lnTo>
                  <a:cubicBezTo>
                    <a:pt x="87450" y="102171"/>
                    <a:pt x="94202" y="96907"/>
                    <a:pt x="99336" y="90225"/>
                  </a:cubicBezTo>
                  <a:close/>
                </a:path>
              </a:pathLst>
            </a:custGeom>
            <a:gradFill>
              <a:gsLst>
                <a:gs pos="0">
                  <a:srgbClr val="120A21"/>
                </a:gs>
                <a:gs pos="100000">
                  <a:srgbClr val="B8B8BC"/>
                </a:gs>
              </a:gsLst>
              <a:lin ang="16200000" scaled="0"/>
            </a:gradFill>
            <a:ln>
              <a:noFill/>
            </a:ln>
            <a:effectLst>
              <a:outerShdw blurRad="40000" dist="23000" dir="5400000" rotWithShape="0">
                <a:srgbClr val="000000">
                  <a:alpha val="34901"/>
                </a:srgbClr>
              </a:outerShdw>
            </a:effectLst>
          </p:spPr>
          <p:txBody>
            <a:bodyPr wrap="square" lIns="91426" tIns="91426" rIns="91426" bIns="91426" anchor="ctr" anchorCtr="0">
              <a:noAutofit/>
            </a:bodyPr>
            <a:lstStyle/>
            <a:p>
              <a:endParaRPr sz="1400"/>
            </a:p>
          </p:txBody>
        </p:sp>
        <p:sp>
          <p:nvSpPr>
            <p:cNvPr id="135" name="Shape 135"/>
            <p:cNvSpPr/>
            <p:nvPr/>
          </p:nvSpPr>
          <p:spPr>
            <a:xfrm>
              <a:off x="2689077" y="2726091"/>
              <a:ext cx="896103" cy="896103"/>
            </a:xfrm>
            <a:prstGeom prst="rect">
              <a:avLst/>
            </a:prstGeom>
            <a:noFill/>
            <a:ln>
              <a:noFill/>
            </a:ln>
          </p:spPr>
          <p:txBody>
            <a:bodyPr wrap="square" lIns="91426" tIns="91426" rIns="91426" bIns="91426" anchor="ctr" anchorCtr="0">
              <a:noAutofit/>
            </a:bodyPr>
            <a:lstStyle/>
            <a:p>
              <a:endParaRPr sz="1400"/>
            </a:p>
          </p:txBody>
        </p:sp>
        <p:sp>
          <p:nvSpPr>
            <p:cNvPr id="136" name="Shape 136"/>
            <p:cNvSpPr txBox="1"/>
            <p:nvPr/>
          </p:nvSpPr>
          <p:spPr>
            <a:xfrm>
              <a:off x="2689077" y="2726091"/>
              <a:ext cx="896103" cy="896103"/>
            </a:xfrm>
            <a:prstGeom prst="rect">
              <a:avLst/>
            </a:prstGeom>
            <a:noFill/>
            <a:ln>
              <a:noFill/>
            </a:ln>
          </p:spPr>
          <p:txBody>
            <a:bodyPr wrap="square" lIns="20300" tIns="20300" rIns="20300" bIns="20300" anchor="ctr" anchorCtr="0">
              <a:noAutofit/>
            </a:bodyPr>
            <a:lstStyle/>
            <a:p>
              <a:pPr algn="ctr">
                <a:lnSpc>
                  <a:spcPct val="90000"/>
                </a:lnSpc>
              </a:pPr>
              <a:r>
                <a:rPr lang="en-US" sz="1500"/>
                <a:t>Eliminate qualifiers</a:t>
              </a:r>
            </a:p>
          </p:txBody>
        </p:sp>
        <p:sp>
          <p:nvSpPr>
            <p:cNvPr id="137" name="Shape 137"/>
            <p:cNvSpPr/>
            <p:nvPr/>
          </p:nvSpPr>
          <p:spPr>
            <a:xfrm>
              <a:off x="1455711" y="609"/>
              <a:ext cx="3362836" cy="3362836"/>
            </a:xfrm>
            <a:custGeom>
              <a:avLst/>
              <a:gdLst/>
              <a:ahLst/>
              <a:cxnLst/>
              <a:rect l="0" t="0" r="0" b="0"/>
              <a:pathLst>
                <a:path w="120000" h="120000" extrusionOk="0">
                  <a:moveTo>
                    <a:pt x="43231" y="113266"/>
                  </a:moveTo>
                  <a:lnTo>
                    <a:pt x="43231" y="113266"/>
                  </a:lnTo>
                  <a:cubicBezTo>
                    <a:pt x="33973" y="110351"/>
                    <a:pt x="25635" y="105074"/>
                    <a:pt x="19038" y="97955"/>
                  </a:cubicBezTo>
                  <a:lnTo>
                    <a:pt x="15753" y="100480"/>
                  </a:lnTo>
                  <a:lnTo>
                    <a:pt x="18191" y="92125"/>
                  </a:lnTo>
                  <a:lnTo>
                    <a:pt x="27290" y="91615"/>
                  </a:lnTo>
                  <a:lnTo>
                    <a:pt x="24006" y="94138"/>
                  </a:lnTo>
                  <a:lnTo>
                    <a:pt x="24006" y="94138"/>
                  </a:lnTo>
                  <a:cubicBezTo>
                    <a:pt x="29805" y="100252"/>
                    <a:pt x="37066" y="104788"/>
                    <a:pt x="45103" y="107318"/>
                  </a:cubicBezTo>
                  <a:close/>
                </a:path>
              </a:pathLst>
            </a:custGeom>
            <a:gradFill>
              <a:gsLst>
                <a:gs pos="0">
                  <a:srgbClr val="120A21"/>
                </a:gs>
                <a:gs pos="100000">
                  <a:srgbClr val="B8B8BC"/>
                </a:gs>
              </a:gsLst>
              <a:lin ang="16200000" scaled="0"/>
            </a:gradFill>
            <a:ln>
              <a:noFill/>
            </a:ln>
            <a:effectLst>
              <a:outerShdw blurRad="40000" dist="23000" dir="5400000" rotWithShape="0">
                <a:srgbClr val="000000">
                  <a:alpha val="34901"/>
                </a:srgbClr>
              </a:outerShdw>
            </a:effectLst>
          </p:spPr>
          <p:txBody>
            <a:bodyPr wrap="square" lIns="91426" tIns="91426" rIns="91426" bIns="91426" anchor="ctr" anchorCtr="0">
              <a:noAutofit/>
            </a:bodyPr>
            <a:lstStyle/>
            <a:p>
              <a:endParaRPr sz="1400"/>
            </a:p>
          </p:txBody>
        </p:sp>
        <p:sp>
          <p:nvSpPr>
            <p:cNvPr id="138" name="Shape 138"/>
            <p:cNvSpPr/>
            <p:nvPr/>
          </p:nvSpPr>
          <p:spPr>
            <a:xfrm>
              <a:off x="1269990" y="1695064"/>
              <a:ext cx="896103" cy="896103"/>
            </a:xfrm>
            <a:prstGeom prst="rect">
              <a:avLst/>
            </a:prstGeom>
            <a:noFill/>
            <a:ln>
              <a:noFill/>
            </a:ln>
          </p:spPr>
          <p:txBody>
            <a:bodyPr wrap="square" lIns="91426" tIns="91426" rIns="91426" bIns="91426" anchor="ctr" anchorCtr="0">
              <a:noAutofit/>
            </a:bodyPr>
            <a:lstStyle/>
            <a:p>
              <a:endParaRPr sz="1400"/>
            </a:p>
          </p:txBody>
        </p:sp>
        <p:sp>
          <p:nvSpPr>
            <p:cNvPr id="139" name="Shape 139"/>
            <p:cNvSpPr txBox="1"/>
            <p:nvPr/>
          </p:nvSpPr>
          <p:spPr>
            <a:xfrm>
              <a:off x="1269990" y="1695064"/>
              <a:ext cx="1015791" cy="896103"/>
            </a:xfrm>
            <a:prstGeom prst="rect">
              <a:avLst/>
            </a:prstGeom>
            <a:noFill/>
            <a:ln>
              <a:noFill/>
            </a:ln>
          </p:spPr>
          <p:txBody>
            <a:bodyPr wrap="square" lIns="20300" tIns="20300" rIns="20300" bIns="20300" anchor="ctr" anchorCtr="0">
              <a:noAutofit/>
            </a:bodyPr>
            <a:lstStyle/>
            <a:p>
              <a:pPr algn="ctr">
                <a:lnSpc>
                  <a:spcPct val="90000"/>
                </a:lnSpc>
              </a:pPr>
              <a:r>
                <a:rPr lang="en-US" sz="1500" dirty="0"/>
                <a:t>Articulate your words</a:t>
              </a:r>
            </a:p>
          </p:txBody>
        </p:sp>
        <p:sp>
          <p:nvSpPr>
            <p:cNvPr id="140" name="Shape 140"/>
            <p:cNvSpPr/>
            <p:nvPr/>
          </p:nvSpPr>
          <p:spPr>
            <a:xfrm>
              <a:off x="1455711" y="609"/>
              <a:ext cx="3362836" cy="3362836"/>
            </a:xfrm>
            <a:custGeom>
              <a:avLst/>
              <a:gdLst/>
              <a:ahLst/>
              <a:cxnLst/>
              <a:rect l="0" t="0" r="0" b="0"/>
              <a:pathLst>
                <a:path w="120000" h="120000" extrusionOk="0">
                  <a:moveTo>
                    <a:pt x="4158" y="60487"/>
                  </a:moveTo>
                  <a:lnTo>
                    <a:pt x="4158" y="60487"/>
                  </a:lnTo>
                  <a:cubicBezTo>
                    <a:pt x="4085" y="52070"/>
                    <a:pt x="5915" y="43745"/>
                    <a:pt x="9512" y="36135"/>
                  </a:cubicBezTo>
                  <a:lnTo>
                    <a:pt x="5946" y="34028"/>
                  </a:lnTo>
                  <a:lnTo>
                    <a:pt x="14607" y="33176"/>
                  </a:lnTo>
                  <a:lnTo>
                    <a:pt x="18471" y="41429"/>
                  </a:lnTo>
                  <a:lnTo>
                    <a:pt x="14906" y="39322"/>
                  </a:lnTo>
                  <a:cubicBezTo>
                    <a:pt x="11870" y="45943"/>
                    <a:pt x="10330" y="53150"/>
                    <a:pt x="10393" y="60433"/>
                  </a:cubicBezTo>
                  <a:close/>
                </a:path>
              </a:pathLst>
            </a:custGeom>
            <a:gradFill>
              <a:gsLst>
                <a:gs pos="0">
                  <a:srgbClr val="120A21"/>
                </a:gs>
                <a:gs pos="100000">
                  <a:srgbClr val="B8B8BC"/>
                </a:gs>
              </a:gsLst>
              <a:lin ang="16200000" scaled="0"/>
            </a:gradFill>
            <a:ln>
              <a:noFill/>
            </a:ln>
            <a:effectLst>
              <a:outerShdw blurRad="40000" dist="23000" dir="5400000" rotWithShape="0">
                <a:srgbClr val="000000">
                  <a:alpha val="34901"/>
                </a:srgbClr>
              </a:outerShdw>
            </a:effectLst>
          </p:spPr>
          <p:txBody>
            <a:bodyPr wrap="square" lIns="91426" tIns="91426" rIns="91426" bIns="91426" anchor="ctr" anchorCtr="0">
              <a:noAutofit/>
            </a:bodyPr>
            <a:lstStyle/>
            <a:p>
              <a:endParaRPr sz="1400"/>
            </a:p>
          </p:txBody>
        </p:sp>
        <p:sp>
          <p:nvSpPr>
            <p:cNvPr id="141" name="Shape 141"/>
            <p:cNvSpPr/>
            <p:nvPr/>
          </p:nvSpPr>
          <p:spPr>
            <a:xfrm>
              <a:off x="1812033" y="26827"/>
              <a:ext cx="896103" cy="896103"/>
            </a:xfrm>
            <a:prstGeom prst="rect">
              <a:avLst/>
            </a:prstGeom>
            <a:noFill/>
            <a:ln>
              <a:noFill/>
            </a:ln>
          </p:spPr>
          <p:txBody>
            <a:bodyPr wrap="square" lIns="91426" tIns="91426" rIns="91426" bIns="91426" anchor="ctr" anchorCtr="0">
              <a:noAutofit/>
            </a:bodyPr>
            <a:lstStyle/>
            <a:p>
              <a:endParaRPr sz="1400"/>
            </a:p>
          </p:txBody>
        </p:sp>
        <p:sp>
          <p:nvSpPr>
            <p:cNvPr id="142" name="Shape 142"/>
            <p:cNvSpPr txBox="1"/>
            <p:nvPr/>
          </p:nvSpPr>
          <p:spPr>
            <a:xfrm>
              <a:off x="1504523" y="314349"/>
              <a:ext cx="1203517" cy="608578"/>
            </a:xfrm>
            <a:prstGeom prst="rect">
              <a:avLst/>
            </a:prstGeom>
            <a:noFill/>
            <a:ln>
              <a:noFill/>
            </a:ln>
          </p:spPr>
          <p:txBody>
            <a:bodyPr wrap="square" lIns="20300" tIns="20300" rIns="20300" bIns="20300" anchor="ctr" anchorCtr="0">
              <a:noAutofit/>
            </a:bodyPr>
            <a:lstStyle/>
            <a:p>
              <a:pPr algn="ctr">
                <a:lnSpc>
                  <a:spcPct val="90000"/>
                </a:lnSpc>
              </a:pPr>
              <a:r>
                <a:rPr lang="en-US" sz="1500" dirty="0"/>
                <a:t>Shorten your sentences</a:t>
              </a:r>
            </a:p>
          </p:txBody>
        </p:sp>
        <p:sp>
          <p:nvSpPr>
            <p:cNvPr id="143" name="Shape 143"/>
            <p:cNvSpPr/>
            <p:nvPr/>
          </p:nvSpPr>
          <p:spPr>
            <a:xfrm>
              <a:off x="1455711" y="609"/>
              <a:ext cx="3362836" cy="3362836"/>
            </a:xfrm>
            <a:custGeom>
              <a:avLst/>
              <a:gdLst/>
              <a:ahLst/>
              <a:cxnLst/>
              <a:rect l="0" t="0" r="0" b="0"/>
              <a:pathLst>
                <a:path w="120000" h="120000" extrusionOk="0">
                  <a:moveTo>
                    <a:pt x="43944" y="6514"/>
                  </a:moveTo>
                  <a:lnTo>
                    <a:pt x="43944" y="6514"/>
                  </a:lnTo>
                  <a:cubicBezTo>
                    <a:pt x="52744" y="3873"/>
                    <a:pt x="62059" y="3443"/>
                    <a:pt x="71064" y="5263"/>
                  </a:cubicBezTo>
                  <a:lnTo>
                    <a:pt x="72255" y="1296"/>
                  </a:lnTo>
                  <a:lnTo>
                    <a:pt x="75158" y="9500"/>
                  </a:lnTo>
                  <a:lnTo>
                    <a:pt x="68072" y="15230"/>
                  </a:lnTo>
                  <a:lnTo>
                    <a:pt x="69263" y="11264"/>
                  </a:lnTo>
                  <a:lnTo>
                    <a:pt x="69263" y="11264"/>
                  </a:lnTo>
                  <a:cubicBezTo>
                    <a:pt x="61437" y="9776"/>
                    <a:pt x="53367" y="10196"/>
                    <a:pt x="45737" y="12486"/>
                  </a:cubicBezTo>
                  <a:close/>
                </a:path>
              </a:pathLst>
            </a:custGeom>
            <a:gradFill>
              <a:gsLst>
                <a:gs pos="0">
                  <a:srgbClr val="120A21"/>
                </a:gs>
                <a:gs pos="100000">
                  <a:srgbClr val="B8B8BC"/>
                </a:gs>
              </a:gsLst>
              <a:lin ang="16200000" scaled="0"/>
            </a:gradFill>
            <a:ln>
              <a:noFill/>
            </a:ln>
            <a:effectLst>
              <a:outerShdw blurRad="40000" dist="23000" dir="5400000" rotWithShape="0">
                <a:srgbClr val="000000">
                  <a:alpha val="34901"/>
                </a:srgbClr>
              </a:outerShdw>
            </a:effectLst>
          </p:spPr>
          <p:txBody>
            <a:bodyPr wrap="square" lIns="91426" tIns="91426" rIns="91426" bIns="91426" anchor="ctr" anchorCtr="0">
              <a:noAutofit/>
            </a:bodyPr>
            <a:lstStyle/>
            <a:p>
              <a:endParaRPr sz="1400"/>
            </a:p>
          </p:txBody>
        </p:sp>
      </p:grpSp>
      <p:sp>
        <p:nvSpPr>
          <p:cNvPr id="144" name="Shape 144"/>
          <p:cNvSpPr txBox="1"/>
          <p:nvPr/>
        </p:nvSpPr>
        <p:spPr>
          <a:xfrm>
            <a:off x="7475630" y="4527157"/>
            <a:ext cx="1710900" cy="461700"/>
          </a:xfrm>
          <a:prstGeom prst="rect">
            <a:avLst/>
          </a:prstGeom>
          <a:noFill/>
          <a:ln>
            <a:noFill/>
          </a:ln>
        </p:spPr>
        <p:txBody>
          <a:bodyPr wrap="square" lIns="91426" tIns="45700" rIns="91426" bIns="45700" anchor="t" anchorCtr="0">
            <a:noAutofit/>
          </a:bodyPr>
          <a:lstStyle/>
          <a:p>
            <a:r>
              <a:rPr lang="en-US" sz="2400" dirty="0"/>
              <a:t>BREATHE</a:t>
            </a:r>
            <a:r>
              <a:rPr lang="en-US" sz="2400" dirty="0">
                <a:latin typeface="Corbel"/>
                <a:ea typeface="Corbel"/>
                <a:cs typeface="Corbel"/>
                <a:sym typeface="Corbel"/>
              </a:rPr>
              <a:t>!</a:t>
            </a:r>
          </a:p>
        </p:txBody>
      </p:sp>
    </p:spTree>
    <p:extLst>
      <p:ext uri="{BB962C8B-B14F-4D97-AF65-F5344CB8AC3E}">
        <p14:creationId xmlns:p14="http://schemas.microsoft.com/office/powerpoint/2010/main" val="25498281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Process is key</a:t>
            </a:r>
          </a:p>
        </p:txBody>
      </p:sp>
      <p:sp>
        <p:nvSpPr>
          <p:cNvPr id="16387" name="Rectangle 3"/>
          <p:cNvSpPr>
            <a:spLocks noGrp="1" noChangeArrowheads="1"/>
          </p:cNvSpPr>
          <p:nvPr>
            <p:ph idx="1"/>
          </p:nvPr>
        </p:nvSpPr>
        <p:spPr/>
        <p:txBody>
          <a:bodyPr>
            <a:normAutofit fontScale="92500" lnSpcReduction="10000"/>
          </a:bodyPr>
          <a:lstStyle/>
          <a:p>
            <a:r>
              <a:rPr lang="en-US" altLang="en-US" sz="2400" dirty="0"/>
              <a:t>Making decisions</a:t>
            </a:r>
          </a:p>
          <a:p>
            <a:pPr lvl="1"/>
            <a:r>
              <a:rPr lang="en-US" altLang="en-US" sz="2400" dirty="0"/>
              <a:t>Should only have committees if they are to discuss/decide something</a:t>
            </a:r>
          </a:p>
          <a:p>
            <a:pPr lvl="2"/>
            <a:r>
              <a:rPr lang="en-US" altLang="en-US" sz="2200" dirty="0" err="1"/>
              <a:t>Minimise</a:t>
            </a:r>
            <a:r>
              <a:rPr lang="en-US" altLang="en-US" sz="2200" dirty="0"/>
              <a:t> informational meetings and look for better ways to relay information</a:t>
            </a:r>
          </a:p>
          <a:p>
            <a:pPr lvl="1"/>
            <a:r>
              <a:rPr lang="en-US" altLang="en-US" sz="2400" dirty="0"/>
              <a:t>It is easier to decide how to decide before you have to decide!</a:t>
            </a:r>
          </a:p>
          <a:p>
            <a:pPr lvl="2"/>
            <a:r>
              <a:rPr lang="en-US" altLang="en-US" sz="2400" dirty="0"/>
              <a:t>Consensus or unanimity?</a:t>
            </a:r>
          </a:p>
          <a:p>
            <a:pPr lvl="3"/>
            <a:r>
              <a:rPr lang="en-US" altLang="en-US" sz="2400" dirty="0"/>
              <a:t>How much consensus?</a:t>
            </a:r>
          </a:p>
          <a:p>
            <a:pPr lvl="4"/>
            <a:r>
              <a:rPr lang="en-US" altLang="en-US" sz="2400" dirty="0"/>
              <a:t>Probably depends on importance of decision</a:t>
            </a:r>
          </a:p>
          <a:p>
            <a:endParaRPr lang="en-US" altLang="en-US" dirty="0"/>
          </a:p>
        </p:txBody>
      </p:sp>
    </p:spTree>
    <p:extLst>
      <p:ext uri="{BB962C8B-B14F-4D97-AF65-F5344CB8AC3E}">
        <p14:creationId xmlns:p14="http://schemas.microsoft.com/office/powerpoint/2010/main" val="2481986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Model - overview</a:t>
            </a:r>
          </a:p>
        </p:txBody>
      </p:sp>
      <p:sp>
        <p:nvSpPr>
          <p:cNvPr id="3" name="Content Placeholder 2"/>
          <p:cNvSpPr>
            <a:spLocks noGrp="1"/>
          </p:cNvSpPr>
          <p:nvPr>
            <p:ph idx="1"/>
          </p:nvPr>
        </p:nvSpPr>
        <p:spPr>
          <a:xfrm>
            <a:off x="818712" y="2561921"/>
            <a:ext cx="10554574" cy="3636511"/>
          </a:xfrm>
        </p:spPr>
        <p:txBody>
          <a:bodyPr>
            <a:normAutofit/>
          </a:bodyPr>
          <a:lstStyle/>
          <a:p>
            <a:r>
              <a:rPr lang="en-US" sz="3000" dirty="0"/>
              <a:t>What is going on?</a:t>
            </a:r>
          </a:p>
          <a:p>
            <a:r>
              <a:rPr lang="en-US" sz="3000" dirty="0"/>
              <a:t>What is Success?</a:t>
            </a:r>
          </a:p>
          <a:p>
            <a:r>
              <a:rPr lang="en-US" sz="3000" dirty="0"/>
              <a:t>What is the Question?</a:t>
            </a:r>
          </a:p>
          <a:p>
            <a:r>
              <a:rPr lang="en-US" sz="3000" dirty="0"/>
              <a:t>Generate Answers</a:t>
            </a:r>
          </a:p>
          <a:p>
            <a:r>
              <a:rPr lang="en-US" sz="3000" dirty="0"/>
              <a:t>Forge the solution</a:t>
            </a:r>
          </a:p>
          <a:p>
            <a:r>
              <a:rPr lang="en-US" sz="3000" dirty="0"/>
              <a:t>Align resources</a:t>
            </a:r>
          </a:p>
          <a:p>
            <a:endParaRPr lang="en-US" dirty="0"/>
          </a:p>
        </p:txBody>
      </p:sp>
    </p:spTree>
    <p:extLst>
      <p:ext uri="{BB962C8B-B14F-4D97-AF65-F5344CB8AC3E}">
        <p14:creationId xmlns:p14="http://schemas.microsoft.com/office/powerpoint/2010/main" val="35209282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Explore Decision Space</a:t>
            </a:r>
          </a:p>
        </p:txBody>
      </p:sp>
      <p:sp>
        <p:nvSpPr>
          <p:cNvPr id="35843" name="Content Placeholder 2"/>
          <p:cNvSpPr>
            <a:spLocks noGrp="1"/>
          </p:cNvSpPr>
          <p:nvPr>
            <p:ph idx="1"/>
          </p:nvPr>
        </p:nvSpPr>
        <p:spPr>
          <a:xfrm>
            <a:off x="677334" y="1930400"/>
            <a:ext cx="8229600" cy="4495800"/>
          </a:xfrm>
        </p:spPr>
        <p:txBody>
          <a:bodyPr>
            <a:normAutofit fontScale="92500" lnSpcReduction="10000"/>
          </a:bodyPr>
          <a:lstStyle/>
          <a:p>
            <a:r>
              <a:rPr lang="en-US" altLang="en-US" sz="2400" dirty="0"/>
              <a:t>What is going on?</a:t>
            </a:r>
          </a:p>
          <a:p>
            <a:pPr lvl="1"/>
            <a:r>
              <a:rPr lang="en-US" altLang="en-US" sz="2400" dirty="0"/>
              <a:t>What needs fixing/improving?</a:t>
            </a:r>
          </a:p>
          <a:p>
            <a:pPr lvl="1"/>
            <a:r>
              <a:rPr lang="en-US" altLang="en-US" sz="2400" dirty="0"/>
              <a:t>Why does it matter?</a:t>
            </a:r>
          </a:p>
          <a:p>
            <a:pPr lvl="1"/>
            <a:r>
              <a:rPr lang="en-US" altLang="en-US" sz="2400" dirty="0"/>
              <a:t>What information is available?</a:t>
            </a:r>
          </a:p>
          <a:p>
            <a:pPr lvl="1"/>
            <a:r>
              <a:rPr lang="en-US" altLang="en-US" sz="2400" dirty="0"/>
              <a:t>Who are stakeholders and what is at stake?</a:t>
            </a:r>
          </a:p>
          <a:p>
            <a:pPr lvl="1"/>
            <a:r>
              <a:rPr lang="en-US" altLang="en-US" sz="2400" dirty="0"/>
              <a:t>What is most compelling vision of a future where problem is solved?</a:t>
            </a:r>
          </a:p>
          <a:p>
            <a:r>
              <a:rPr lang="en-US" altLang="en-US" sz="2400" dirty="0"/>
              <a:t>What is success?</a:t>
            </a:r>
          </a:p>
          <a:p>
            <a:pPr lvl="1"/>
            <a:r>
              <a:rPr lang="en-US" altLang="en-US" sz="2400" dirty="0"/>
              <a:t>What would the future be like?</a:t>
            </a:r>
          </a:p>
          <a:p>
            <a:pPr lvl="1"/>
            <a:r>
              <a:rPr lang="en-US" altLang="en-US" sz="2400" dirty="0"/>
              <a:t>How would you measure/define success? What criteria will you apply?</a:t>
            </a:r>
          </a:p>
          <a:p>
            <a:pPr lvl="1"/>
            <a:endParaRPr lang="en-US" altLang="en-US" dirty="0"/>
          </a:p>
        </p:txBody>
      </p:sp>
      <p:sp>
        <p:nvSpPr>
          <p:cNvPr id="2" name="AutoShape 2" descr="Image result for problem solving carto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8021270" y="751115"/>
            <a:ext cx="3749040" cy="2677885"/>
          </a:xfrm>
          <a:prstGeom prst="rect">
            <a:avLst/>
          </a:prstGeom>
        </p:spPr>
      </p:pic>
    </p:spTree>
    <p:extLst>
      <p:ext uri="{BB962C8B-B14F-4D97-AF65-F5344CB8AC3E}">
        <p14:creationId xmlns:p14="http://schemas.microsoft.com/office/powerpoint/2010/main" val="27621475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Brainstorming Techniques</a:t>
            </a:r>
          </a:p>
        </p:txBody>
      </p:sp>
      <p:sp>
        <p:nvSpPr>
          <p:cNvPr id="3" name="Content Placeholder 2"/>
          <p:cNvSpPr>
            <a:spLocks noGrp="1"/>
          </p:cNvSpPr>
          <p:nvPr>
            <p:ph idx="1"/>
          </p:nvPr>
        </p:nvSpPr>
        <p:spPr>
          <a:xfrm>
            <a:off x="677334" y="1794662"/>
            <a:ext cx="10554574" cy="3636511"/>
          </a:xfrm>
        </p:spPr>
        <p:txBody>
          <a:bodyPr/>
          <a:lstStyle/>
          <a:p>
            <a:r>
              <a:rPr lang="en-US" sz="2400" dirty="0"/>
              <a:t>Timed period for ideas – no criticism/comment</a:t>
            </a:r>
          </a:p>
          <a:p>
            <a:pPr lvl="1"/>
            <a:r>
              <a:rPr lang="en-US" sz="2200" dirty="0"/>
              <a:t>Yellow </a:t>
            </a:r>
            <a:r>
              <a:rPr lang="en-US" sz="2200" dirty="0" err="1"/>
              <a:t>stickies</a:t>
            </a:r>
            <a:endParaRPr lang="en-US" sz="2200" dirty="0"/>
          </a:p>
          <a:p>
            <a:pPr lvl="1"/>
            <a:r>
              <a:rPr lang="en-US" sz="2200" dirty="0"/>
              <a:t>Write on cards, collect randomly redistribute for comment</a:t>
            </a:r>
          </a:p>
          <a:p>
            <a:r>
              <a:rPr lang="en-US" sz="2400" dirty="0"/>
              <a:t>Group people and rotate</a:t>
            </a:r>
          </a:p>
          <a:p>
            <a:pPr lvl="1"/>
            <a:r>
              <a:rPr lang="en-US" sz="2200" dirty="0"/>
              <a:t>Generate ideas, critique ideas, come up with solutions</a:t>
            </a:r>
          </a:p>
          <a:p>
            <a:r>
              <a:rPr lang="en-US" sz="2400" dirty="0"/>
              <a:t>Perspective of target group</a:t>
            </a:r>
          </a:p>
          <a:p>
            <a:r>
              <a:rPr lang="en-US" sz="2400" dirty="0"/>
              <a:t>What could go wrong (switches perspective) </a:t>
            </a:r>
          </a:p>
          <a:p>
            <a:endParaRPr lang="en-US" dirty="0"/>
          </a:p>
          <a:p>
            <a:pPr marL="0" indent="0">
              <a:buNone/>
            </a:pPr>
            <a:endParaRPr lang="en-US" dirty="0"/>
          </a:p>
        </p:txBody>
      </p:sp>
    </p:spTree>
    <p:extLst>
      <p:ext uri="{BB962C8B-B14F-4D97-AF65-F5344CB8AC3E}">
        <p14:creationId xmlns:p14="http://schemas.microsoft.com/office/powerpoint/2010/main" val="25823769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Effective Brainstorming</a:t>
            </a:r>
          </a:p>
        </p:txBody>
      </p:sp>
      <p:sp>
        <p:nvSpPr>
          <p:cNvPr id="31747" name="Content Placeholder 2"/>
          <p:cNvSpPr>
            <a:spLocks noGrp="1"/>
          </p:cNvSpPr>
          <p:nvPr>
            <p:ph idx="1"/>
          </p:nvPr>
        </p:nvSpPr>
        <p:spPr>
          <a:xfrm>
            <a:off x="818712" y="2222287"/>
            <a:ext cx="10554574" cy="4230764"/>
          </a:xfrm>
        </p:spPr>
        <p:txBody>
          <a:bodyPr>
            <a:normAutofit lnSpcReduction="10000"/>
          </a:bodyPr>
          <a:lstStyle/>
          <a:p>
            <a:r>
              <a:rPr lang="en-US" altLang="en-US" sz="2400" dirty="0"/>
              <a:t>Alex Osborn, 1941</a:t>
            </a:r>
          </a:p>
          <a:p>
            <a:pPr lvl="1"/>
            <a:r>
              <a:rPr lang="en-US" altLang="en-US" sz="2400" dirty="0"/>
              <a:t>Criticism is ruled out</a:t>
            </a:r>
          </a:p>
          <a:p>
            <a:pPr lvl="1"/>
            <a:r>
              <a:rPr lang="en-US" altLang="en-US" sz="2400" dirty="0"/>
              <a:t>Freewheeling is welcomed</a:t>
            </a:r>
          </a:p>
          <a:p>
            <a:pPr lvl="2"/>
            <a:r>
              <a:rPr lang="en-US" altLang="en-US" dirty="0"/>
              <a:t>Easier to tone down </a:t>
            </a:r>
          </a:p>
          <a:p>
            <a:pPr lvl="1"/>
            <a:r>
              <a:rPr lang="en-US" altLang="en-US" sz="2400" dirty="0"/>
              <a:t>Quantity is wanted</a:t>
            </a:r>
          </a:p>
          <a:p>
            <a:pPr lvl="2"/>
            <a:r>
              <a:rPr lang="en-US" altLang="en-US" dirty="0"/>
              <a:t>More ideas lead to increased likelihood of success</a:t>
            </a:r>
          </a:p>
          <a:p>
            <a:pPr lvl="1"/>
            <a:r>
              <a:rPr lang="en-US" altLang="en-US" sz="2400" dirty="0"/>
              <a:t>Combination and Improvement are sought</a:t>
            </a:r>
          </a:p>
          <a:p>
            <a:r>
              <a:rPr lang="en-US" altLang="en-US" sz="2400" dirty="0"/>
              <a:t>Studies suggest rule of thirds</a:t>
            </a:r>
          </a:p>
          <a:p>
            <a:pPr lvl="1"/>
            <a:r>
              <a:rPr lang="en-US" altLang="en-US" sz="2400" dirty="0"/>
              <a:t>First third of ideas tend to be reproductive, next third begin to stretch boundaries, final third new ideas</a:t>
            </a:r>
          </a:p>
          <a:p>
            <a:endParaRPr lang="en-US" altLang="en-US" dirty="0"/>
          </a:p>
        </p:txBody>
      </p:sp>
      <p:pic>
        <p:nvPicPr>
          <p:cNvPr id="2" name="Picture 1"/>
          <p:cNvPicPr>
            <a:picLocks noChangeAspect="1"/>
          </p:cNvPicPr>
          <p:nvPr/>
        </p:nvPicPr>
        <p:blipFill>
          <a:blip r:embed="rId2"/>
          <a:stretch>
            <a:fillRect/>
          </a:stretch>
        </p:blipFill>
        <p:spPr>
          <a:xfrm>
            <a:off x="7798526" y="1145840"/>
            <a:ext cx="3840343" cy="4150164"/>
          </a:xfrm>
          <a:prstGeom prst="rect">
            <a:avLst/>
          </a:prstGeom>
        </p:spPr>
      </p:pic>
    </p:spTree>
    <p:extLst>
      <p:ext uri="{BB962C8B-B14F-4D97-AF65-F5344CB8AC3E}">
        <p14:creationId xmlns:p14="http://schemas.microsoft.com/office/powerpoint/2010/main" val="42187506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Getting to third, third</a:t>
            </a:r>
          </a:p>
        </p:txBody>
      </p:sp>
      <p:sp>
        <p:nvSpPr>
          <p:cNvPr id="32771" name="Content Placeholder 2"/>
          <p:cNvSpPr>
            <a:spLocks noGrp="1"/>
          </p:cNvSpPr>
          <p:nvPr>
            <p:ph idx="1"/>
          </p:nvPr>
        </p:nvSpPr>
        <p:spPr>
          <a:xfrm>
            <a:off x="818712" y="2222287"/>
            <a:ext cx="10554574" cy="4204639"/>
          </a:xfrm>
        </p:spPr>
        <p:txBody>
          <a:bodyPr>
            <a:normAutofit/>
          </a:bodyPr>
          <a:lstStyle/>
          <a:p>
            <a:r>
              <a:rPr lang="en-US" altLang="en-US" sz="2800" dirty="0"/>
              <a:t>Need to resist temptation to settle on first possible solution</a:t>
            </a:r>
          </a:p>
          <a:p>
            <a:r>
              <a:rPr lang="en-US" altLang="en-US" sz="2800" dirty="0"/>
              <a:t>Need to break past the tendency to stop when people think ideas are exhausted (usually after get old ideas/simple ideas on table)</a:t>
            </a:r>
          </a:p>
          <a:p>
            <a:pPr lvl="1"/>
            <a:r>
              <a:rPr lang="en-US" altLang="en-US" sz="2800" dirty="0"/>
              <a:t>ELSE </a:t>
            </a:r>
          </a:p>
          <a:p>
            <a:pPr lvl="2"/>
            <a:r>
              <a:rPr lang="en-US" altLang="en-US" sz="2800" dirty="0"/>
              <a:t>How ELSE might problem be solved?</a:t>
            </a:r>
          </a:p>
          <a:p>
            <a:pPr lvl="2"/>
            <a:r>
              <a:rPr lang="en-US" altLang="en-US" sz="2800" dirty="0"/>
              <a:t>Who ELSE might be involved?</a:t>
            </a:r>
          </a:p>
          <a:p>
            <a:pPr lvl="2"/>
            <a:r>
              <a:rPr lang="en-US" altLang="en-US" sz="2800" dirty="0"/>
              <a:t>Where ELSE might a solution come from?</a:t>
            </a:r>
          </a:p>
        </p:txBody>
      </p:sp>
    </p:spTree>
    <p:extLst>
      <p:ext uri="{BB962C8B-B14F-4D97-AF65-F5344CB8AC3E}">
        <p14:creationId xmlns:p14="http://schemas.microsoft.com/office/powerpoint/2010/main" val="11305059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Process is KEY</a:t>
            </a:r>
          </a:p>
        </p:txBody>
      </p:sp>
      <p:sp>
        <p:nvSpPr>
          <p:cNvPr id="17411" name="Rectangle 3"/>
          <p:cNvSpPr>
            <a:spLocks noGrp="1" noChangeArrowheads="1"/>
          </p:cNvSpPr>
          <p:nvPr>
            <p:ph idx="1"/>
          </p:nvPr>
        </p:nvSpPr>
        <p:spPr>
          <a:xfrm>
            <a:off x="818712" y="2222287"/>
            <a:ext cx="10554574" cy="4465896"/>
          </a:xfrm>
        </p:spPr>
        <p:txBody>
          <a:bodyPr>
            <a:normAutofit/>
          </a:bodyPr>
          <a:lstStyle/>
          <a:p>
            <a:pPr>
              <a:lnSpc>
                <a:spcPct val="90000"/>
              </a:lnSpc>
            </a:pPr>
            <a:r>
              <a:rPr lang="en-US" altLang="en-US" sz="2400" dirty="0"/>
              <a:t>Transparency important</a:t>
            </a:r>
          </a:p>
          <a:p>
            <a:pPr lvl="1">
              <a:lnSpc>
                <a:spcPct val="90000"/>
              </a:lnSpc>
            </a:pPr>
            <a:r>
              <a:rPr lang="en-US" altLang="en-US" sz="2400" dirty="0"/>
              <a:t>Information, decision making process</a:t>
            </a:r>
          </a:p>
          <a:p>
            <a:pPr>
              <a:lnSpc>
                <a:spcPct val="90000"/>
              </a:lnSpc>
            </a:pPr>
            <a:r>
              <a:rPr lang="en-US" altLang="en-US" sz="2400" dirty="0"/>
              <a:t>Are all issues raised?</a:t>
            </a:r>
          </a:p>
          <a:p>
            <a:pPr lvl="3">
              <a:lnSpc>
                <a:spcPct val="90000"/>
              </a:lnSpc>
            </a:pPr>
            <a:r>
              <a:rPr lang="en-US" altLang="en-US" sz="2400" dirty="0"/>
              <a:t>Talk one on one</a:t>
            </a:r>
          </a:p>
          <a:p>
            <a:pPr lvl="3">
              <a:lnSpc>
                <a:spcPct val="90000"/>
              </a:lnSpc>
            </a:pPr>
            <a:r>
              <a:rPr lang="en-US" altLang="en-US" sz="2400" dirty="0"/>
              <a:t>Talk in small groups</a:t>
            </a:r>
          </a:p>
          <a:p>
            <a:pPr>
              <a:lnSpc>
                <a:spcPct val="90000"/>
              </a:lnSpc>
            </a:pPr>
            <a:r>
              <a:rPr lang="en-US" altLang="en-US" sz="2400" dirty="0"/>
              <a:t>If chair, danger if you decide upon the desired outcome too early </a:t>
            </a:r>
          </a:p>
          <a:p>
            <a:pPr lvl="2">
              <a:lnSpc>
                <a:spcPct val="90000"/>
              </a:lnSpc>
            </a:pPr>
            <a:r>
              <a:rPr lang="en-US" altLang="en-US" sz="2400" dirty="0"/>
              <a:t>Can you present all sides?</a:t>
            </a:r>
          </a:p>
          <a:p>
            <a:pPr lvl="2">
              <a:lnSpc>
                <a:spcPct val="90000"/>
              </a:lnSpc>
            </a:pPr>
            <a:r>
              <a:rPr lang="en-US" altLang="en-US" sz="2400" dirty="0"/>
              <a:t>Are you willing to change your mind?</a:t>
            </a:r>
          </a:p>
          <a:p>
            <a:pPr lvl="1">
              <a:lnSpc>
                <a:spcPct val="90000"/>
              </a:lnSpc>
            </a:pPr>
            <a:endParaRPr lang="en-US" altLang="en-US" sz="1800" dirty="0"/>
          </a:p>
        </p:txBody>
      </p:sp>
    </p:spTree>
    <p:extLst>
      <p:ext uri="{BB962C8B-B14F-4D97-AF65-F5344CB8AC3E}">
        <p14:creationId xmlns:p14="http://schemas.microsoft.com/office/powerpoint/2010/main" val="33405358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 </a:t>
            </a:r>
          </a:p>
        </p:txBody>
      </p:sp>
      <p:sp>
        <p:nvSpPr>
          <p:cNvPr id="3" name="Content Placeholder 2"/>
          <p:cNvSpPr>
            <a:spLocks noGrp="1"/>
          </p:cNvSpPr>
          <p:nvPr>
            <p:ph idx="1"/>
          </p:nvPr>
        </p:nvSpPr>
        <p:spPr>
          <a:xfrm>
            <a:off x="596643" y="1673647"/>
            <a:ext cx="10554574" cy="3636511"/>
          </a:xfrm>
        </p:spPr>
        <p:txBody>
          <a:bodyPr>
            <a:normAutofit/>
          </a:bodyPr>
          <a:lstStyle/>
          <a:p>
            <a:r>
              <a:rPr lang="en-US" sz="2400" dirty="0"/>
              <a:t>GEPO – Good Enough Push On</a:t>
            </a:r>
          </a:p>
          <a:p>
            <a:r>
              <a:rPr lang="en-US" sz="2400" dirty="0"/>
              <a:t>I</a:t>
            </a:r>
            <a:r>
              <a:rPr lang="en-US" sz="2400" baseline="30000" dirty="0"/>
              <a:t>3</a:t>
            </a:r>
            <a:r>
              <a:rPr lang="en-US" sz="2400" dirty="0"/>
              <a:t> - Influence, Importance, Imagination</a:t>
            </a:r>
          </a:p>
          <a:p>
            <a:r>
              <a:rPr lang="en-US" sz="2400" dirty="0"/>
              <a:t>POWER – Positives, Objectives, What Else, Enhancements, Remedies</a:t>
            </a:r>
          </a:p>
          <a:p>
            <a:r>
              <a:rPr lang="en-US" sz="2400" dirty="0"/>
              <a:t>SWOT – Strengths, Weaknesses, Opportunities, Threats</a:t>
            </a:r>
          </a:p>
          <a:p>
            <a:endParaRPr lang="en-US" sz="2400" dirty="0"/>
          </a:p>
        </p:txBody>
      </p:sp>
      <p:pic>
        <p:nvPicPr>
          <p:cNvPr id="2050" name="Picture 2" descr="https://cdn.ttgtmedia.com/rms/onlineImages/cio-swot_analy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246" y="3694976"/>
            <a:ext cx="7488694" cy="296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200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7486" y="1108364"/>
            <a:ext cx="10129212" cy="1320800"/>
          </a:xfrm>
        </p:spPr>
        <p:txBody>
          <a:bodyPr/>
          <a:lstStyle/>
          <a:p>
            <a:r>
              <a:rPr lang="en-US" altLang="en-US" dirty="0"/>
              <a:t>Explore Decision Space (Planning, Negotiating)</a:t>
            </a:r>
          </a:p>
        </p:txBody>
      </p:sp>
      <p:sp>
        <p:nvSpPr>
          <p:cNvPr id="11267" name="Content Placeholder 2"/>
          <p:cNvSpPr>
            <a:spLocks noGrp="1"/>
          </p:cNvSpPr>
          <p:nvPr>
            <p:ph idx="1"/>
          </p:nvPr>
        </p:nvSpPr>
        <p:spPr>
          <a:xfrm>
            <a:off x="810000" y="2490301"/>
            <a:ext cx="10554574" cy="3636511"/>
          </a:xfrm>
        </p:spPr>
        <p:txBody>
          <a:bodyPr>
            <a:normAutofit/>
          </a:bodyPr>
          <a:lstStyle/>
          <a:p>
            <a:r>
              <a:rPr lang="en-US" altLang="en-US" sz="2400" dirty="0"/>
              <a:t>Look for ways to get ideas/interests on table </a:t>
            </a:r>
            <a:r>
              <a:rPr lang="en-US" altLang="en-US" sz="2400" b="1" i="1" dirty="0"/>
              <a:t>before</a:t>
            </a:r>
            <a:r>
              <a:rPr lang="en-US" altLang="en-US" sz="2400" dirty="0"/>
              <a:t> start detailed negotiation</a:t>
            </a:r>
          </a:p>
          <a:p>
            <a:r>
              <a:rPr lang="en-US" altLang="en-US" sz="2400" dirty="0"/>
              <a:t>Not everyone wants the same thing </a:t>
            </a:r>
          </a:p>
          <a:p>
            <a:pPr lvl="1"/>
            <a:r>
              <a:rPr lang="en-US" altLang="en-US" sz="2400" dirty="0"/>
              <a:t>Do you want more time / autonomy / flexibility     / money / resources</a:t>
            </a:r>
          </a:p>
          <a:p>
            <a:r>
              <a:rPr lang="en-US" altLang="en-US" sz="2400" dirty="0"/>
              <a:t>Look at time frames – short/long term interests</a:t>
            </a:r>
          </a:p>
        </p:txBody>
      </p:sp>
    </p:spTree>
    <p:extLst>
      <p:ext uri="{BB962C8B-B14F-4D97-AF65-F5344CB8AC3E}">
        <p14:creationId xmlns:p14="http://schemas.microsoft.com/office/powerpoint/2010/main" val="17422158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Building Consensus</a:t>
            </a:r>
          </a:p>
        </p:txBody>
      </p:sp>
      <p:sp>
        <p:nvSpPr>
          <p:cNvPr id="15363" name="Rectangle 3"/>
          <p:cNvSpPr>
            <a:spLocks noGrp="1" noChangeArrowheads="1"/>
          </p:cNvSpPr>
          <p:nvPr>
            <p:ph idx="1"/>
          </p:nvPr>
        </p:nvSpPr>
        <p:spPr>
          <a:xfrm>
            <a:off x="677334" y="1662563"/>
            <a:ext cx="10554574" cy="4492022"/>
          </a:xfrm>
        </p:spPr>
        <p:txBody>
          <a:bodyPr>
            <a:normAutofit lnSpcReduction="10000"/>
          </a:bodyPr>
          <a:lstStyle/>
          <a:p>
            <a:pPr>
              <a:lnSpc>
                <a:spcPct val="90000"/>
              </a:lnSpc>
            </a:pPr>
            <a:r>
              <a:rPr lang="en-US" altLang="en-US" sz="2400" dirty="0"/>
              <a:t>Understand the context</a:t>
            </a:r>
          </a:p>
          <a:p>
            <a:pPr lvl="1">
              <a:lnSpc>
                <a:spcPct val="90000"/>
              </a:lnSpc>
            </a:pPr>
            <a:r>
              <a:rPr lang="en-US" altLang="en-US" sz="1900" dirty="0"/>
              <a:t>Biggest mistake can make is advocating for change before understand the culture you are working in </a:t>
            </a:r>
          </a:p>
          <a:p>
            <a:pPr lvl="2">
              <a:lnSpc>
                <a:spcPct val="90000"/>
              </a:lnSpc>
            </a:pPr>
            <a:r>
              <a:rPr lang="en-US" altLang="en-US" sz="1800" dirty="0"/>
              <a:t>How do things get done?</a:t>
            </a:r>
          </a:p>
          <a:p>
            <a:pPr lvl="2">
              <a:lnSpc>
                <a:spcPct val="90000"/>
              </a:lnSpc>
            </a:pPr>
            <a:r>
              <a:rPr lang="en-US" altLang="en-US" sz="1800" dirty="0"/>
              <a:t>When do things get done?</a:t>
            </a:r>
          </a:p>
          <a:p>
            <a:pPr lvl="2">
              <a:lnSpc>
                <a:spcPct val="90000"/>
              </a:lnSpc>
            </a:pPr>
            <a:r>
              <a:rPr lang="en-US" altLang="en-US" sz="1800" dirty="0"/>
              <a:t>Why are things done that way?</a:t>
            </a:r>
          </a:p>
          <a:p>
            <a:pPr lvl="2">
              <a:lnSpc>
                <a:spcPct val="90000"/>
              </a:lnSpc>
            </a:pPr>
            <a:r>
              <a:rPr lang="en-US" altLang="en-US" sz="1800" dirty="0"/>
              <a:t>Who are the key players?</a:t>
            </a:r>
          </a:p>
          <a:p>
            <a:pPr lvl="1">
              <a:lnSpc>
                <a:spcPct val="90000"/>
              </a:lnSpc>
            </a:pPr>
            <a:r>
              <a:rPr lang="en-US" altLang="en-US" sz="1900" dirty="0"/>
              <a:t>Listen and observe</a:t>
            </a:r>
          </a:p>
          <a:p>
            <a:pPr>
              <a:lnSpc>
                <a:spcPct val="90000"/>
              </a:lnSpc>
            </a:pPr>
            <a:r>
              <a:rPr lang="en-US" altLang="en-US" sz="2400" dirty="0"/>
              <a:t>Understand the issue</a:t>
            </a:r>
          </a:p>
          <a:p>
            <a:pPr lvl="1">
              <a:lnSpc>
                <a:spcPct val="90000"/>
              </a:lnSpc>
            </a:pPr>
            <a:r>
              <a:rPr lang="en-US" altLang="en-US" sz="1900" dirty="0"/>
              <a:t>Find out as much as you can in advance, analyze what you learn</a:t>
            </a:r>
          </a:p>
          <a:p>
            <a:pPr lvl="2">
              <a:lnSpc>
                <a:spcPct val="90000"/>
              </a:lnSpc>
            </a:pPr>
            <a:r>
              <a:rPr lang="en-US" altLang="en-US" sz="1800" dirty="0"/>
              <a:t>Who benefits?</a:t>
            </a:r>
          </a:p>
          <a:p>
            <a:pPr lvl="3">
              <a:lnSpc>
                <a:spcPct val="90000"/>
              </a:lnSpc>
            </a:pPr>
            <a:r>
              <a:rPr lang="en-US" altLang="en-US" sz="1800" dirty="0"/>
              <a:t>Easier if people benefit rather than an abstract entity “the group”</a:t>
            </a:r>
          </a:p>
        </p:txBody>
      </p:sp>
    </p:spTree>
    <p:extLst>
      <p:ext uri="{BB962C8B-B14F-4D97-AF65-F5344CB8AC3E}">
        <p14:creationId xmlns:p14="http://schemas.microsoft.com/office/powerpoint/2010/main" val="89025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good team?</a:t>
            </a:r>
          </a:p>
        </p:txBody>
      </p:sp>
      <p:sp>
        <p:nvSpPr>
          <p:cNvPr id="3" name="Content Placeholder 2"/>
          <p:cNvSpPr>
            <a:spLocks noGrp="1"/>
          </p:cNvSpPr>
          <p:nvPr>
            <p:ph idx="1"/>
          </p:nvPr>
        </p:nvSpPr>
        <p:spPr>
          <a:xfrm>
            <a:off x="516960" y="1197589"/>
            <a:ext cx="10554574" cy="3636511"/>
          </a:xfrm>
        </p:spPr>
        <p:txBody>
          <a:bodyPr>
            <a:normAutofit/>
          </a:bodyPr>
          <a:lstStyle/>
          <a:p>
            <a:pPr marL="0" indent="0">
              <a:buNone/>
            </a:pPr>
            <a:r>
              <a:rPr lang="en-US" sz="2800"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405" y="1930400"/>
            <a:ext cx="5313688" cy="4067629"/>
          </a:xfrm>
          <a:prstGeom prst="rect">
            <a:avLst/>
          </a:prstGeom>
        </p:spPr>
      </p:pic>
    </p:spTree>
    <p:extLst>
      <p:ext uri="{BB962C8B-B14F-4D97-AF65-F5344CB8AC3E}">
        <p14:creationId xmlns:p14="http://schemas.microsoft.com/office/powerpoint/2010/main" val="10148290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ctures of negoti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66" y="-1"/>
            <a:ext cx="11549944" cy="66393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33B917-85DB-4F97-917E-C04268CF5868}"/>
              </a:ext>
            </a:extLst>
          </p:cNvPr>
          <p:cNvSpPr txBox="1"/>
          <p:nvPr/>
        </p:nvSpPr>
        <p:spPr>
          <a:xfrm>
            <a:off x="4887311" y="2950336"/>
            <a:ext cx="869149" cy="369332"/>
          </a:xfrm>
          <a:prstGeom prst="rect">
            <a:avLst/>
          </a:prstGeom>
          <a:noFill/>
        </p:spPr>
        <p:txBody>
          <a:bodyPr wrap="none" rtlCol="0">
            <a:spAutoFit/>
          </a:bodyPr>
          <a:lstStyle/>
          <a:p>
            <a:r>
              <a:rPr lang="en-US" b="1" dirty="0">
                <a:solidFill>
                  <a:schemeClr val="bg1"/>
                </a:solidFill>
              </a:rPr>
              <a:t>better</a:t>
            </a:r>
          </a:p>
        </p:txBody>
      </p:sp>
    </p:spTree>
    <p:extLst>
      <p:ext uri="{BB962C8B-B14F-4D97-AF65-F5344CB8AC3E}">
        <p14:creationId xmlns:p14="http://schemas.microsoft.com/office/powerpoint/2010/main" val="14094115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altLang="en-US"/>
              <a:t>Testing Inferences …</a:t>
            </a:r>
          </a:p>
        </p:txBody>
      </p:sp>
      <p:sp>
        <p:nvSpPr>
          <p:cNvPr id="53251" name="Rectangle 3"/>
          <p:cNvSpPr>
            <a:spLocks noGrp="1"/>
          </p:cNvSpPr>
          <p:nvPr>
            <p:ph idx="1"/>
          </p:nvPr>
        </p:nvSpPr>
        <p:spPr/>
        <p:txBody>
          <a:bodyPr>
            <a:normAutofit/>
          </a:bodyPr>
          <a:lstStyle/>
          <a:p>
            <a:r>
              <a:rPr lang="en-US" altLang="en-US" sz="2400" dirty="0"/>
              <a:t>One of biggest mistakes people can make is assuming that they know what someone means/intends/is implying</a:t>
            </a:r>
          </a:p>
          <a:p>
            <a:r>
              <a:rPr lang="en-US" altLang="en-US" sz="2400" dirty="0"/>
              <a:t>Often helps to test what you think you heard or if your deduction is correct</a:t>
            </a:r>
          </a:p>
          <a:p>
            <a:r>
              <a:rPr lang="en-US" altLang="en-US" sz="2400" dirty="0"/>
              <a:t>Tried out a good technique to help focus at start of workshop for introductions</a:t>
            </a:r>
          </a:p>
        </p:txBody>
      </p:sp>
    </p:spTree>
    <p:extLst>
      <p:ext uri="{BB962C8B-B14F-4D97-AF65-F5344CB8AC3E}">
        <p14:creationId xmlns:p14="http://schemas.microsoft.com/office/powerpoint/2010/main" val="4510063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a:noFill/>
          <a:ln>
            <a:noFill/>
          </a:ln>
        </p:spPr>
        <p:txBody>
          <a:bodyPr vert="horz" wrap="square" lIns="91426" tIns="45700" rIns="91426" bIns="45700" rtlCol="0" anchor="ctr" anchorCtr="0">
            <a:noAutofit/>
          </a:bodyPr>
          <a:lstStyle/>
          <a:p>
            <a:r>
              <a:rPr lang="en-US" dirty="0"/>
              <a:t>Some other tactics</a:t>
            </a:r>
          </a:p>
        </p:txBody>
      </p:sp>
      <p:sp>
        <p:nvSpPr>
          <p:cNvPr id="121" name="Shape 121"/>
          <p:cNvSpPr txBox="1">
            <a:spLocks noGrp="1"/>
          </p:cNvSpPr>
          <p:nvPr>
            <p:ph idx="1"/>
          </p:nvPr>
        </p:nvSpPr>
        <p:spPr>
          <a:xfrm>
            <a:off x="549872" y="1778665"/>
            <a:ext cx="8596668" cy="3880773"/>
          </a:xfrm>
          <a:prstGeom prst="rect">
            <a:avLst/>
          </a:prstGeom>
          <a:noFill/>
          <a:ln>
            <a:noFill/>
          </a:ln>
        </p:spPr>
        <p:txBody>
          <a:bodyPr vert="horz" wrap="square" lIns="91426" tIns="45700" rIns="91426" bIns="45700" rtlCol="0" anchor="t" anchorCtr="0">
            <a:noAutofit/>
          </a:bodyPr>
          <a:lstStyle/>
          <a:p>
            <a:pPr marL="514357">
              <a:spcBef>
                <a:spcPts val="0"/>
              </a:spcBef>
              <a:buClr>
                <a:schemeClr val="accent1">
                  <a:lumMod val="40000"/>
                  <a:lumOff val="60000"/>
                </a:schemeClr>
              </a:buClr>
            </a:pPr>
            <a:r>
              <a:rPr lang="en-US" sz="1920" dirty="0"/>
              <a:t>Connect to the organization or person’s goals, needs, or interests.</a:t>
            </a:r>
          </a:p>
          <a:p>
            <a:pPr marL="911232" lvl="1" indent="-342900">
              <a:buClr>
                <a:schemeClr val="accent1">
                  <a:lumMod val="40000"/>
                  <a:lumOff val="60000"/>
                </a:schemeClr>
              </a:buClr>
            </a:pPr>
            <a:r>
              <a:rPr lang="en-US" sz="1920" dirty="0"/>
              <a:t>To be successful for the department, we will need…</a:t>
            </a:r>
          </a:p>
          <a:p>
            <a:pPr marL="514357">
              <a:buClr>
                <a:schemeClr val="accent1">
                  <a:lumMod val="40000"/>
                  <a:lumOff val="60000"/>
                </a:schemeClr>
              </a:buClr>
            </a:pPr>
            <a:r>
              <a:rPr lang="en-US" sz="1920" dirty="0"/>
              <a:t>Use relationship language</a:t>
            </a:r>
          </a:p>
          <a:p>
            <a:pPr marL="911232" lvl="1" indent="-342900">
              <a:buClr>
                <a:schemeClr val="accent1">
                  <a:lumMod val="40000"/>
                  <a:lumOff val="60000"/>
                </a:schemeClr>
              </a:buClr>
            </a:pPr>
            <a:r>
              <a:rPr lang="en-US" sz="1920" dirty="0"/>
              <a:t>I’ve talked with several people who..</a:t>
            </a:r>
          </a:p>
          <a:p>
            <a:pPr marL="911232" lvl="1" indent="-342900">
              <a:buClr>
                <a:schemeClr val="accent1">
                  <a:lumMod val="40000"/>
                  <a:lumOff val="60000"/>
                </a:schemeClr>
              </a:buClr>
            </a:pPr>
            <a:r>
              <a:rPr lang="en-US" sz="1920" dirty="0"/>
              <a:t>[Person] suggested that I talk with you…</a:t>
            </a:r>
          </a:p>
          <a:p>
            <a:pPr marL="514357">
              <a:buClr>
                <a:schemeClr val="accent1">
                  <a:lumMod val="40000"/>
                  <a:lumOff val="60000"/>
                </a:schemeClr>
              </a:buClr>
            </a:pPr>
            <a:r>
              <a:rPr lang="en-US" sz="1920" dirty="0"/>
              <a:t>Don’t take it personally! (Defensive Driving)</a:t>
            </a:r>
          </a:p>
          <a:p>
            <a:pPr marL="911232" lvl="1" indent="-342900">
              <a:buClr>
                <a:schemeClr val="accent1">
                  <a:lumMod val="40000"/>
                  <a:lumOff val="60000"/>
                </a:schemeClr>
              </a:buClr>
            </a:pPr>
            <a:r>
              <a:rPr lang="en-US" sz="1920" dirty="0"/>
              <a:t>Know your purpose/goal</a:t>
            </a:r>
          </a:p>
          <a:p>
            <a:pPr marL="911232" lvl="1" indent="-342900">
              <a:buClr>
                <a:schemeClr val="accent1">
                  <a:lumMod val="40000"/>
                  <a:lumOff val="60000"/>
                </a:schemeClr>
              </a:buClr>
            </a:pPr>
            <a:r>
              <a:rPr lang="en-US" sz="1920" dirty="0"/>
              <a:t>It’s not about you, but about you in a role</a:t>
            </a:r>
          </a:p>
          <a:p>
            <a:pPr marL="911232" lvl="1" indent="-342900">
              <a:buClr>
                <a:schemeClr val="accent1">
                  <a:lumMod val="40000"/>
                  <a:lumOff val="60000"/>
                </a:schemeClr>
              </a:buClr>
            </a:pPr>
            <a:r>
              <a:rPr lang="en-US" sz="1920" dirty="0"/>
              <a:t>Go around, over, under bad behavior</a:t>
            </a:r>
          </a:p>
          <a:p>
            <a:pPr marL="911232" lvl="1" indent="-342900">
              <a:buClr>
                <a:schemeClr val="accent1">
                  <a:lumMod val="40000"/>
                  <a:lumOff val="60000"/>
                </a:schemeClr>
              </a:buClr>
            </a:pPr>
            <a:r>
              <a:rPr lang="en-US" sz="1920" dirty="0"/>
              <a:t>Try to view it as a game</a:t>
            </a:r>
          </a:p>
        </p:txBody>
      </p:sp>
      <p:sp>
        <p:nvSpPr>
          <p:cNvPr id="2" name="Text Placeholder 1"/>
          <p:cNvSpPr>
            <a:spLocks noGrp="1"/>
          </p:cNvSpPr>
          <p:nvPr>
            <p:ph type="body" idx="4294967295"/>
          </p:nvPr>
        </p:nvSpPr>
        <p:spPr>
          <a:xfrm>
            <a:off x="0" y="5659438"/>
            <a:ext cx="10972800" cy="455612"/>
          </a:xfrm>
        </p:spPr>
        <p:txBody>
          <a:bodyPr>
            <a:normAutofit/>
          </a:bodyPr>
          <a:lstStyle/>
          <a:p>
            <a:r>
              <a:rPr lang="en-US" dirty="0"/>
              <a:t>   </a:t>
            </a:r>
          </a:p>
        </p:txBody>
      </p:sp>
    </p:spTree>
    <p:extLst>
      <p:ext uri="{BB962C8B-B14F-4D97-AF65-F5344CB8AC3E}">
        <p14:creationId xmlns:p14="http://schemas.microsoft.com/office/powerpoint/2010/main" val="3405387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Thomas Kilmann Conflict Modes</a:t>
            </a:r>
            <a:br>
              <a:rPr lang="en-US" dirty="0"/>
            </a:br>
            <a:r>
              <a:rPr lang="en-US" dirty="0"/>
              <a:t>Negotiation ( is consensus building) </a:t>
            </a:r>
          </a:p>
        </p:txBody>
      </p:sp>
      <p:pic>
        <p:nvPicPr>
          <p:cNvPr id="4" name="Content Placeholder 3"/>
          <p:cNvPicPr>
            <a:picLocks noGrp="1" noChangeAspect="1"/>
          </p:cNvPicPr>
          <p:nvPr>
            <p:ph idx="1"/>
          </p:nvPr>
        </p:nvPicPr>
        <p:blipFill>
          <a:blip r:embed="rId3"/>
          <a:stretch>
            <a:fillRect/>
          </a:stretch>
        </p:blipFill>
        <p:spPr>
          <a:xfrm>
            <a:off x="810000" y="2438844"/>
            <a:ext cx="4099684" cy="3971968"/>
          </a:xfrm>
          <a:prstGeom prst="rect">
            <a:avLst/>
          </a:prstGeom>
        </p:spPr>
      </p:pic>
      <p:sp>
        <p:nvSpPr>
          <p:cNvPr id="3" name="TextBox 2">
            <a:extLst>
              <a:ext uri="{FF2B5EF4-FFF2-40B4-BE49-F238E27FC236}">
                <a16:creationId xmlns:a16="http://schemas.microsoft.com/office/drawing/2014/main" id="{3C070630-F234-4043-A832-829CBBBEF721}"/>
              </a:ext>
            </a:extLst>
          </p:cNvPr>
          <p:cNvSpPr txBox="1"/>
          <p:nvPr/>
        </p:nvSpPr>
        <p:spPr>
          <a:xfrm>
            <a:off x="5265683" y="2932386"/>
            <a:ext cx="5628289" cy="954107"/>
          </a:xfrm>
          <a:prstGeom prst="rect">
            <a:avLst/>
          </a:prstGeom>
          <a:noFill/>
        </p:spPr>
        <p:txBody>
          <a:bodyPr wrap="square" rtlCol="0">
            <a:spAutoFit/>
          </a:bodyPr>
          <a:lstStyle/>
          <a:p>
            <a:r>
              <a:rPr lang="en-US" sz="2800" dirty="0"/>
              <a:t>Group – Where do “Win-Win” and Win-Lose” map to?</a:t>
            </a:r>
          </a:p>
        </p:txBody>
      </p:sp>
    </p:spTree>
    <p:extLst>
      <p:ext uri="{BB962C8B-B14F-4D97-AF65-F5344CB8AC3E}">
        <p14:creationId xmlns:p14="http://schemas.microsoft.com/office/powerpoint/2010/main" val="16550532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ZOPA – Zone of Possible Agreement </a:t>
            </a:r>
          </a:p>
        </p:txBody>
      </p:sp>
      <p:sp>
        <p:nvSpPr>
          <p:cNvPr id="14339" name="Rectangle 3"/>
          <p:cNvSpPr>
            <a:spLocks noGrp="1" noChangeArrowheads="1"/>
          </p:cNvSpPr>
          <p:nvPr>
            <p:ph idx="1"/>
          </p:nvPr>
        </p:nvSpPr>
        <p:spPr>
          <a:xfrm>
            <a:off x="479077" y="1757273"/>
            <a:ext cx="10554574" cy="3636511"/>
          </a:xfrm>
        </p:spPr>
        <p:txBody>
          <a:bodyPr>
            <a:normAutofit/>
          </a:bodyPr>
          <a:lstStyle/>
          <a:p>
            <a:pPr>
              <a:lnSpc>
                <a:spcPct val="90000"/>
              </a:lnSpc>
            </a:pPr>
            <a:r>
              <a:rPr lang="en-US" altLang="en-US" sz="2600" dirty="0"/>
              <a:t>Understand the person you’ll be negotiating with. What are their interests? What is their style? What is your style?</a:t>
            </a:r>
          </a:p>
          <a:p>
            <a:pPr>
              <a:lnSpc>
                <a:spcPct val="90000"/>
              </a:lnSpc>
            </a:pPr>
            <a:r>
              <a:rPr lang="en-US" altLang="en-US" sz="2600" dirty="0"/>
              <a:t>Understand the full scope of what you can negotiate. What do other people get in similar situations? (ZOPA - Zone of Possible Agreement)</a:t>
            </a:r>
          </a:p>
          <a:p>
            <a:pPr>
              <a:lnSpc>
                <a:spcPct val="90000"/>
              </a:lnSpc>
            </a:pPr>
            <a:endParaRPr lang="en-US" altLang="en-US" sz="2800" dirty="0"/>
          </a:p>
          <a:p>
            <a:pPr lvl="1">
              <a:lnSpc>
                <a:spcPct val="90000"/>
              </a:lnSpc>
            </a:pPr>
            <a:endParaRPr lang="en-US" altLang="en-US" sz="2400" dirty="0"/>
          </a:p>
          <a:p>
            <a:pPr lvl="1">
              <a:lnSpc>
                <a:spcPct val="90000"/>
              </a:lnSpc>
            </a:pPr>
            <a:endParaRPr lang="en-US" altLang="en-US" sz="2400" dirty="0"/>
          </a:p>
        </p:txBody>
      </p:sp>
      <p:pic>
        <p:nvPicPr>
          <p:cNvPr id="3" name="Picture 2"/>
          <p:cNvPicPr>
            <a:picLocks noChangeAspect="1"/>
          </p:cNvPicPr>
          <p:nvPr/>
        </p:nvPicPr>
        <p:blipFill>
          <a:blip r:embed="rId2"/>
          <a:stretch>
            <a:fillRect/>
          </a:stretch>
        </p:blipFill>
        <p:spPr>
          <a:xfrm>
            <a:off x="5066434" y="4326168"/>
            <a:ext cx="4857750" cy="1990725"/>
          </a:xfrm>
          <a:prstGeom prst="rect">
            <a:avLst/>
          </a:prstGeom>
        </p:spPr>
      </p:pic>
    </p:spTree>
    <p:extLst>
      <p:ext uri="{BB962C8B-B14F-4D97-AF65-F5344CB8AC3E}">
        <p14:creationId xmlns:p14="http://schemas.microsoft.com/office/powerpoint/2010/main" val="1792329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4800" dirty="0"/>
              <a:t>Information to gather</a:t>
            </a:r>
          </a:p>
        </p:txBody>
      </p:sp>
      <p:sp>
        <p:nvSpPr>
          <p:cNvPr id="7171" name="Rectangle 3"/>
          <p:cNvSpPr>
            <a:spLocks noGrp="1" noChangeArrowheads="1"/>
          </p:cNvSpPr>
          <p:nvPr>
            <p:ph idx="1"/>
          </p:nvPr>
        </p:nvSpPr>
        <p:spPr>
          <a:xfrm>
            <a:off x="754582" y="1841270"/>
            <a:ext cx="8229600" cy="4495800"/>
          </a:xfrm>
        </p:spPr>
        <p:txBody>
          <a:bodyPr/>
          <a:lstStyle/>
          <a:p>
            <a:pPr>
              <a:lnSpc>
                <a:spcPct val="90000"/>
              </a:lnSpc>
            </a:pPr>
            <a:r>
              <a:rPr lang="en-US" altLang="en-US" sz="2000" dirty="0"/>
              <a:t>What are the norms here?</a:t>
            </a:r>
          </a:p>
          <a:p>
            <a:pPr lvl="1">
              <a:lnSpc>
                <a:spcPct val="90000"/>
              </a:lnSpc>
            </a:pPr>
            <a:r>
              <a:rPr lang="en-US" altLang="en-US" sz="2000" dirty="0"/>
              <a:t>At your institution/In your industry?</a:t>
            </a:r>
          </a:p>
          <a:p>
            <a:pPr lvl="1">
              <a:lnSpc>
                <a:spcPct val="90000"/>
              </a:lnSpc>
            </a:pPr>
            <a:r>
              <a:rPr lang="en-US" altLang="en-US" sz="2000" dirty="0"/>
              <a:t>Elsewhere? </a:t>
            </a:r>
          </a:p>
          <a:p>
            <a:pPr>
              <a:lnSpc>
                <a:spcPct val="90000"/>
              </a:lnSpc>
            </a:pPr>
            <a:r>
              <a:rPr lang="en-US" altLang="en-US" sz="2000" dirty="0"/>
              <a:t>Information is key</a:t>
            </a:r>
          </a:p>
          <a:p>
            <a:pPr lvl="1">
              <a:lnSpc>
                <a:spcPct val="90000"/>
              </a:lnSpc>
            </a:pPr>
            <a:r>
              <a:rPr lang="en-US" altLang="en-US" sz="2000" dirty="0"/>
              <a:t>Talk to peers/Use your network</a:t>
            </a:r>
          </a:p>
          <a:p>
            <a:pPr lvl="1">
              <a:lnSpc>
                <a:spcPct val="90000"/>
              </a:lnSpc>
            </a:pPr>
            <a:r>
              <a:rPr lang="en-US" altLang="en-US" sz="2000" dirty="0"/>
              <a:t>See if any national/regional/local data is available</a:t>
            </a:r>
          </a:p>
          <a:p>
            <a:pPr lvl="2">
              <a:lnSpc>
                <a:spcPct val="90000"/>
              </a:lnSpc>
            </a:pPr>
            <a:r>
              <a:rPr lang="en-US" altLang="en-US" sz="2000" dirty="0"/>
              <a:t>What do you do if data/research does not support your position?</a:t>
            </a:r>
          </a:p>
          <a:p>
            <a:pPr lvl="3">
              <a:lnSpc>
                <a:spcPct val="90000"/>
              </a:lnSpc>
            </a:pPr>
            <a:r>
              <a:rPr lang="en-US" altLang="en-US" sz="2000" dirty="0"/>
              <a:t>Acknowledge, explain why data may not be applicable or why the norm should be changed</a:t>
            </a:r>
          </a:p>
          <a:p>
            <a:pPr lvl="3">
              <a:lnSpc>
                <a:spcPct val="90000"/>
              </a:lnSpc>
            </a:pPr>
            <a:endParaRPr lang="en-US" altLang="en-US" dirty="0"/>
          </a:p>
          <a:p>
            <a:pPr lvl="2">
              <a:lnSpc>
                <a:spcPct val="90000"/>
              </a:lnSpc>
              <a:buFont typeface="Wingdings" panose="05000000000000000000" pitchFamily="2" charset="2"/>
              <a:buNone/>
            </a:pPr>
            <a:endParaRPr lang="en-US" altLang="en-US" dirty="0"/>
          </a:p>
          <a:p>
            <a:pPr lvl="2">
              <a:lnSpc>
                <a:spcPct val="90000"/>
              </a:lnSpc>
            </a:pPr>
            <a:endParaRPr lang="en-US" altLang="en-US" dirty="0"/>
          </a:p>
        </p:txBody>
      </p:sp>
    </p:spTree>
    <p:extLst>
      <p:ext uri="{BB962C8B-B14F-4D97-AF65-F5344CB8AC3E}">
        <p14:creationId xmlns:p14="http://schemas.microsoft.com/office/powerpoint/2010/main" val="26996692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Reservation Price/BATNA</a:t>
            </a:r>
            <a:br>
              <a:rPr lang="en-US" sz="3600" dirty="0"/>
            </a:br>
            <a:r>
              <a:rPr lang="en-US" sz="3600" dirty="0"/>
              <a:t>(Best Alternative to a Negotiated Agreement)</a:t>
            </a:r>
          </a:p>
        </p:txBody>
      </p:sp>
      <p:sp>
        <p:nvSpPr>
          <p:cNvPr id="3" name="Content Placeholder 2"/>
          <p:cNvSpPr>
            <a:spLocks noGrp="1"/>
          </p:cNvSpPr>
          <p:nvPr>
            <p:ph idx="1"/>
          </p:nvPr>
        </p:nvSpPr>
        <p:spPr>
          <a:xfrm>
            <a:off x="721331" y="1930400"/>
            <a:ext cx="10554574" cy="5682995"/>
          </a:xfrm>
        </p:spPr>
        <p:txBody>
          <a:bodyPr>
            <a:normAutofit/>
          </a:bodyPr>
          <a:lstStyle/>
          <a:p>
            <a:r>
              <a:rPr lang="en-US" sz="2000" dirty="0"/>
              <a:t>Ask your self</a:t>
            </a:r>
          </a:p>
          <a:p>
            <a:pPr lvl="1"/>
            <a:r>
              <a:rPr lang="en-US" sz="2000" dirty="0"/>
              <a:t>What do I have now</a:t>
            </a:r>
          </a:p>
          <a:p>
            <a:pPr lvl="1"/>
            <a:r>
              <a:rPr lang="en-US" sz="2000" dirty="0"/>
              <a:t>What must I have in future</a:t>
            </a:r>
          </a:p>
          <a:p>
            <a:pPr lvl="1"/>
            <a:r>
              <a:rPr lang="en-US" sz="2000" dirty="0"/>
              <a:t>What can I live without</a:t>
            </a:r>
          </a:p>
          <a:p>
            <a:pPr lvl="1"/>
            <a:r>
              <a:rPr lang="en-US" sz="2000" dirty="0"/>
              <a:t>What can I ask for instead</a:t>
            </a:r>
          </a:p>
          <a:p>
            <a:pPr lvl="1"/>
            <a:r>
              <a:rPr lang="en-US" sz="2000" dirty="0"/>
              <a:t>At what point do I walk away </a:t>
            </a:r>
          </a:p>
          <a:p>
            <a:r>
              <a:rPr lang="en-US" sz="2000" dirty="0"/>
              <a:t>Use these to set your “Reservation Price” and BATNA</a:t>
            </a:r>
          </a:p>
          <a:p>
            <a:pPr lvl="1"/>
            <a:r>
              <a:rPr lang="en-US" sz="2000" dirty="0"/>
              <a:t>May be same if have a limited negotiation – </a:t>
            </a:r>
            <a:r>
              <a:rPr lang="en-US" sz="2000" dirty="0" err="1"/>
              <a:t>eg</a:t>
            </a:r>
            <a:r>
              <a:rPr lang="en-US" sz="2000" dirty="0"/>
              <a:t> salary only</a:t>
            </a:r>
          </a:p>
          <a:p>
            <a:pPr lvl="1"/>
            <a:r>
              <a:rPr lang="en-US" sz="2000" dirty="0"/>
              <a:t>Maybe status quo (Not so much BATNA as “Only alternative to a negotiated solution”</a:t>
            </a:r>
          </a:p>
        </p:txBody>
      </p:sp>
    </p:spTree>
    <p:extLst>
      <p:ext uri="{BB962C8B-B14F-4D97-AF65-F5344CB8AC3E}">
        <p14:creationId xmlns:p14="http://schemas.microsoft.com/office/powerpoint/2010/main" val="41258393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Consider Compromise</a:t>
            </a:r>
          </a:p>
        </p:txBody>
      </p:sp>
      <p:sp>
        <p:nvSpPr>
          <p:cNvPr id="13315" name="Rectangle 3"/>
          <p:cNvSpPr>
            <a:spLocks noGrp="1" noChangeArrowheads="1"/>
          </p:cNvSpPr>
          <p:nvPr>
            <p:ph idx="1"/>
          </p:nvPr>
        </p:nvSpPr>
        <p:spPr>
          <a:xfrm>
            <a:off x="677334" y="2231786"/>
            <a:ext cx="10554574" cy="3636511"/>
          </a:xfrm>
        </p:spPr>
        <p:txBody>
          <a:bodyPr/>
          <a:lstStyle/>
          <a:p>
            <a:r>
              <a:rPr lang="en-US" altLang="en-US" sz="2400" dirty="0"/>
              <a:t>Are you asking for minimum you want or more than you want?</a:t>
            </a:r>
          </a:p>
          <a:p>
            <a:pPr lvl="1"/>
            <a:r>
              <a:rPr lang="en-US" altLang="en-US" sz="2400" dirty="0"/>
              <a:t>What you would like or what you need?</a:t>
            </a:r>
          </a:p>
          <a:p>
            <a:pPr lvl="2"/>
            <a:r>
              <a:rPr lang="en-US" altLang="en-US" sz="2400" dirty="0"/>
              <a:t>What is your fall back position?</a:t>
            </a:r>
          </a:p>
          <a:p>
            <a:r>
              <a:rPr lang="en-US" altLang="en-US" sz="2400" dirty="0"/>
              <a:t>Needs balance</a:t>
            </a:r>
          </a:p>
          <a:p>
            <a:pPr lvl="1"/>
            <a:r>
              <a:rPr lang="en-US" altLang="en-US" sz="2400" dirty="0"/>
              <a:t>Don’t give in too easily</a:t>
            </a:r>
          </a:p>
          <a:p>
            <a:pPr lvl="1"/>
            <a:r>
              <a:rPr lang="en-US" altLang="en-US" sz="2400" dirty="0"/>
              <a:t>Don’t argue too hard</a:t>
            </a:r>
          </a:p>
          <a:p>
            <a:endParaRPr lang="en-US" altLang="en-US" dirty="0"/>
          </a:p>
        </p:txBody>
      </p:sp>
    </p:spTree>
    <p:extLst>
      <p:ext uri="{BB962C8B-B14F-4D97-AF65-F5344CB8AC3E}">
        <p14:creationId xmlns:p14="http://schemas.microsoft.com/office/powerpoint/2010/main" val="5341753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Beware of Anchoring….</a:t>
            </a:r>
          </a:p>
        </p:txBody>
      </p:sp>
      <p:pic>
        <p:nvPicPr>
          <p:cNvPr id="4" name="Content Placeholder 3"/>
          <p:cNvPicPr>
            <a:picLocks noGrp="1" noChangeAspect="1"/>
          </p:cNvPicPr>
          <p:nvPr>
            <p:ph idx="1"/>
          </p:nvPr>
        </p:nvPicPr>
        <p:blipFill>
          <a:blip r:embed="rId2"/>
          <a:stretch>
            <a:fillRect/>
          </a:stretch>
        </p:blipFill>
        <p:spPr>
          <a:xfrm>
            <a:off x="1403247" y="2431505"/>
            <a:ext cx="3951356" cy="3636963"/>
          </a:xfrm>
          <a:prstGeom prst="rect">
            <a:avLst/>
          </a:prstGeom>
        </p:spPr>
      </p:pic>
      <p:sp>
        <p:nvSpPr>
          <p:cNvPr id="6" name="Content Placeholder 5"/>
          <p:cNvSpPr>
            <a:spLocks noGrp="1"/>
          </p:cNvSpPr>
          <p:nvPr>
            <p:ph sz="half" idx="4294967295"/>
          </p:nvPr>
        </p:nvSpPr>
        <p:spPr>
          <a:xfrm>
            <a:off x="5998586" y="2020685"/>
            <a:ext cx="5195887" cy="4129088"/>
          </a:xfrm>
        </p:spPr>
        <p:txBody>
          <a:bodyPr>
            <a:normAutofit/>
          </a:bodyPr>
          <a:lstStyle/>
          <a:p>
            <a:pPr>
              <a:lnSpc>
                <a:spcPct val="90000"/>
              </a:lnSpc>
            </a:pPr>
            <a:endParaRPr lang="en-US" altLang="en-US" sz="2000" dirty="0"/>
          </a:p>
          <a:p>
            <a:r>
              <a:rPr lang="en-US" sz="2400" dirty="0"/>
              <a:t>Be aware of “Anchoring”</a:t>
            </a:r>
          </a:p>
          <a:p>
            <a:pPr lvl="1"/>
            <a:r>
              <a:rPr lang="en-US" sz="2400" dirty="0"/>
              <a:t>First number laid out in a discussion has an “anchoring effect”</a:t>
            </a:r>
          </a:p>
          <a:p>
            <a:pPr lvl="1"/>
            <a:r>
              <a:rPr lang="en-US" sz="2400" dirty="0"/>
              <a:t>Too low – hard to raise offer</a:t>
            </a:r>
          </a:p>
          <a:p>
            <a:pPr lvl="1"/>
            <a:r>
              <a:rPr lang="en-US" sz="2400" dirty="0"/>
              <a:t>Too High – seen as unrealistic</a:t>
            </a:r>
          </a:p>
          <a:p>
            <a:r>
              <a:rPr lang="en-US" sz="2400" dirty="0"/>
              <a:t>May/May not be good to go first</a:t>
            </a:r>
          </a:p>
        </p:txBody>
      </p:sp>
    </p:spTree>
    <p:extLst>
      <p:ext uri="{BB962C8B-B14F-4D97-AF65-F5344CB8AC3E}">
        <p14:creationId xmlns:p14="http://schemas.microsoft.com/office/powerpoint/2010/main" val="27441718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en-US" altLang="en-US"/>
              <a:t>Distributive to Integrative</a:t>
            </a:r>
          </a:p>
        </p:txBody>
      </p:sp>
      <p:sp>
        <p:nvSpPr>
          <p:cNvPr id="70659" name="Rectangle 3"/>
          <p:cNvSpPr>
            <a:spLocks noGrp="1"/>
          </p:cNvSpPr>
          <p:nvPr>
            <p:ph idx="1"/>
          </p:nvPr>
        </p:nvSpPr>
        <p:spPr>
          <a:xfrm>
            <a:off x="677334" y="1975676"/>
            <a:ext cx="10554574" cy="3636511"/>
          </a:xfrm>
        </p:spPr>
        <p:txBody>
          <a:bodyPr>
            <a:normAutofit/>
          </a:bodyPr>
          <a:lstStyle/>
          <a:p>
            <a:r>
              <a:rPr lang="en-US" altLang="en-US" sz="2400" dirty="0"/>
              <a:t>A distributive negotiation is one where only one thing is on the table</a:t>
            </a:r>
          </a:p>
          <a:p>
            <a:pPr lvl="1"/>
            <a:r>
              <a:rPr lang="en-US" altLang="en-US" sz="2400" dirty="0"/>
              <a:t>E.g. the price of a house </a:t>
            </a:r>
          </a:p>
          <a:p>
            <a:pPr lvl="2"/>
            <a:r>
              <a:rPr lang="en-US" altLang="en-US" sz="2400" dirty="0"/>
              <a:t>If the reservation price the seller has in mind (lowest they will sell for) and reservation price of buyer (most they will pay) overlap – have a zone of possible agreement</a:t>
            </a:r>
          </a:p>
          <a:p>
            <a:pPr lvl="2"/>
            <a:r>
              <a:rPr lang="en-US" altLang="en-US" sz="2400" dirty="0"/>
              <a:t>If not – no room for negotiation</a:t>
            </a:r>
          </a:p>
          <a:p>
            <a:pPr lvl="2"/>
            <a:r>
              <a:rPr lang="en-US" altLang="en-US" sz="2400" dirty="0"/>
              <a:t>If do – goal of buyer is to get lowest price, goal of seller highest, likely both will be somewhat disappointed</a:t>
            </a:r>
          </a:p>
        </p:txBody>
      </p:sp>
    </p:spTree>
    <p:extLst>
      <p:ext uri="{BB962C8B-B14F-4D97-AF65-F5344CB8AC3E}">
        <p14:creationId xmlns:p14="http://schemas.microsoft.com/office/powerpoint/2010/main" val="3476786767"/>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9457</TotalTime>
  <Words>6740</Words>
  <Application>Microsoft Office PowerPoint</Application>
  <PresentationFormat>Widescreen</PresentationFormat>
  <Paragraphs>821</Paragraphs>
  <Slides>127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127</vt:i4>
      </vt:variant>
    </vt:vector>
  </HeadingPairs>
  <TitlesOfParts>
    <vt:vector size="135" baseType="lpstr">
      <vt:lpstr>Arial</vt:lpstr>
      <vt:lpstr>Calibri</vt:lpstr>
      <vt:lpstr>Calibri Light</vt:lpstr>
      <vt:lpstr>Corbel</vt:lpstr>
      <vt:lpstr>Trebuchet MS</vt:lpstr>
      <vt:lpstr>Wingdings</vt:lpstr>
      <vt:lpstr>Wingdings 3</vt:lpstr>
      <vt:lpstr>Facet</vt:lpstr>
      <vt:lpstr>How to Lead Better</vt:lpstr>
      <vt:lpstr>Plan</vt:lpstr>
      <vt:lpstr>Want to make well led, well managed research groups an expectation….</vt:lpstr>
      <vt:lpstr>PowerPoint Presentation</vt:lpstr>
      <vt:lpstr>Approach</vt:lpstr>
      <vt:lpstr>Ground Rules</vt:lpstr>
      <vt:lpstr>Who are you?</vt:lpstr>
      <vt:lpstr>Communication skills leave a big impression</vt:lpstr>
      <vt:lpstr>Is this a good team?</vt:lpstr>
      <vt:lpstr>What makes a team?</vt:lpstr>
      <vt:lpstr>Collegiality/Conflict</vt:lpstr>
      <vt:lpstr>S.M.A.R.T</vt:lpstr>
      <vt:lpstr>S.M.A.R.T Goals/New Habits</vt:lpstr>
      <vt:lpstr>E can be ecological or… R can be Rewarding …..</vt:lpstr>
      <vt:lpstr>Motivation – focus on groups/teams </vt:lpstr>
      <vt:lpstr>Independent skills/Ladders/Trees</vt:lpstr>
      <vt:lpstr>Solution Spaces</vt:lpstr>
      <vt:lpstr>Over time though increasing need to address “Grand Challenge” Problems </vt:lpstr>
      <vt:lpstr>Wisdom of Crowds… Caveats</vt:lpstr>
      <vt:lpstr>Do you want a lot of people with similar skills/personalities?    </vt:lpstr>
      <vt:lpstr>Paradigms of Organizational Structures (Thomas and Ely, 1996)</vt:lpstr>
      <vt:lpstr>Third Paradigm – want to encourage!</vt:lpstr>
      <vt:lpstr>Diversity alone doesn’t necessarily help</vt:lpstr>
      <vt:lpstr>Equity/Diversity/Inclusion</vt:lpstr>
      <vt:lpstr>Class – discuss!</vt:lpstr>
      <vt:lpstr>What Do the Best Leaders  Have in Common?</vt:lpstr>
      <vt:lpstr>Emotional intelligence is twice as important as technical skills or IQ. </vt:lpstr>
      <vt:lpstr>Scott of the Antarctic (film)</vt:lpstr>
      <vt:lpstr>PowerPoint Presentation</vt:lpstr>
      <vt:lpstr>PowerPoint Presentation</vt:lpstr>
      <vt:lpstr>Sir Ernest Shackleton 1874-1922</vt:lpstr>
      <vt:lpstr>Who was he?  </vt:lpstr>
      <vt:lpstr>Imperial Trans-Antarctic Expedition 1914-1917</vt:lpstr>
      <vt:lpstr>Have you ever been cold and miserable?</vt:lpstr>
      <vt:lpstr>Good Books/Video</vt:lpstr>
      <vt:lpstr>What did Shackleton get about leadership?</vt:lpstr>
      <vt:lpstr>How do you recruit?</vt:lpstr>
      <vt:lpstr>Shackleton’s Way </vt:lpstr>
      <vt:lpstr>What did he do ? Examples</vt:lpstr>
      <vt:lpstr>   Flexible</vt:lpstr>
      <vt:lpstr>Managed Conflict/Modeled Key Behaviors</vt:lpstr>
      <vt:lpstr>Communicated/Transparent/Respectful</vt:lpstr>
      <vt:lpstr>“Leading from the Edge” – Shackleton Model</vt:lpstr>
      <vt:lpstr>What about your leadership?</vt:lpstr>
      <vt:lpstr>Things to consider</vt:lpstr>
      <vt:lpstr>Facilitative Leadership</vt:lpstr>
      <vt:lpstr>Ground Rules (Facilitative Leadership)</vt:lpstr>
      <vt:lpstr>Mentor in the Moment</vt:lpstr>
      <vt:lpstr>Good practices - feedback</vt:lpstr>
      <vt:lpstr>Handle Problems</vt:lpstr>
      <vt:lpstr>Stress and Incentives</vt:lpstr>
      <vt:lpstr>Stress Indicators</vt:lpstr>
      <vt:lpstr>Most Important Concept</vt:lpstr>
      <vt:lpstr>The 5 P’s (long term time management)</vt:lpstr>
      <vt:lpstr>The 4 D’s (short term time management)</vt:lpstr>
      <vt:lpstr>Think to yourselves for this exercise</vt:lpstr>
      <vt:lpstr>How hard is change?</vt:lpstr>
      <vt:lpstr>PowerPoint Presentation</vt:lpstr>
      <vt:lpstr>Immunity Steps</vt:lpstr>
      <vt:lpstr>PowerPoint Presentation</vt:lpstr>
      <vt:lpstr>Example</vt:lpstr>
      <vt:lpstr> “You Learn Physics to Learn how to Think”</vt:lpstr>
      <vt:lpstr>Clearer Decision Making</vt:lpstr>
      <vt:lpstr>Decision Making</vt:lpstr>
      <vt:lpstr>Survival Mechanism</vt:lpstr>
      <vt:lpstr>Not always good</vt:lpstr>
      <vt:lpstr>Trends</vt:lpstr>
      <vt:lpstr>PowerPoint Presentation</vt:lpstr>
      <vt:lpstr>PowerPoint Presentation</vt:lpstr>
      <vt:lpstr>Reproductive Thinking</vt:lpstr>
      <vt:lpstr>Incremental Change/ Kaizen</vt:lpstr>
      <vt:lpstr>Productive Thinking</vt:lpstr>
      <vt:lpstr>Risk/Failure</vt:lpstr>
      <vt:lpstr>S.M.A.R.T</vt:lpstr>
      <vt:lpstr>Another S.M.A.R.T</vt:lpstr>
      <vt:lpstr>Decisions</vt:lpstr>
      <vt:lpstr>Pair up to discuss your decision…..</vt:lpstr>
      <vt:lpstr> Meetings</vt:lpstr>
      <vt:lpstr>Good Practices</vt:lpstr>
      <vt:lpstr>Process is key</vt:lpstr>
      <vt:lpstr>Decision Model - overview</vt:lpstr>
      <vt:lpstr>Explore Decision Space</vt:lpstr>
      <vt:lpstr>Brainstorming Techniques</vt:lpstr>
      <vt:lpstr>Effective Brainstorming</vt:lpstr>
      <vt:lpstr>Getting to third, third</vt:lpstr>
      <vt:lpstr>Process is KEY</vt:lpstr>
      <vt:lpstr>Acronyms </vt:lpstr>
      <vt:lpstr>Explore Decision Space (Planning, Negotiating)</vt:lpstr>
      <vt:lpstr>Building Consensus</vt:lpstr>
      <vt:lpstr>PowerPoint Presentation</vt:lpstr>
      <vt:lpstr>Testing Inferences …</vt:lpstr>
      <vt:lpstr>Some other tactics</vt:lpstr>
      <vt:lpstr>Thomas Kilmann Conflict Modes Negotiation ( is consensus building) </vt:lpstr>
      <vt:lpstr>ZOPA – Zone of Possible Agreement </vt:lpstr>
      <vt:lpstr>Information to gather</vt:lpstr>
      <vt:lpstr>Reservation Price/BATNA (Best Alternative to a Negotiated Agreement)</vt:lpstr>
      <vt:lpstr>Consider Compromise</vt:lpstr>
      <vt:lpstr>Beware of Anchoring….</vt:lpstr>
      <vt:lpstr>Distributive to Integrative</vt:lpstr>
      <vt:lpstr>Integrative</vt:lpstr>
      <vt:lpstr>Avoid</vt:lpstr>
      <vt:lpstr>Success Strategies</vt:lpstr>
      <vt:lpstr>Keep the tone polite and positive</vt:lpstr>
      <vt:lpstr>What next?</vt:lpstr>
      <vt:lpstr>Additional Slides – teams and types of team members</vt:lpstr>
      <vt:lpstr>PowerPoint Presentation</vt:lpstr>
      <vt:lpstr>PowerPoint Presentation</vt:lpstr>
      <vt:lpstr>PowerPoint Presentation</vt:lpstr>
      <vt:lpstr>If you are</vt:lpstr>
      <vt:lpstr>If you are</vt:lpstr>
      <vt:lpstr>PowerPoint Presentation</vt:lpstr>
      <vt:lpstr>Additional Slides – levels of understanding</vt:lpstr>
      <vt:lpstr>PowerPoint Presentation</vt:lpstr>
      <vt:lpstr>PowerPoint Presentation</vt:lpstr>
      <vt:lpstr>PowerPoint Presentation</vt:lpstr>
      <vt:lpstr>Additional Slides – Decision Making</vt:lpstr>
      <vt:lpstr>AHA experience / Unexpected Connections</vt:lpstr>
      <vt:lpstr>Problem solving 101</vt:lpstr>
      <vt:lpstr>Creative and Critical Thinking</vt:lpstr>
      <vt:lpstr>So…</vt:lpstr>
      <vt:lpstr>Quotes</vt:lpstr>
      <vt:lpstr>Class Discussion - Tunnel Vision</vt:lpstr>
      <vt:lpstr>Cognitive Dissonance/Confirmation Bias</vt:lpstr>
      <vt:lpstr>Problems “Biases” Address</vt:lpstr>
      <vt:lpstr>“Think Better” - Maubousin </vt:lpstr>
      <vt:lpstr>.. “Think Twice” - Mauboussin</vt:lpstr>
      <vt:lpstr>“Think Twice” – general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Rankin</dc:creator>
  <cp:lastModifiedBy>Patricia Rankin</cp:lastModifiedBy>
  <cp:revision>304</cp:revision>
  <cp:lastPrinted>2018-03-12T20:24:51Z</cp:lastPrinted>
  <dcterms:created xsi:type="dcterms:W3CDTF">2017-10-26T17:01:07Z</dcterms:created>
  <dcterms:modified xsi:type="dcterms:W3CDTF">2020-02-02T19:26:17Z</dcterms:modified>
</cp:coreProperties>
</file>