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6" r:id="rId1"/>
  </p:sldMasterIdLst>
  <p:notesMasterIdLst>
    <p:notesMasterId r:id="rId26"/>
  </p:notesMasterIdLst>
  <p:handoutMasterIdLst>
    <p:handoutMasterId r:id="rId27"/>
  </p:handoutMasterIdLst>
  <p:sldIdLst>
    <p:sldId id="846" r:id="rId2"/>
    <p:sldId id="867" r:id="rId3"/>
    <p:sldId id="863" r:id="rId4"/>
    <p:sldId id="859" r:id="rId5"/>
    <p:sldId id="875" r:id="rId6"/>
    <p:sldId id="876" r:id="rId7"/>
    <p:sldId id="877" r:id="rId8"/>
    <p:sldId id="864" r:id="rId9"/>
    <p:sldId id="866" r:id="rId10"/>
    <p:sldId id="865" r:id="rId11"/>
    <p:sldId id="781" r:id="rId12"/>
    <p:sldId id="780" r:id="rId13"/>
    <p:sldId id="782" r:id="rId14"/>
    <p:sldId id="663" r:id="rId15"/>
    <p:sldId id="678" r:id="rId16"/>
    <p:sldId id="784" r:id="rId17"/>
    <p:sldId id="822" r:id="rId18"/>
    <p:sldId id="891" r:id="rId19"/>
    <p:sldId id="819" r:id="rId20"/>
    <p:sldId id="886" r:id="rId21"/>
    <p:sldId id="825" r:id="rId22"/>
    <p:sldId id="827" r:id="rId23"/>
    <p:sldId id="829" r:id="rId24"/>
    <p:sldId id="835" r:id="rId2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8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B8E9EFB1-1445-44BD-B345-859015644A30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99657171-A113-45B0-9F39-80E5A6AF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85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DE6CAA9-FBD6-487B-B6F0-8AF1866072D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39" tIns="48320" rIns="96639" bIns="483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36B1B8F6-22C2-4032-9312-055ADEFED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9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15617" y="4485807"/>
            <a:ext cx="5724939" cy="4249711"/>
          </a:xfrm>
          <a:prstGeom prst="rect">
            <a:avLst/>
          </a:prstGeom>
        </p:spPr>
        <p:txBody>
          <a:bodyPr wrap="square" lIns="94835" tIns="94835" rIns="94835" bIns="94835" anchor="t" anchorCtr="0">
            <a:noAutofit/>
          </a:bodyPr>
          <a:lstStyle/>
          <a:p>
            <a:r>
              <a:rPr lang="en-US" dirty="0"/>
              <a:t>Upspeak – rising intonation at end of sentence – like asking a question</a:t>
            </a:r>
            <a:endParaRPr dirty="0"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08025"/>
            <a:ext cx="6297613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0141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15617" y="4485807"/>
            <a:ext cx="5724939" cy="4249711"/>
          </a:xfrm>
          <a:prstGeom prst="rect">
            <a:avLst/>
          </a:prstGeom>
        </p:spPr>
        <p:txBody>
          <a:bodyPr wrap="square" lIns="94835" tIns="94835" rIns="94835" bIns="94835" anchor="t" anchorCtr="0">
            <a:noAutofit/>
          </a:bodyPr>
          <a:lstStyle/>
          <a:p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08025"/>
            <a:ext cx="6297613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650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0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8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6952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93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3279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38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83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9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2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1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6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6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5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1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4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01288" y="447188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6" tIns="45700" rIns="91426" bIns="45700" rtlCol="0" anchor="ctr" anchorCtr="0">
            <a:noAutofit/>
          </a:bodyPr>
          <a:lstStyle/>
          <a:p>
            <a:r>
              <a:rPr lang="en-US" dirty="0"/>
              <a:t>Communication skills leave a big impression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idx="1"/>
          </p:nvPr>
        </p:nvSpPr>
        <p:spPr>
          <a:xfrm>
            <a:off x="472551" y="1697689"/>
            <a:ext cx="10554574" cy="41129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6" tIns="45700" rIns="91426" bIns="45700" rtlCol="0" anchor="t" anchorCtr="0">
            <a:noAutofit/>
          </a:bodyPr>
          <a:lstStyle/>
          <a:p>
            <a:pPr marL="457207" indent="-28575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One-on-one, in a meeting, or for a seminar. People will remember very little of what you say and a lot about how you say it!</a:t>
            </a:r>
          </a:p>
          <a:p>
            <a:pPr marL="854082" lvl="1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Stick to a few take-</a:t>
            </a:r>
            <a:r>
              <a:rPr lang="en-US" sz="2000" dirty="0" err="1"/>
              <a:t>aways</a:t>
            </a:r>
            <a:r>
              <a:rPr lang="en-US" sz="2000" dirty="0"/>
              <a:t> (1-2 for a meeting, no more than 3 for a seminar)</a:t>
            </a:r>
          </a:p>
          <a:p>
            <a:pPr marL="854082" lvl="1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Speak clearly</a:t>
            </a:r>
          </a:p>
          <a:p>
            <a:pPr marL="854082" lvl="1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Make eye contact</a:t>
            </a:r>
          </a:p>
          <a:p>
            <a:pPr marL="854082" lvl="1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No </a:t>
            </a:r>
            <a:r>
              <a:rPr lang="en-US" sz="2000" dirty="0" err="1"/>
              <a:t>upspeak</a:t>
            </a:r>
            <a:endParaRPr lang="en-US" sz="2000" dirty="0"/>
          </a:p>
          <a:p>
            <a:pPr marL="854082" lvl="1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Don’t touch your hair or face</a:t>
            </a:r>
          </a:p>
          <a:p>
            <a:pPr marL="854082" lvl="1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Rehearse to see if you have any verbal tics</a:t>
            </a:r>
          </a:p>
          <a:p>
            <a:pPr marL="914391" lvl="2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   ahs, ums, likes – to excess</a:t>
            </a:r>
          </a:p>
          <a:p>
            <a:pPr marL="854082" lvl="1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dirty="0"/>
          </a:p>
        </p:txBody>
      </p:sp>
      <p:grpSp>
        <p:nvGrpSpPr>
          <p:cNvPr id="128" name="Shape 128"/>
          <p:cNvGrpSpPr/>
          <p:nvPr/>
        </p:nvGrpSpPr>
        <p:grpSpPr>
          <a:xfrm>
            <a:off x="6348355" y="3026369"/>
            <a:ext cx="3734278" cy="3621586"/>
            <a:chOff x="1269990" y="609"/>
            <a:chExt cx="3734277" cy="3621585"/>
          </a:xfrm>
        </p:grpSpPr>
        <p:sp>
          <p:nvSpPr>
            <p:cNvPr id="129" name="Shape 129"/>
            <p:cNvSpPr/>
            <p:nvPr/>
          </p:nvSpPr>
          <p:spPr>
            <a:xfrm>
              <a:off x="3566121" y="26827"/>
              <a:ext cx="896103" cy="896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6" tIns="91426" rIns="91426" bIns="91426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0" name="Shape 130"/>
            <p:cNvSpPr txBox="1"/>
            <p:nvPr/>
          </p:nvSpPr>
          <p:spPr>
            <a:xfrm>
              <a:off x="3614937" y="138833"/>
              <a:ext cx="896100" cy="896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300" tIns="20300" rIns="20300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/>
                <a:t>Land your points</a:t>
              </a:r>
            </a:p>
          </p:txBody>
        </p:sp>
        <p:sp>
          <p:nvSpPr>
            <p:cNvPr id="131" name="Shape 131"/>
            <p:cNvSpPr/>
            <p:nvPr/>
          </p:nvSpPr>
          <p:spPr>
            <a:xfrm>
              <a:off x="1455711" y="609"/>
              <a:ext cx="3362836" cy="33628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076" y="31590"/>
                  </a:moveTo>
                  <a:lnTo>
                    <a:pt x="108076" y="31590"/>
                  </a:lnTo>
                  <a:cubicBezTo>
                    <a:pt x="112358" y="38837"/>
                    <a:pt x="114947" y="46958"/>
                    <a:pt x="115648" y="55346"/>
                  </a:cubicBezTo>
                  <a:lnTo>
                    <a:pt x="119791" y="55382"/>
                  </a:lnTo>
                  <a:lnTo>
                    <a:pt x="112723" y="60460"/>
                  </a:lnTo>
                  <a:lnTo>
                    <a:pt x="105243" y="55255"/>
                  </a:lnTo>
                  <a:lnTo>
                    <a:pt x="109384" y="55291"/>
                  </a:lnTo>
                  <a:lnTo>
                    <a:pt x="109384" y="55291"/>
                  </a:lnTo>
                  <a:cubicBezTo>
                    <a:pt x="108692" y="48041"/>
                    <a:pt x="106413" y="41032"/>
                    <a:pt x="102708" y="34762"/>
                  </a:cubicBezTo>
                  <a:close/>
                </a:path>
              </a:pathLst>
            </a:custGeom>
            <a:gradFill>
              <a:gsLst>
                <a:gs pos="0">
                  <a:srgbClr val="120A21"/>
                </a:gs>
                <a:gs pos="100000">
                  <a:srgbClr val="B8B8BC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6" tIns="91426" rIns="91426" bIns="91426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2" name="Shape 132"/>
            <p:cNvSpPr/>
            <p:nvPr/>
          </p:nvSpPr>
          <p:spPr>
            <a:xfrm>
              <a:off x="4108164" y="1695064"/>
              <a:ext cx="896103" cy="896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6" tIns="91426" rIns="91426" bIns="91426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3" name="Shape 133"/>
            <p:cNvSpPr txBox="1"/>
            <p:nvPr/>
          </p:nvSpPr>
          <p:spPr>
            <a:xfrm>
              <a:off x="4108164" y="1695064"/>
              <a:ext cx="896103" cy="896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300" tIns="20300" rIns="20300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/>
                <a:t>Use silence</a:t>
              </a:r>
            </a:p>
          </p:txBody>
        </p:sp>
        <p:sp>
          <p:nvSpPr>
            <p:cNvPr id="134" name="Shape 134"/>
            <p:cNvSpPr/>
            <p:nvPr/>
          </p:nvSpPr>
          <p:spPr>
            <a:xfrm>
              <a:off x="1455711" y="609"/>
              <a:ext cx="3362836" cy="33628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280" y="94025"/>
                  </a:moveTo>
                  <a:cubicBezTo>
                    <a:pt x="98366" y="101720"/>
                    <a:pt x="90549" y="107742"/>
                    <a:pt x="81599" y="111496"/>
                  </a:cubicBezTo>
                  <a:lnTo>
                    <a:pt x="82843" y="115448"/>
                  </a:lnTo>
                  <a:lnTo>
                    <a:pt x="75832" y="110292"/>
                  </a:lnTo>
                  <a:lnTo>
                    <a:pt x="78474" y="101570"/>
                  </a:lnTo>
                  <a:lnTo>
                    <a:pt x="79718" y="105520"/>
                  </a:lnTo>
                  <a:cubicBezTo>
                    <a:pt x="87450" y="102171"/>
                    <a:pt x="94202" y="96907"/>
                    <a:pt x="99336" y="90225"/>
                  </a:cubicBezTo>
                  <a:close/>
                </a:path>
              </a:pathLst>
            </a:custGeom>
            <a:gradFill>
              <a:gsLst>
                <a:gs pos="0">
                  <a:srgbClr val="120A21"/>
                </a:gs>
                <a:gs pos="100000">
                  <a:srgbClr val="B8B8BC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6" tIns="91426" rIns="91426" bIns="91426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89077" y="2726091"/>
              <a:ext cx="896103" cy="896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6" tIns="91426" rIns="91426" bIns="91426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Shape 136"/>
            <p:cNvSpPr txBox="1"/>
            <p:nvPr/>
          </p:nvSpPr>
          <p:spPr>
            <a:xfrm>
              <a:off x="2689077" y="2726091"/>
              <a:ext cx="896103" cy="896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300" tIns="20300" rIns="20300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/>
                <a:t>Eliminate qualifiers</a:t>
              </a:r>
            </a:p>
          </p:txBody>
        </p:sp>
        <p:sp>
          <p:nvSpPr>
            <p:cNvPr id="137" name="Shape 137"/>
            <p:cNvSpPr/>
            <p:nvPr/>
          </p:nvSpPr>
          <p:spPr>
            <a:xfrm>
              <a:off x="1455711" y="609"/>
              <a:ext cx="3362836" cy="33628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231" y="113266"/>
                  </a:moveTo>
                  <a:lnTo>
                    <a:pt x="43231" y="113266"/>
                  </a:lnTo>
                  <a:cubicBezTo>
                    <a:pt x="33973" y="110351"/>
                    <a:pt x="25635" y="105074"/>
                    <a:pt x="19038" y="97955"/>
                  </a:cubicBezTo>
                  <a:lnTo>
                    <a:pt x="15753" y="100480"/>
                  </a:lnTo>
                  <a:lnTo>
                    <a:pt x="18191" y="92125"/>
                  </a:lnTo>
                  <a:lnTo>
                    <a:pt x="27290" y="91615"/>
                  </a:lnTo>
                  <a:lnTo>
                    <a:pt x="24006" y="94138"/>
                  </a:lnTo>
                  <a:lnTo>
                    <a:pt x="24006" y="94138"/>
                  </a:lnTo>
                  <a:cubicBezTo>
                    <a:pt x="29805" y="100252"/>
                    <a:pt x="37066" y="104788"/>
                    <a:pt x="45103" y="107318"/>
                  </a:cubicBezTo>
                  <a:close/>
                </a:path>
              </a:pathLst>
            </a:custGeom>
            <a:gradFill>
              <a:gsLst>
                <a:gs pos="0">
                  <a:srgbClr val="120A21"/>
                </a:gs>
                <a:gs pos="100000">
                  <a:srgbClr val="B8B8BC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6" tIns="91426" rIns="91426" bIns="91426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Shape 138"/>
            <p:cNvSpPr/>
            <p:nvPr/>
          </p:nvSpPr>
          <p:spPr>
            <a:xfrm>
              <a:off x="1269990" y="1695064"/>
              <a:ext cx="896103" cy="896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6" tIns="91426" rIns="91426" bIns="91426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9" name="Shape 139"/>
            <p:cNvSpPr txBox="1"/>
            <p:nvPr/>
          </p:nvSpPr>
          <p:spPr>
            <a:xfrm>
              <a:off x="1269990" y="1695064"/>
              <a:ext cx="1015791" cy="896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300" tIns="20300" rIns="20300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 dirty="0"/>
                <a:t>Articulate your words</a:t>
              </a:r>
            </a:p>
          </p:txBody>
        </p:sp>
        <p:sp>
          <p:nvSpPr>
            <p:cNvPr id="140" name="Shape 140"/>
            <p:cNvSpPr/>
            <p:nvPr/>
          </p:nvSpPr>
          <p:spPr>
            <a:xfrm>
              <a:off x="1455711" y="609"/>
              <a:ext cx="3362836" cy="33628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8" y="60487"/>
                  </a:moveTo>
                  <a:lnTo>
                    <a:pt x="4158" y="60487"/>
                  </a:lnTo>
                  <a:cubicBezTo>
                    <a:pt x="4085" y="52070"/>
                    <a:pt x="5915" y="43745"/>
                    <a:pt x="9512" y="36135"/>
                  </a:cubicBezTo>
                  <a:lnTo>
                    <a:pt x="5946" y="34028"/>
                  </a:lnTo>
                  <a:lnTo>
                    <a:pt x="14607" y="33176"/>
                  </a:lnTo>
                  <a:lnTo>
                    <a:pt x="18471" y="41429"/>
                  </a:lnTo>
                  <a:lnTo>
                    <a:pt x="14906" y="39322"/>
                  </a:lnTo>
                  <a:cubicBezTo>
                    <a:pt x="11870" y="45943"/>
                    <a:pt x="10330" y="53150"/>
                    <a:pt x="10393" y="60433"/>
                  </a:cubicBezTo>
                  <a:close/>
                </a:path>
              </a:pathLst>
            </a:custGeom>
            <a:gradFill>
              <a:gsLst>
                <a:gs pos="0">
                  <a:srgbClr val="120A21"/>
                </a:gs>
                <a:gs pos="100000">
                  <a:srgbClr val="B8B8BC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6" tIns="91426" rIns="91426" bIns="91426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1" name="Shape 141"/>
            <p:cNvSpPr/>
            <p:nvPr/>
          </p:nvSpPr>
          <p:spPr>
            <a:xfrm>
              <a:off x="1812033" y="26827"/>
              <a:ext cx="896103" cy="896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6" tIns="91426" rIns="91426" bIns="91426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2" name="Shape 142"/>
            <p:cNvSpPr txBox="1"/>
            <p:nvPr/>
          </p:nvSpPr>
          <p:spPr>
            <a:xfrm>
              <a:off x="1504523" y="314349"/>
              <a:ext cx="1203517" cy="6085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300" tIns="20300" rIns="20300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 dirty="0"/>
                <a:t>Shorten your sentences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1455711" y="609"/>
              <a:ext cx="3362836" cy="33628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944" y="6514"/>
                  </a:moveTo>
                  <a:lnTo>
                    <a:pt x="43944" y="6514"/>
                  </a:lnTo>
                  <a:cubicBezTo>
                    <a:pt x="52744" y="3873"/>
                    <a:pt x="62059" y="3443"/>
                    <a:pt x="71064" y="5263"/>
                  </a:cubicBezTo>
                  <a:lnTo>
                    <a:pt x="72255" y="1296"/>
                  </a:lnTo>
                  <a:lnTo>
                    <a:pt x="75158" y="9500"/>
                  </a:lnTo>
                  <a:lnTo>
                    <a:pt x="68072" y="15230"/>
                  </a:lnTo>
                  <a:lnTo>
                    <a:pt x="69263" y="11264"/>
                  </a:lnTo>
                  <a:lnTo>
                    <a:pt x="69263" y="11264"/>
                  </a:lnTo>
                  <a:cubicBezTo>
                    <a:pt x="61437" y="9776"/>
                    <a:pt x="53367" y="10196"/>
                    <a:pt x="45737" y="12486"/>
                  </a:cubicBezTo>
                  <a:close/>
                </a:path>
              </a:pathLst>
            </a:custGeom>
            <a:gradFill>
              <a:gsLst>
                <a:gs pos="0">
                  <a:srgbClr val="120A21"/>
                </a:gs>
                <a:gs pos="100000">
                  <a:srgbClr val="B8B8BC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6" tIns="91426" rIns="91426" bIns="91426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44" name="Shape 144"/>
          <p:cNvSpPr txBox="1"/>
          <p:nvPr/>
        </p:nvSpPr>
        <p:spPr>
          <a:xfrm>
            <a:off x="7475630" y="4527157"/>
            <a:ext cx="17109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6" tIns="45700" rIns="91426" bIns="45700" anchor="t" anchorCtr="0">
            <a:noAutofit/>
          </a:bodyPr>
          <a:lstStyle/>
          <a:p>
            <a:r>
              <a:rPr lang="en-US" sz="2400" dirty="0"/>
              <a:t>BREATHE</a:t>
            </a:r>
            <a:r>
              <a:rPr lang="en-US" sz="2400" dirty="0">
                <a:latin typeface="Corbel"/>
                <a:ea typeface="Corbel"/>
                <a:cs typeface="Corbel"/>
                <a:sym typeface="Corbe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49828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4 D’s (short term time management)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Delete – do you need to do anything?</a:t>
            </a:r>
          </a:p>
          <a:p>
            <a:pPr eaLnBrk="1" hangingPunct="1"/>
            <a:r>
              <a:rPr lang="en-US" altLang="en-US" sz="2400" dirty="0"/>
              <a:t>Delegate – do you have to do it?</a:t>
            </a:r>
          </a:p>
          <a:p>
            <a:pPr eaLnBrk="1" hangingPunct="1"/>
            <a:r>
              <a:rPr lang="en-US" altLang="en-US" sz="2400" dirty="0"/>
              <a:t>Defer – is it important to do this now?</a:t>
            </a:r>
          </a:p>
          <a:p>
            <a:pPr eaLnBrk="1" hangingPunct="1"/>
            <a:r>
              <a:rPr lang="en-US" altLang="en-US" sz="2400" dirty="0"/>
              <a:t>Diminish – make a start at least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Generally – learning a tool takes time but pays long term dividends…consider Return on Investment (ROI)</a:t>
            </a:r>
          </a:p>
        </p:txBody>
      </p:sp>
    </p:spTree>
    <p:extLst>
      <p:ext uri="{BB962C8B-B14F-4D97-AF65-F5344CB8AC3E}">
        <p14:creationId xmlns:p14="http://schemas.microsoft.com/office/powerpoint/2010/main" val="906564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Immunity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change do you desire? (complaint)</a:t>
            </a:r>
          </a:p>
          <a:p>
            <a:r>
              <a:rPr lang="en-US" sz="2400" dirty="0"/>
              <a:t>What is implied by the need for this change? (what is underlying this – what is your want)</a:t>
            </a:r>
          </a:p>
          <a:p>
            <a:r>
              <a:rPr lang="en-US" sz="2400" dirty="0"/>
              <a:t>What is getting in the way/why isn’t this happening right now?</a:t>
            </a:r>
          </a:p>
          <a:p>
            <a:r>
              <a:rPr lang="en-US" sz="2400" dirty="0"/>
              <a:t>What do the behaviors prevent from happening that you don’t want to happen?</a:t>
            </a:r>
          </a:p>
        </p:txBody>
      </p:sp>
    </p:spTree>
    <p:extLst>
      <p:ext uri="{BB962C8B-B14F-4D97-AF65-F5344CB8AC3E}">
        <p14:creationId xmlns:p14="http://schemas.microsoft.com/office/powerpoint/2010/main" val="215739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15938"/>
            <a:ext cx="7250113" cy="572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0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749" y="2088545"/>
            <a:ext cx="8596668" cy="3880773"/>
          </a:xfrm>
        </p:spPr>
        <p:txBody>
          <a:bodyPr/>
          <a:lstStyle/>
          <a:p>
            <a:r>
              <a:rPr lang="en-US" sz="2400" dirty="0"/>
              <a:t>I want people to bring me problems and they don’t</a:t>
            </a:r>
          </a:p>
          <a:p>
            <a:r>
              <a:rPr lang="en-US" sz="2400" dirty="0"/>
              <a:t>I want open communication</a:t>
            </a:r>
          </a:p>
          <a:p>
            <a:r>
              <a:rPr lang="en-US" sz="2400" dirty="0"/>
              <a:t>I get annoyed when people tell me about problems</a:t>
            </a:r>
          </a:p>
          <a:p>
            <a:r>
              <a:rPr lang="en-US" sz="2400" dirty="0"/>
              <a:t>If they bring me problems I cannot pretend things are ok/I need to fix problems and I may not be able to/if I cannot fix I will lose 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1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Making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00298" y="1569918"/>
            <a:ext cx="8229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Lots of interesting reads on this topic – these influenced me</a:t>
            </a:r>
          </a:p>
          <a:p>
            <a:pPr lvl="1"/>
            <a:r>
              <a:rPr lang="en-US" altLang="en-US" sz="2400" dirty="0"/>
              <a:t>“Think Better” – Tim </a:t>
            </a:r>
            <a:r>
              <a:rPr lang="en-US" altLang="en-US" sz="2400" dirty="0" err="1"/>
              <a:t>Hurson</a:t>
            </a:r>
            <a:r>
              <a:rPr lang="en-US" altLang="en-US" sz="2400" dirty="0"/>
              <a:t>  </a:t>
            </a:r>
          </a:p>
          <a:p>
            <a:pPr lvl="1"/>
            <a:r>
              <a:rPr lang="en-US" altLang="en-US" sz="2400" dirty="0"/>
              <a:t>“On Being Certain – Believing you are right even when you are not” – Robert Burton</a:t>
            </a:r>
          </a:p>
          <a:p>
            <a:pPr lvl="1"/>
            <a:r>
              <a:rPr lang="en-US" altLang="en-US" sz="2400" dirty="0"/>
              <a:t>“Think Again” – Sydney Finkelstein, Jo Whitehead, Andrew Campbell</a:t>
            </a:r>
          </a:p>
          <a:p>
            <a:pPr lvl="1"/>
            <a:r>
              <a:rPr lang="en-US" altLang="en-US" sz="2400" dirty="0"/>
              <a:t>“Denialism” – Michael Specter</a:t>
            </a:r>
          </a:p>
          <a:p>
            <a:pPr lvl="1"/>
            <a:r>
              <a:rPr lang="en-US" altLang="en-US" sz="2400" dirty="0"/>
              <a:t>“Think Twice” Michael </a:t>
            </a:r>
            <a:r>
              <a:rPr lang="en-US" altLang="en-US" sz="2400" dirty="0" err="1"/>
              <a:t>Mauboussin</a:t>
            </a:r>
            <a:r>
              <a:rPr lang="en-US" altLang="en-US" sz="2400" dirty="0"/>
              <a:t> </a:t>
            </a:r>
          </a:p>
          <a:p>
            <a:pPr lvl="1"/>
            <a:r>
              <a:rPr lang="en-US" altLang="en-US" sz="2400" dirty="0"/>
              <a:t>“The Checklist Manifesto” – </a:t>
            </a:r>
            <a:r>
              <a:rPr lang="en-US" altLang="en-US" sz="2400" dirty="0" err="1"/>
              <a:t>Atul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Gawande</a:t>
            </a:r>
            <a:endParaRPr lang="en-US" altLang="en-US" sz="2400" dirty="0"/>
          </a:p>
          <a:p>
            <a:pPr lvl="1"/>
            <a:r>
              <a:rPr lang="en-US" altLang="en-US" sz="2400" dirty="0"/>
              <a:t>“Sway” – Ori </a:t>
            </a:r>
            <a:r>
              <a:rPr lang="en-US" altLang="en-US" sz="2400" dirty="0" err="1"/>
              <a:t>Brafman</a:t>
            </a:r>
            <a:r>
              <a:rPr lang="en-US" altLang="en-US" sz="2400" dirty="0"/>
              <a:t> and Rom </a:t>
            </a:r>
            <a:r>
              <a:rPr lang="en-US" altLang="en-US" sz="2400" dirty="0" err="1"/>
              <a:t>Brafman</a:t>
            </a:r>
            <a:endParaRPr lang="en-US" altLang="en-US" sz="2400" dirty="0"/>
          </a:p>
          <a:p>
            <a:pPr lvl="1"/>
            <a:r>
              <a:rPr lang="en-US" altLang="en-US" sz="2400" dirty="0"/>
              <a:t>“Predictably Irrational” – Dan </a:t>
            </a:r>
            <a:r>
              <a:rPr lang="en-US" altLang="en-US" sz="2400" dirty="0" err="1"/>
              <a:t>Ariely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22712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Risk/Failure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03069" y="2000795"/>
            <a:ext cx="8229600" cy="4495800"/>
          </a:xfrm>
        </p:spPr>
        <p:txBody>
          <a:bodyPr/>
          <a:lstStyle/>
          <a:p>
            <a:r>
              <a:rPr lang="en-US" altLang="en-US" sz="2800" dirty="0"/>
              <a:t>If consequences of failure high – favor reproductive thinking</a:t>
            </a:r>
          </a:p>
          <a:p>
            <a:pPr lvl="1"/>
            <a:r>
              <a:rPr lang="en-US" altLang="en-US" dirty="0"/>
              <a:t>Experience counts when doing things like landing a plane, valuable to fall back on trained responses</a:t>
            </a:r>
          </a:p>
          <a:p>
            <a:r>
              <a:rPr lang="en-US" altLang="en-US" sz="2800" dirty="0"/>
              <a:t>When consequences low – easier to do productive thinking</a:t>
            </a:r>
          </a:p>
          <a:p>
            <a:pPr lvl="1"/>
            <a:r>
              <a:rPr lang="en-US" altLang="en-US" dirty="0"/>
              <a:t>Prototyping</a:t>
            </a:r>
          </a:p>
          <a:p>
            <a:pPr lvl="1"/>
            <a:r>
              <a:rPr lang="en-US" altLang="en-US" dirty="0"/>
              <a:t>Looking for modes of failure</a:t>
            </a:r>
          </a:p>
          <a:p>
            <a:pPr lvl="1"/>
            <a:r>
              <a:rPr lang="en-US" altLang="en-US" dirty="0"/>
              <a:t>Edison – “I have not failed. I have merely       found ten thousand ways that do not work”</a:t>
            </a:r>
          </a:p>
        </p:txBody>
      </p:sp>
    </p:spTree>
    <p:extLst>
      <p:ext uri="{BB962C8B-B14F-4D97-AF65-F5344CB8AC3E}">
        <p14:creationId xmlns:p14="http://schemas.microsoft.com/office/powerpoint/2010/main" val="3477493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77DA4-0711-4693-A655-BC0DCDD0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S.M.A.R.T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101A1-EAB7-440E-A495-0F29823E7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Tests for big assumptions</a:t>
            </a:r>
          </a:p>
          <a:p>
            <a:pPr lvl="1"/>
            <a:r>
              <a:rPr lang="en-US" sz="3200" dirty="0"/>
              <a:t>Safe and Modest – what can you risk in testing even if you are wrong and assumption is correct?</a:t>
            </a:r>
          </a:p>
          <a:p>
            <a:pPr lvl="1"/>
            <a:r>
              <a:rPr lang="en-US" sz="3200" dirty="0"/>
              <a:t>Actionable – can try quickly, soon</a:t>
            </a:r>
          </a:p>
          <a:p>
            <a:pPr lvl="1"/>
            <a:r>
              <a:rPr lang="en-US" sz="3200" dirty="0"/>
              <a:t>Research/Test stance not a change stance – testing/rejecting assumption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46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Good Practices - Meetings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77334" y="1810247"/>
            <a:ext cx="82296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000" dirty="0"/>
              <a:t>Meetings should</a:t>
            </a:r>
          </a:p>
          <a:p>
            <a:pPr lvl="1"/>
            <a:r>
              <a:rPr lang="en-US" altLang="en-US" sz="2000" dirty="0"/>
              <a:t>Have a purpose</a:t>
            </a:r>
          </a:p>
          <a:p>
            <a:pPr lvl="1"/>
            <a:r>
              <a:rPr lang="en-US" altLang="en-US" sz="2000" dirty="0"/>
              <a:t>Have someone who has done a good job of identifying/selecting participants</a:t>
            </a:r>
          </a:p>
          <a:p>
            <a:pPr lvl="1"/>
            <a:r>
              <a:rPr lang="en-US" altLang="en-US" sz="2000" dirty="0"/>
              <a:t>Have an agenda</a:t>
            </a:r>
          </a:p>
          <a:p>
            <a:pPr lvl="1"/>
            <a:r>
              <a:rPr lang="en-US" altLang="en-US" sz="2000" dirty="0"/>
              <a:t>Start and end on time, not be too long</a:t>
            </a:r>
          </a:p>
          <a:p>
            <a:pPr lvl="2"/>
            <a:r>
              <a:rPr lang="en-US" altLang="en-US" sz="2000" dirty="0"/>
              <a:t>Start with introductions if people do not know each other well</a:t>
            </a:r>
          </a:p>
          <a:p>
            <a:pPr lvl="2"/>
            <a:r>
              <a:rPr lang="en-US" altLang="en-US" sz="2000" dirty="0"/>
              <a:t>Start with goals, ground rules</a:t>
            </a:r>
          </a:p>
          <a:p>
            <a:pPr lvl="2"/>
            <a:r>
              <a:rPr lang="en-US" altLang="en-US" sz="2000" dirty="0"/>
              <a:t>End with action items and/or decision summary</a:t>
            </a:r>
          </a:p>
          <a:p>
            <a:pPr lvl="1"/>
            <a:r>
              <a:rPr lang="en-US" altLang="en-US" sz="2000" dirty="0"/>
              <a:t>Have ground rules for interactions (set behavioral norms)</a:t>
            </a:r>
          </a:p>
          <a:p>
            <a:pPr lvl="1"/>
            <a:r>
              <a:rPr lang="en-US" altLang="en-US" sz="2000" dirty="0"/>
              <a:t>Active chair</a:t>
            </a:r>
          </a:p>
          <a:p>
            <a:pPr lvl="2"/>
            <a:r>
              <a:rPr lang="en-US" altLang="en-US" sz="2000" dirty="0"/>
              <a:t>Prepared and realistic</a:t>
            </a:r>
          </a:p>
          <a:p>
            <a:pPr lvl="2"/>
            <a:r>
              <a:rPr lang="en-US" altLang="en-US" sz="2000" dirty="0"/>
              <a:t>Not too dominant but clearly in control</a:t>
            </a:r>
          </a:p>
          <a:p>
            <a:pPr lvl="2"/>
            <a:r>
              <a:rPr lang="en-US" altLang="en-US" sz="2000" dirty="0"/>
              <a:t>Ensures feedback/follow up after meeting</a:t>
            </a:r>
          </a:p>
          <a:p>
            <a:pPr lvl="2">
              <a:buFont typeface="Arial" panose="020B0604020202020204" pitchFamily="34" charset="0"/>
              <a:buNone/>
            </a:pPr>
            <a:endParaRPr lang="en-US" altLang="en-US" sz="2000" dirty="0"/>
          </a:p>
          <a:p>
            <a:pPr lvl="3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4405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Model 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561921"/>
            <a:ext cx="10554574" cy="3636511"/>
          </a:xfrm>
        </p:spPr>
        <p:txBody>
          <a:bodyPr>
            <a:normAutofit/>
          </a:bodyPr>
          <a:lstStyle/>
          <a:p>
            <a:r>
              <a:rPr lang="en-US" sz="3000" dirty="0"/>
              <a:t>What is going on?</a:t>
            </a:r>
          </a:p>
          <a:p>
            <a:r>
              <a:rPr lang="en-US" sz="3000" dirty="0"/>
              <a:t>What is Success?</a:t>
            </a:r>
          </a:p>
          <a:p>
            <a:r>
              <a:rPr lang="en-US" sz="3000" dirty="0"/>
              <a:t>What is the Question?</a:t>
            </a:r>
          </a:p>
          <a:p>
            <a:r>
              <a:rPr lang="en-US" sz="3000" dirty="0"/>
              <a:t>Generate Answers</a:t>
            </a:r>
          </a:p>
          <a:p>
            <a:r>
              <a:rPr lang="en-US" sz="3000" dirty="0"/>
              <a:t>Forge the solution</a:t>
            </a:r>
          </a:p>
          <a:p>
            <a:r>
              <a:rPr lang="en-US" sz="3000" dirty="0"/>
              <a:t>Align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28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4662"/>
            <a:ext cx="10554574" cy="3636511"/>
          </a:xfrm>
        </p:spPr>
        <p:txBody>
          <a:bodyPr/>
          <a:lstStyle/>
          <a:p>
            <a:r>
              <a:rPr lang="en-US" sz="2400" dirty="0"/>
              <a:t>Timed period for ideas – no criticism/comment</a:t>
            </a:r>
          </a:p>
          <a:p>
            <a:pPr lvl="1"/>
            <a:r>
              <a:rPr lang="en-US" sz="2200" dirty="0"/>
              <a:t>Yellow </a:t>
            </a:r>
            <a:r>
              <a:rPr lang="en-US" sz="2200" dirty="0" err="1"/>
              <a:t>stickies</a:t>
            </a:r>
            <a:endParaRPr lang="en-US" sz="2200" dirty="0"/>
          </a:p>
          <a:p>
            <a:pPr lvl="1"/>
            <a:r>
              <a:rPr lang="en-US" sz="2200" dirty="0"/>
              <a:t>Write on cards, collect randomly redistribute for comment</a:t>
            </a:r>
          </a:p>
          <a:p>
            <a:r>
              <a:rPr lang="en-US" sz="2400" dirty="0"/>
              <a:t>Group people and rotate</a:t>
            </a:r>
          </a:p>
          <a:p>
            <a:pPr lvl="1"/>
            <a:r>
              <a:rPr lang="en-US" sz="2200" dirty="0"/>
              <a:t>Generate ideas, critique ideas, come up with solutions</a:t>
            </a:r>
          </a:p>
          <a:p>
            <a:r>
              <a:rPr lang="en-US" sz="2400" dirty="0"/>
              <a:t>Perspective of target group</a:t>
            </a:r>
          </a:p>
          <a:p>
            <a:r>
              <a:rPr lang="en-US" sz="2400" dirty="0"/>
              <a:t>What could go wrong (switches perspective)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7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6631-E738-4E12-8486-1C601BA5E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S.M.A.R.T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6ADB5B-2C97-4F95-AF0F-09F669AFD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786" y="1297631"/>
            <a:ext cx="6967774" cy="522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95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643" y="1673647"/>
            <a:ext cx="10554574" cy="3636511"/>
          </a:xfrm>
        </p:spPr>
        <p:txBody>
          <a:bodyPr>
            <a:normAutofit/>
          </a:bodyPr>
          <a:lstStyle/>
          <a:p>
            <a:r>
              <a:rPr lang="en-US" sz="2400" dirty="0"/>
              <a:t>GEPO – Good Enough Push On</a:t>
            </a:r>
          </a:p>
          <a:p>
            <a:r>
              <a:rPr lang="en-US" sz="2400" dirty="0"/>
              <a:t>I</a:t>
            </a:r>
            <a:r>
              <a:rPr lang="en-US" sz="2400" baseline="30000" dirty="0"/>
              <a:t>3</a:t>
            </a:r>
            <a:r>
              <a:rPr lang="en-US" sz="2400" dirty="0"/>
              <a:t> - Influence, Importance, Imagination</a:t>
            </a:r>
          </a:p>
          <a:p>
            <a:r>
              <a:rPr lang="en-US" sz="2400" dirty="0"/>
              <a:t>POWER – Positives, Objectives, What Else, Enhancements, Remedies</a:t>
            </a:r>
          </a:p>
          <a:p>
            <a:r>
              <a:rPr lang="en-US" sz="2400" dirty="0"/>
              <a:t>SWOT – Strengths, Weaknesses, Opportunities, Threats</a:t>
            </a:r>
          </a:p>
          <a:p>
            <a:endParaRPr lang="en-US" sz="2400" dirty="0"/>
          </a:p>
        </p:txBody>
      </p:sp>
      <p:pic>
        <p:nvPicPr>
          <p:cNvPr id="2050" name="Picture 2" descr="https://cdn.ttgtmedia.com/rms/onlineImages/cio-swot_analy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46" y="3694976"/>
            <a:ext cx="7488694" cy="296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20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6" tIns="45700" rIns="91426" bIns="45700" rtlCol="0" anchor="ctr" anchorCtr="0">
            <a:noAutofit/>
          </a:bodyPr>
          <a:lstStyle/>
          <a:p>
            <a:r>
              <a:rPr lang="en-US" dirty="0"/>
              <a:t>Some other tactics – consensus building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idx="1"/>
          </p:nvPr>
        </p:nvSpPr>
        <p:spPr>
          <a:xfrm>
            <a:off x="549872" y="1778665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6" tIns="45700" rIns="91426" bIns="45700" rtlCol="0" anchor="t" anchorCtr="0">
            <a:noAutofit/>
          </a:bodyPr>
          <a:lstStyle/>
          <a:p>
            <a:pPr marL="514357">
              <a:spcBef>
                <a:spcPts val="0"/>
              </a:spcBef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1920" dirty="0"/>
              <a:t>Connect to the organization or person’s goals, needs, or interests.</a:t>
            </a:r>
          </a:p>
          <a:p>
            <a:pPr marL="911232" lvl="1" indent="-342900"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1920" dirty="0"/>
              <a:t>To be successful for the department, we will need…</a:t>
            </a:r>
          </a:p>
          <a:p>
            <a:pPr marL="514357"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1920" dirty="0"/>
              <a:t>Use relationship language</a:t>
            </a:r>
          </a:p>
          <a:p>
            <a:pPr marL="911232" lvl="1" indent="-342900"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1920" dirty="0"/>
              <a:t>I’ve talked with several people who..</a:t>
            </a:r>
          </a:p>
          <a:p>
            <a:pPr marL="911232" lvl="1" indent="-342900"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1920" dirty="0"/>
              <a:t>[Person] suggested that I talk with you…</a:t>
            </a:r>
          </a:p>
          <a:p>
            <a:pPr marL="514357"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1920" dirty="0"/>
              <a:t>Don’t take it personally! (Defensive Driving)</a:t>
            </a:r>
          </a:p>
          <a:p>
            <a:pPr marL="911232" lvl="1" indent="-342900"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1920" dirty="0"/>
              <a:t>Know your purpose/goal</a:t>
            </a:r>
          </a:p>
          <a:p>
            <a:pPr marL="911232" lvl="1" indent="-342900"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1920" dirty="0"/>
              <a:t>It’s not about you, but about you in a role</a:t>
            </a:r>
          </a:p>
          <a:p>
            <a:pPr marL="911232" lvl="1" indent="-342900"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1920" dirty="0"/>
              <a:t>Go around, over, under bad behavior</a:t>
            </a:r>
          </a:p>
          <a:p>
            <a:pPr marL="911232" lvl="1" indent="-342900"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1920" dirty="0"/>
              <a:t>Try to view it as a game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0" y="5659438"/>
            <a:ext cx="10972800" cy="455612"/>
          </a:xfrm>
        </p:spPr>
        <p:txBody>
          <a:bodyPr>
            <a:normAutofit/>
          </a:bodyPr>
          <a:lstStyle/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0538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ZOPA – Zone of Possible Agreement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79077" y="1757273"/>
            <a:ext cx="10554574" cy="36365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/>
              <a:t>Understand the person you’ll be negotiating with. What are their interests? What is their style? What is your style?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Understand the full scope of what you can negotiate. What do other people get in similar situations? (ZOPA - Zone of Possible Agreement)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434" y="4326168"/>
            <a:ext cx="48577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2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Reservation Price/BATNA</a:t>
            </a:r>
            <a:br>
              <a:rPr lang="en-US" sz="3600" dirty="0"/>
            </a:br>
            <a:r>
              <a:rPr lang="en-US" sz="3600" dirty="0"/>
              <a:t>(Best Alternative to a Negotiated Agreement)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331" y="1930400"/>
            <a:ext cx="10554574" cy="5682995"/>
          </a:xfrm>
        </p:spPr>
        <p:txBody>
          <a:bodyPr>
            <a:normAutofit/>
          </a:bodyPr>
          <a:lstStyle/>
          <a:p>
            <a:r>
              <a:rPr lang="en-US" sz="2000" dirty="0"/>
              <a:t>Ask your self</a:t>
            </a:r>
          </a:p>
          <a:p>
            <a:pPr lvl="1"/>
            <a:r>
              <a:rPr lang="en-US" sz="2000" dirty="0"/>
              <a:t>What do I have now</a:t>
            </a:r>
          </a:p>
          <a:p>
            <a:pPr lvl="1"/>
            <a:r>
              <a:rPr lang="en-US" sz="2000" dirty="0"/>
              <a:t>What must I have in future</a:t>
            </a:r>
          </a:p>
          <a:p>
            <a:pPr lvl="1"/>
            <a:r>
              <a:rPr lang="en-US" sz="2000" dirty="0"/>
              <a:t>What can I live without</a:t>
            </a:r>
          </a:p>
          <a:p>
            <a:pPr lvl="1"/>
            <a:r>
              <a:rPr lang="en-US" sz="2000" dirty="0"/>
              <a:t>What can I ask for instead</a:t>
            </a:r>
          </a:p>
          <a:p>
            <a:pPr lvl="1"/>
            <a:r>
              <a:rPr lang="en-US" sz="2000" dirty="0"/>
              <a:t>At what point do I walk away </a:t>
            </a:r>
          </a:p>
          <a:p>
            <a:r>
              <a:rPr lang="en-US" sz="2000" dirty="0"/>
              <a:t>Use these to set your “Reservation Price” and BATNA</a:t>
            </a:r>
          </a:p>
          <a:p>
            <a:pPr lvl="1"/>
            <a:r>
              <a:rPr lang="en-US" sz="2000" dirty="0"/>
              <a:t>May be same if have a limited negotiation – </a:t>
            </a:r>
            <a:r>
              <a:rPr lang="en-US" sz="2000" dirty="0" err="1"/>
              <a:t>eg</a:t>
            </a:r>
            <a:r>
              <a:rPr lang="en-US" sz="2000" dirty="0"/>
              <a:t> salary only</a:t>
            </a:r>
          </a:p>
          <a:p>
            <a:pPr lvl="1"/>
            <a:r>
              <a:rPr lang="en-US" sz="2000" dirty="0"/>
              <a:t>Maybe status quo (Not so much BATNA as “Only alternative to a negotiated solution”</a:t>
            </a:r>
          </a:p>
        </p:txBody>
      </p:sp>
    </p:spTree>
    <p:extLst>
      <p:ext uri="{BB962C8B-B14F-4D97-AF65-F5344CB8AC3E}">
        <p14:creationId xmlns:p14="http://schemas.microsoft.com/office/powerpoint/2010/main" val="4125839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Avoid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983592"/>
            <a:ext cx="10554574" cy="3636511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600" dirty="0"/>
              <a:t>Assuming in advance how someone will act – people are rarely always wrong</a:t>
            </a:r>
          </a:p>
          <a:p>
            <a:r>
              <a:rPr lang="en-US" altLang="en-US" sz="2600" dirty="0"/>
              <a:t>Appeasement</a:t>
            </a:r>
          </a:p>
          <a:p>
            <a:pPr lvl="1"/>
            <a:r>
              <a:rPr lang="en-US" altLang="en-US" sz="2600" dirty="0"/>
              <a:t>Cannot please everyone, every time</a:t>
            </a:r>
          </a:p>
          <a:p>
            <a:r>
              <a:rPr lang="en-US" altLang="en-US" sz="2600" dirty="0"/>
              <a:t>Trading votes</a:t>
            </a:r>
          </a:p>
          <a:p>
            <a:pPr lvl="1"/>
            <a:r>
              <a:rPr lang="en-US" altLang="en-US" sz="2600" dirty="0"/>
              <a:t>Focus on specifics of the issue</a:t>
            </a:r>
          </a:p>
          <a:p>
            <a:r>
              <a:rPr lang="en-US" altLang="en-US" sz="2600" dirty="0"/>
              <a:t>Making things personal</a:t>
            </a:r>
          </a:p>
          <a:p>
            <a:r>
              <a:rPr lang="en-US" altLang="en-US" sz="2600" dirty="0"/>
              <a:t>Single options</a:t>
            </a:r>
          </a:p>
          <a:p>
            <a:pPr lvl="1"/>
            <a:r>
              <a:rPr lang="en-US" altLang="en-US" sz="2600" dirty="0"/>
              <a:t>If there is no time for a choice or no freedom do not pretend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93888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S.M.A.R.T Goals/New Habits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Specific</a:t>
            </a:r>
          </a:p>
          <a:p>
            <a:r>
              <a:rPr lang="en-US" sz="2400" dirty="0"/>
              <a:t>Measurable</a:t>
            </a:r>
          </a:p>
          <a:p>
            <a:r>
              <a:rPr lang="en-US" sz="2400" dirty="0"/>
              <a:t>Achievable</a:t>
            </a:r>
          </a:p>
          <a:p>
            <a:r>
              <a:rPr lang="en-US" sz="2400" dirty="0"/>
              <a:t>Relevant</a:t>
            </a:r>
          </a:p>
          <a:p>
            <a:r>
              <a:rPr lang="en-US" sz="2400" dirty="0"/>
              <a:t>Timely</a:t>
            </a:r>
          </a:p>
          <a:p>
            <a:endParaRPr lang="en-US" sz="2400" dirty="0"/>
          </a:p>
          <a:p>
            <a:r>
              <a:rPr lang="en-US" sz="2400" dirty="0"/>
              <a:t>Can make SMARTER – add Evaluate/Exciting, Re-assess/Redo</a:t>
            </a:r>
          </a:p>
        </p:txBody>
      </p:sp>
    </p:spTree>
    <p:extLst>
      <p:ext uri="{BB962C8B-B14F-4D97-AF65-F5344CB8AC3E}">
        <p14:creationId xmlns:p14="http://schemas.microsoft.com/office/powerpoint/2010/main" val="194773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891C-C411-4580-B829-6077B289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80" y="408646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E can be ecological or…</a:t>
            </a:r>
            <a:br>
              <a:rPr lang="en-US" dirty="0"/>
            </a:br>
            <a:r>
              <a:rPr lang="en-US" dirty="0"/>
              <a:t>R can be Rewarding …..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DF883C-8176-48EF-8B9D-362C1E590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649" y="1729446"/>
            <a:ext cx="6534614" cy="49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4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 in the Moment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Looks for ways to mentor in daily interactions</a:t>
            </a:r>
          </a:p>
          <a:p>
            <a:pPr lvl="1"/>
            <a:r>
              <a:rPr lang="en-US" sz="2000" dirty="0"/>
              <a:t>Regular check-ins, less of a “big deal”</a:t>
            </a:r>
          </a:p>
          <a:p>
            <a:pPr lvl="1"/>
            <a:r>
              <a:rPr lang="en-US" sz="2000" dirty="0"/>
              <a:t>Where do your see yourself…what could I do to help….what I learned….why I do this….</a:t>
            </a:r>
          </a:p>
          <a:p>
            <a:pPr lvl="1"/>
            <a:r>
              <a:rPr lang="en-US" sz="2000" dirty="0"/>
              <a:t>Re-inforce good behaviors – say that you think they did good</a:t>
            </a:r>
          </a:p>
          <a:p>
            <a:pPr lvl="1"/>
            <a:r>
              <a:rPr lang="en-US" sz="2000" dirty="0"/>
              <a:t>Early intervention for bad behaviors…don’t wait for a formal review</a:t>
            </a:r>
          </a:p>
          <a:p>
            <a:pPr lvl="2"/>
            <a:r>
              <a:rPr lang="en-US" sz="2000" dirty="0"/>
              <a:t>Substance not style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D7A19-CFE4-403D-81B9-98C6BD1D8198}"/>
              </a:ext>
            </a:extLst>
          </p:cNvPr>
          <p:cNvSpPr txBox="1"/>
          <p:nvPr/>
        </p:nvSpPr>
        <p:spPr>
          <a:xfrm>
            <a:off x="5320146" y="5925234"/>
            <a:ext cx="578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HBR – “Real Mentorship Starts with Company Culture, Not Formal Programs” – Johnson and Smith</a:t>
            </a:r>
          </a:p>
        </p:txBody>
      </p:sp>
    </p:spTree>
    <p:extLst>
      <p:ext uri="{BB962C8B-B14F-4D97-AF65-F5344CB8AC3E}">
        <p14:creationId xmlns:p14="http://schemas.microsoft.com/office/powerpoint/2010/main" val="1712123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practices -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3028"/>
            <a:ext cx="8596668" cy="4474387"/>
          </a:xfrm>
        </p:spPr>
        <p:txBody>
          <a:bodyPr>
            <a:normAutofit/>
          </a:bodyPr>
          <a:lstStyle/>
          <a:p>
            <a:r>
              <a:rPr lang="en-US" dirty="0"/>
              <a:t>Big picture Focus</a:t>
            </a:r>
          </a:p>
          <a:p>
            <a:pPr lvl="1"/>
            <a:r>
              <a:rPr lang="en-US" dirty="0"/>
              <a:t>What to people need to know to be maximally effective</a:t>
            </a:r>
          </a:p>
          <a:p>
            <a:r>
              <a:rPr lang="en-US" dirty="0"/>
              <a:t>Align to values/organization needs</a:t>
            </a:r>
          </a:p>
          <a:p>
            <a:r>
              <a:rPr lang="en-US" dirty="0"/>
              <a:t>Behavioral and specific</a:t>
            </a:r>
          </a:p>
          <a:p>
            <a:pPr lvl="1"/>
            <a:r>
              <a:rPr lang="en-US" dirty="0"/>
              <a:t>What is person doing/not doing</a:t>
            </a:r>
          </a:p>
          <a:p>
            <a:r>
              <a:rPr lang="en-US" dirty="0"/>
              <a:t>Factual not interpretive</a:t>
            </a:r>
          </a:p>
          <a:p>
            <a:pPr lvl="1"/>
            <a:r>
              <a:rPr lang="en-US" dirty="0"/>
              <a:t>Don’t guess what is going on / why someone is doing something</a:t>
            </a:r>
          </a:p>
          <a:p>
            <a:r>
              <a:rPr lang="en-US" dirty="0"/>
              <a:t>Positive and Negative</a:t>
            </a:r>
          </a:p>
          <a:p>
            <a:r>
              <a:rPr lang="en-US" dirty="0"/>
              <a:t>Look at Patterns</a:t>
            </a:r>
          </a:p>
          <a:p>
            <a:r>
              <a:rPr lang="en-US" dirty="0"/>
              <a:t>Look at impacts</a:t>
            </a:r>
          </a:p>
          <a:p>
            <a:r>
              <a:rPr lang="en-US" dirty="0"/>
              <a:t>Prioritized – few things at a time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2FDDB-1BCF-4DA0-AC6A-58B226DAA489}"/>
              </a:ext>
            </a:extLst>
          </p:cNvPr>
          <p:cNvSpPr txBox="1"/>
          <p:nvPr/>
        </p:nvSpPr>
        <p:spPr>
          <a:xfrm>
            <a:off x="5995015" y="5724697"/>
            <a:ext cx="55196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0F6FC6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HBR – “How to give feedback people can actually use” – Porter</a:t>
            </a:r>
          </a:p>
        </p:txBody>
      </p:sp>
    </p:spTree>
    <p:extLst>
      <p:ext uri="{BB962C8B-B14F-4D97-AF65-F5344CB8AC3E}">
        <p14:creationId xmlns:p14="http://schemas.microsoft.com/office/powerpoint/2010/main" val="364293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/>
              <a:t>Focus on the Why</a:t>
            </a:r>
          </a:p>
          <a:p>
            <a:r>
              <a:rPr lang="en-US" sz="2000" dirty="0"/>
              <a:t>Prepare/Center yourself </a:t>
            </a:r>
          </a:p>
          <a:p>
            <a:r>
              <a:rPr lang="en-US" sz="2000" dirty="0"/>
              <a:t>Stand your Ground</a:t>
            </a:r>
          </a:p>
          <a:p>
            <a:pPr lvl="1"/>
            <a:r>
              <a:rPr lang="en-US" sz="2000" dirty="0"/>
              <a:t>“I need you to take a deep breath or we will need to reschedule”</a:t>
            </a:r>
          </a:p>
          <a:p>
            <a:r>
              <a:rPr lang="en-US" sz="2000" dirty="0"/>
              <a:t>Acknowledge</a:t>
            </a:r>
          </a:p>
          <a:p>
            <a:pPr lvl="1"/>
            <a:r>
              <a:rPr lang="en-US" sz="2000" dirty="0"/>
              <a:t>Your part in the problem</a:t>
            </a:r>
          </a:p>
          <a:p>
            <a:pPr lvl="1"/>
            <a:r>
              <a:rPr lang="en-US" sz="2000" dirty="0"/>
              <a:t>Grant them their perceptions (not same as agreeing with them – “This is what I heard you say” – check in, not affirm)</a:t>
            </a:r>
          </a:p>
          <a:p>
            <a:r>
              <a:rPr lang="en-US" sz="2000" dirty="0"/>
              <a:t>Consider doing at end of day so you both can leave afterwards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88644-DA2C-4FFC-BEAF-B5213FD17F48}"/>
              </a:ext>
            </a:extLst>
          </p:cNvPr>
          <p:cNvSpPr txBox="1"/>
          <p:nvPr/>
        </p:nvSpPr>
        <p:spPr>
          <a:xfrm>
            <a:off x="5735781" y="5708072"/>
            <a:ext cx="5873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HBR – “How to give feedback to people who cry, yell, or get defensive” Jen Su, “Taking the Stress Out of Stressful Conversations” Weeks</a:t>
            </a:r>
          </a:p>
        </p:txBody>
      </p:sp>
    </p:spTree>
    <p:extLst>
      <p:ext uri="{BB962C8B-B14F-4D97-AF65-F5344CB8AC3E}">
        <p14:creationId xmlns:p14="http://schemas.microsoft.com/office/powerpoint/2010/main" val="352658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Most Important Concept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3300" b="1" dirty="0"/>
              <a:t>Satisfice</a:t>
            </a:r>
          </a:p>
          <a:p>
            <a:pPr lvl="1" eaLnBrk="1" hangingPunct="1"/>
            <a:r>
              <a:rPr lang="en-US" altLang="en-US" sz="2400" dirty="0"/>
              <a:t>Do only as much as you need to</a:t>
            </a:r>
          </a:p>
          <a:p>
            <a:pPr lvl="2" eaLnBrk="1" hangingPunct="1"/>
            <a:r>
              <a:rPr lang="en-US" altLang="en-US" sz="2400" dirty="0"/>
              <a:t>Pareto Principle</a:t>
            </a:r>
          </a:p>
          <a:p>
            <a:pPr lvl="3" eaLnBrk="1" hangingPunct="1"/>
            <a:r>
              <a:rPr lang="en-US" altLang="en-US" sz="2400" dirty="0"/>
              <a:t>Also known as 80/20 rule</a:t>
            </a:r>
          </a:p>
          <a:p>
            <a:pPr lvl="3" eaLnBrk="1" hangingPunct="1"/>
            <a:r>
              <a:rPr lang="en-US" altLang="en-US" sz="2400" dirty="0"/>
              <a:t>Get 80% of the rewards from 20% of the effort</a:t>
            </a:r>
          </a:p>
          <a:p>
            <a:pPr lvl="2" eaLnBrk="1" hangingPunct="1"/>
            <a:r>
              <a:rPr lang="en-US" altLang="en-US" sz="2400" dirty="0"/>
              <a:t>Rule of diminishing returns</a:t>
            </a:r>
          </a:p>
          <a:p>
            <a:pPr lvl="1" eaLnBrk="1" hangingPunct="1"/>
            <a:r>
              <a:rPr lang="en-US" altLang="en-US" sz="2400" dirty="0"/>
              <a:t>Its not how much time you spend its how you spend the time</a:t>
            </a:r>
          </a:p>
        </p:txBody>
      </p:sp>
    </p:spTree>
    <p:extLst>
      <p:ext uri="{BB962C8B-B14F-4D97-AF65-F5344CB8AC3E}">
        <p14:creationId xmlns:p14="http://schemas.microsoft.com/office/powerpoint/2010/main" val="3667253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5 P’s (long term time management)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10000" y="2522733"/>
            <a:ext cx="10554574" cy="3636511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Purge: get rid of outdated information</a:t>
            </a:r>
          </a:p>
          <a:p>
            <a:pPr eaLnBrk="1" hangingPunct="1"/>
            <a:r>
              <a:rPr lang="en-US" altLang="en-US" sz="2800" dirty="0"/>
              <a:t>Plan: map out your new system</a:t>
            </a:r>
          </a:p>
          <a:p>
            <a:pPr eaLnBrk="1" hangingPunct="1"/>
            <a:r>
              <a:rPr lang="en-US" altLang="en-US" sz="2800" dirty="0"/>
              <a:t>Place: get everything set up</a:t>
            </a:r>
          </a:p>
          <a:p>
            <a:pPr eaLnBrk="1" hangingPunct="1"/>
            <a:r>
              <a:rPr lang="en-US" altLang="en-US" sz="2800" dirty="0"/>
              <a:t>Put: file in the appropriate place</a:t>
            </a:r>
          </a:p>
          <a:p>
            <a:pPr eaLnBrk="1" hangingPunct="1"/>
            <a:r>
              <a:rPr lang="en-US" altLang="en-US" sz="2800" dirty="0"/>
              <a:t>Purchase: hire out (or trade) what you can't do/don’t enjoy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31116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9465</TotalTime>
  <Words>1384</Words>
  <Application>Microsoft Office PowerPoint</Application>
  <PresentationFormat>Widescreen</PresentationFormat>
  <Paragraphs>182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Corbel</vt:lpstr>
      <vt:lpstr>Trebuchet MS</vt:lpstr>
      <vt:lpstr>Wingdings</vt:lpstr>
      <vt:lpstr>Wingdings 3</vt:lpstr>
      <vt:lpstr>Facet</vt:lpstr>
      <vt:lpstr>Communication skills leave a big impression</vt:lpstr>
      <vt:lpstr>S.M.A.R.T</vt:lpstr>
      <vt:lpstr>S.M.A.R.T Goals/New Habits</vt:lpstr>
      <vt:lpstr>E can be ecological or… R can be Rewarding …..</vt:lpstr>
      <vt:lpstr>Mentor in the Moment</vt:lpstr>
      <vt:lpstr>Good practices - feedback</vt:lpstr>
      <vt:lpstr>Handle Problems</vt:lpstr>
      <vt:lpstr>Most Important Concept</vt:lpstr>
      <vt:lpstr>The 5 P’s (long term time management)</vt:lpstr>
      <vt:lpstr>The 4 D’s (short term time management)</vt:lpstr>
      <vt:lpstr>Immunity Steps</vt:lpstr>
      <vt:lpstr>PowerPoint Presentation</vt:lpstr>
      <vt:lpstr>Example</vt:lpstr>
      <vt:lpstr>Decision Making</vt:lpstr>
      <vt:lpstr>Risk/Failure</vt:lpstr>
      <vt:lpstr>Another S.M.A.R.T</vt:lpstr>
      <vt:lpstr>Good Practices - Meetings</vt:lpstr>
      <vt:lpstr>Decision Model - overview</vt:lpstr>
      <vt:lpstr>Brainstorming Techniques</vt:lpstr>
      <vt:lpstr>Acronyms </vt:lpstr>
      <vt:lpstr>Some other tactics – consensus building</vt:lpstr>
      <vt:lpstr>ZOPA – Zone of Possible Agreement </vt:lpstr>
      <vt:lpstr>Reservation Price/BATNA (Best Alternative to a Negotiated Agreement)</vt:lpstr>
      <vt:lpstr>Avoid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Rankin</dc:creator>
  <cp:lastModifiedBy>Patricia Rankin</cp:lastModifiedBy>
  <cp:revision>305</cp:revision>
  <cp:lastPrinted>2018-03-12T20:24:51Z</cp:lastPrinted>
  <dcterms:created xsi:type="dcterms:W3CDTF">2017-10-26T17:01:07Z</dcterms:created>
  <dcterms:modified xsi:type="dcterms:W3CDTF">2020-02-02T19:34:43Z</dcterms:modified>
</cp:coreProperties>
</file>